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486" r:id="rId2"/>
    <p:sldId id="487" r:id="rId3"/>
    <p:sldId id="290" r:id="rId4"/>
    <p:sldId id="449" r:id="rId5"/>
    <p:sldId id="497" r:id="rId6"/>
    <p:sldId id="484" r:id="rId7"/>
    <p:sldId id="485" r:id="rId8"/>
    <p:sldId id="483" r:id="rId9"/>
    <p:sldId id="450" r:id="rId10"/>
    <p:sldId id="500" r:id="rId11"/>
    <p:sldId id="461" r:id="rId12"/>
    <p:sldId id="488" r:id="rId13"/>
    <p:sldId id="489" r:id="rId14"/>
    <p:sldId id="462" r:id="rId15"/>
    <p:sldId id="463" r:id="rId16"/>
    <p:sldId id="464" r:id="rId17"/>
    <p:sldId id="490" r:id="rId18"/>
    <p:sldId id="469" r:id="rId19"/>
    <p:sldId id="470" r:id="rId20"/>
    <p:sldId id="498" r:id="rId21"/>
    <p:sldId id="501" r:id="rId22"/>
    <p:sldId id="471" r:id="rId23"/>
    <p:sldId id="472" r:id="rId24"/>
    <p:sldId id="473" r:id="rId25"/>
    <p:sldId id="491" r:id="rId26"/>
    <p:sldId id="409" r:id="rId27"/>
    <p:sldId id="499" r:id="rId28"/>
    <p:sldId id="492" r:id="rId29"/>
    <p:sldId id="407" r:id="rId30"/>
    <p:sldId id="400" r:id="rId31"/>
    <p:sldId id="411" r:id="rId32"/>
    <p:sldId id="445" r:id="rId33"/>
    <p:sldId id="502" r:id="rId34"/>
    <p:sldId id="480" r:id="rId35"/>
    <p:sldId id="482" r:id="rId36"/>
    <p:sldId id="453" r:id="rId37"/>
    <p:sldId id="454" r:id="rId38"/>
    <p:sldId id="448" r:id="rId39"/>
    <p:sldId id="427" r:id="rId40"/>
    <p:sldId id="432" r:id="rId41"/>
    <p:sldId id="434" r:id="rId42"/>
    <p:sldId id="433" r:id="rId43"/>
    <p:sldId id="446" r:id="rId44"/>
    <p:sldId id="455" r:id="rId45"/>
    <p:sldId id="493" r:id="rId46"/>
    <p:sldId id="503" r:id="rId47"/>
    <p:sldId id="494" r:id="rId48"/>
    <p:sldId id="495" r:id="rId49"/>
    <p:sldId id="504" r:id="rId50"/>
    <p:sldId id="496" r:id="rId51"/>
    <p:sldId id="457" r:id="rId52"/>
  </p:sldIdLst>
  <p:sldSz cx="9144000" cy="6858000" type="screen4x3"/>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FFF66"/>
    <a:srgbClr val="FFFF00"/>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72976" autoAdjust="0"/>
  </p:normalViewPr>
  <p:slideViewPr>
    <p:cSldViewPr>
      <p:cViewPr>
        <p:scale>
          <a:sx n="100" d="100"/>
          <a:sy n="100" d="100"/>
        </p:scale>
        <p:origin x="-1440" y="4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 Id="rId4" Type="http://schemas.openxmlformats.org/officeDocument/2006/relationships/image" Target="../media/image92.png"/></Relationships>
</file>

<file path=ppt/diagrams/_rels/data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 Id="rId4" Type="http://schemas.openxmlformats.org/officeDocument/2006/relationships/image" Target="../media/image9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 Id="rId4" Type="http://schemas.openxmlformats.org/officeDocument/2006/relationships/image" Target="../media/image9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 Id="rId4" Type="http://schemas.openxmlformats.org/officeDocument/2006/relationships/image" Target="../media/image9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5E496F-FF18-4F7D-8CA7-FF0B81FF60AD}" type="doc">
      <dgm:prSet loTypeId="urn:microsoft.com/office/officeart/2005/8/layout/hList7#1" loCatId="list" qsTypeId="urn:microsoft.com/office/officeart/2005/8/quickstyle/simple1" qsCatId="simple" csTypeId="urn:microsoft.com/office/officeart/2005/8/colors/accent1_2" csCatId="accent1" phldr="1"/>
      <dgm:spPr/>
    </dgm:pt>
    <dgm:pt modelId="{2283E24E-F861-4BFD-B9B0-755A61CF494E}">
      <dgm:prSet phldrT="[텍스트]" custT="1"/>
      <dgm:spPr>
        <a:solidFill>
          <a:srgbClr val="CCFFFF"/>
        </a:solidFill>
      </dgm:spPr>
      <dgm:t>
        <a:bodyPr/>
        <a:lstStyle/>
        <a:p>
          <a:pPr algn="ctr" latinLnBrk="1"/>
          <a:endParaRPr lang="en-US" altLang="ko-KR" sz="1000" b="1" u="sng" dirty="0" smtClean="0">
            <a:solidFill>
              <a:srgbClr val="0000CC"/>
            </a:solidFill>
            <a:latin typeface="맑은 고딕" pitchFamily="50" charset="-127"/>
            <a:ea typeface="맑은 고딕" pitchFamily="50" charset="-127"/>
          </a:endParaRPr>
        </a:p>
        <a:p>
          <a:pPr algn="ctr" latinLnBrk="1"/>
          <a:r>
            <a:rPr lang="en-US" altLang="ko-KR" sz="1000" b="1" u="sng" dirty="0" smtClean="0">
              <a:solidFill>
                <a:srgbClr val="0000CC"/>
              </a:solidFill>
              <a:latin typeface="맑은 고딕" pitchFamily="50" charset="-127"/>
              <a:ea typeface="맑은 고딕" pitchFamily="50" charset="-127"/>
            </a:rPr>
            <a:t>Chemical Test</a:t>
          </a:r>
          <a:endParaRPr lang="ko-KR" altLang="en-US" sz="1000" b="1" u="sng" dirty="0" smtClean="0">
            <a:solidFill>
              <a:srgbClr val="0000CC"/>
            </a:solidFill>
            <a:latin typeface="맑은 고딕" pitchFamily="50" charset="-127"/>
            <a:ea typeface="맑은 고딕" pitchFamily="50" charset="-127"/>
          </a:endParaRPr>
        </a:p>
        <a:p>
          <a:pPr algn="l" latinLnBrk="1"/>
          <a:r>
            <a:rPr lang="en-US" altLang="ko-KR" sz="1000" dirty="0" smtClean="0">
              <a:solidFill>
                <a:srgbClr val="0000CC"/>
              </a:solidFill>
              <a:latin typeface="맑은 고딕" pitchFamily="50" charset="-127"/>
              <a:ea typeface="맑은 고딕" pitchFamily="50" charset="-127"/>
            </a:rPr>
            <a:t>&gt; Material &amp; Spec </a:t>
          </a:r>
        </a:p>
        <a:p>
          <a:pPr algn="l" latinLnBrk="1"/>
          <a:r>
            <a:rPr lang="en-US" altLang="ko-KR" sz="1000" dirty="0" smtClean="0">
              <a:solidFill>
                <a:srgbClr val="0000CC"/>
              </a:solidFill>
              <a:latin typeface="맑은 고딕" pitchFamily="50" charset="-127"/>
              <a:ea typeface="맑은 고딕" pitchFamily="50" charset="-127"/>
            </a:rPr>
            <a:t>   : ASTM Std. </a:t>
          </a:r>
        </a:p>
        <a:p>
          <a:pPr algn="l" latinLnBrk="1"/>
          <a:r>
            <a:rPr lang="en-US" altLang="ko-KR" sz="1000" dirty="0" smtClean="0">
              <a:solidFill>
                <a:srgbClr val="0000CC"/>
              </a:solidFill>
              <a:latin typeface="맑은 고딕" pitchFamily="50" charset="-127"/>
              <a:ea typeface="맑은 고딕" pitchFamily="50" charset="-127"/>
            </a:rPr>
            <a:t>   </a:t>
          </a:r>
          <a:endParaRPr lang="ko-KR" altLang="en-US" sz="1000" dirty="0">
            <a:solidFill>
              <a:srgbClr val="0000CC"/>
            </a:solidFill>
          </a:endParaRPr>
        </a:p>
      </dgm:t>
    </dgm:pt>
    <dgm:pt modelId="{F4DC62FD-F591-4254-ADDC-51782234FEBE}" type="parTrans" cxnId="{F2224F9E-32B9-48DF-A9B3-1AF0E57F8C87}">
      <dgm:prSet/>
      <dgm:spPr/>
      <dgm:t>
        <a:bodyPr/>
        <a:lstStyle/>
        <a:p>
          <a:pPr latinLnBrk="1"/>
          <a:endParaRPr lang="ko-KR" altLang="en-US" sz="1000">
            <a:solidFill>
              <a:srgbClr val="0000CC"/>
            </a:solidFill>
          </a:endParaRPr>
        </a:p>
      </dgm:t>
    </dgm:pt>
    <dgm:pt modelId="{E677B839-9A27-4427-8B4E-F550FC9F8442}" type="sibTrans" cxnId="{F2224F9E-32B9-48DF-A9B3-1AF0E57F8C87}">
      <dgm:prSet/>
      <dgm:spPr/>
      <dgm:t>
        <a:bodyPr/>
        <a:lstStyle/>
        <a:p>
          <a:pPr latinLnBrk="1"/>
          <a:endParaRPr lang="ko-KR" altLang="en-US" sz="1000">
            <a:solidFill>
              <a:srgbClr val="0000CC"/>
            </a:solidFill>
          </a:endParaRPr>
        </a:p>
      </dgm:t>
    </dgm:pt>
    <dgm:pt modelId="{36743850-758F-4B0D-9D8D-4EEBE78D83C2}">
      <dgm:prSet phldrT="[텍스트]" custT="1"/>
      <dgm:spPr>
        <a:solidFill>
          <a:srgbClr val="CCFFFF"/>
        </a:solidFill>
      </dgm:spPr>
      <dgm:t>
        <a:bodyPr/>
        <a:lstStyle/>
        <a:p>
          <a:pPr algn="ctr" latinLnBrk="1"/>
          <a:endParaRPr lang="en-US" altLang="ko-KR" sz="900" b="1" u="sng" dirty="0" smtClean="0">
            <a:solidFill>
              <a:srgbClr val="0000CC"/>
            </a:solidFill>
            <a:latin typeface="맑은 고딕" pitchFamily="50" charset="-127"/>
            <a:ea typeface="맑은 고딕" pitchFamily="50" charset="-127"/>
          </a:endParaRPr>
        </a:p>
        <a:p>
          <a:pPr algn="ctr" latinLnBrk="1"/>
          <a:r>
            <a:rPr lang="en-US" altLang="ko-KR" sz="900" b="1" u="sng" dirty="0" smtClean="0">
              <a:solidFill>
                <a:srgbClr val="0000CC"/>
              </a:solidFill>
              <a:latin typeface="맑은 고딕" pitchFamily="50" charset="-127"/>
              <a:ea typeface="맑은 고딕" pitchFamily="50" charset="-127"/>
            </a:rPr>
            <a:t>Mechanical Test</a:t>
          </a:r>
          <a:endParaRPr lang="ko-KR" altLang="en-US" sz="900" b="1" u="sng" dirty="0" smtClean="0">
            <a:solidFill>
              <a:srgbClr val="0000CC"/>
            </a:solidFill>
            <a:latin typeface="맑은 고딕" pitchFamily="50" charset="-127"/>
            <a:ea typeface="맑은 고딕" pitchFamily="50" charset="-127"/>
          </a:endParaRPr>
        </a:p>
        <a:p>
          <a:pPr algn="l" latinLnBrk="1"/>
          <a:r>
            <a:rPr lang="en-US" altLang="ko-KR" sz="900" dirty="0" smtClean="0">
              <a:solidFill>
                <a:srgbClr val="0000CC"/>
              </a:solidFill>
              <a:latin typeface="맑은 고딕" pitchFamily="50" charset="-127"/>
              <a:ea typeface="맑은 고딕" pitchFamily="50" charset="-127"/>
            </a:rPr>
            <a:t>      &gt; Tensile strength test</a:t>
          </a:r>
          <a:endParaRPr lang="ko-KR" altLang="en-US" sz="900" dirty="0" smtClean="0">
            <a:solidFill>
              <a:srgbClr val="0000CC"/>
            </a:solidFill>
            <a:latin typeface="맑은 고딕" pitchFamily="50" charset="-127"/>
            <a:ea typeface="맑은 고딕" pitchFamily="50" charset="-127"/>
          </a:endParaRPr>
        </a:p>
        <a:p>
          <a:pPr algn="l" latinLnBrk="1"/>
          <a:endParaRPr lang="ko-KR" altLang="en-US" sz="900" dirty="0">
            <a:solidFill>
              <a:srgbClr val="0000CC"/>
            </a:solidFill>
          </a:endParaRPr>
        </a:p>
      </dgm:t>
    </dgm:pt>
    <dgm:pt modelId="{4478752E-4A63-4E89-B7F4-310FAD130F85}" type="parTrans" cxnId="{2CE51581-B39C-4869-AB8E-64B9A6264C87}">
      <dgm:prSet/>
      <dgm:spPr/>
      <dgm:t>
        <a:bodyPr/>
        <a:lstStyle/>
        <a:p>
          <a:pPr latinLnBrk="1"/>
          <a:endParaRPr lang="ko-KR" altLang="en-US" sz="1000">
            <a:solidFill>
              <a:srgbClr val="0000CC"/>
            </a:solidFill>
          </a:endParaRPr>
        </a:p>
      </dgm:t>
    </dgm:pt>
    <dgm:pt modelId="{D6B22AF5-CB0C-4460-A5BC-E821670E158B}" type="sibTrans" cxnId="{2CE51581-B39C-4869-AB8E-64B9A6264C87}">
      <dgm:prSet/>
      <dgm:spPr/>
      <dgm:t>
        <a:bodyPr/>
        <a:lstStyle/>
        <a:p>
          <a:pPr latinLnBrk="1"/>
          <a:endParaRPr lang="ko-KR" altLang="en-US" sz="1000">
            <a:solidFill>
              <a:srgbClr val="0000CC"/>
            </a:solidFill>
          </a:endParaRPr>
        </a:p>
      </dgm:t>
    </dgm:pt>
    <dgm:pt modelId="{9006F339-7DCE-4EAA-BE22-D16692DE9A9D}">
      <dgm:prSet phldrT="[텍스트]" custT="1"/>
      <dgm:spPr>
        <a:solidFill>
          <a:srgbClr val="CCFFFF"/>
        </a:solidFill>
      </dgm:spPr>
      <dgm:t>
        <a:bodyPr/>
        <a:lstStyle/>
        <a:p>
          <a:pPr algn="ctr" latinLnBrk="1"/>
          <a:endParaRPr lang="en-US" altLang="ko-KR" sz="1000" b="1" u="sng" dirty="0" smtClean="0">
            <a:solidFill>
              <a:srgbClr val="0000CC"/>
            </a:solidFill>
            <a:latin typeface="맑은 고딕" pitchFamily="50" charset="-127"/>
            <a:ea typeface="맑은 고딕" pitchFamily="50" charset="-127"/>
          </a:endParaRPr>
        </a:p>
        <a:p>
          <a:pPr algn="ctr" latinLnBrk="1"/>
          <a:r>
            <a:rPr lang="en-US" altLang="ko-KR" sz="1000" b="1" u="sng" dirty="0" smtClean="0">
              <a:solidFill>
                <a:srgbClr val="0000CC"/>
              </a:solidFill>
              <a:latin typeface="맑은 고딕" pitchFamily="50" charset="-127"/>
              <a:ea typeface="맑은 고딕" pitchFamily="50" charset="-127"/>
            </a:rPr>
            <a:t>Mechanical Test</a:t>
          </a:r>
          <a:endParaRPr lang="ko-KR" altLang="en-US" sz="1000" b="1" u="sng" dirty="0" smtClean="0">
            <a:solidFill>
              <a:srgbClr val="0000CC"/>
            </a:solidFill>
            <a:latin typeface="맑은 고딕" pitchFamily="50" charset="-127"/>
            <a:ea typeface="맑은 고딕" pitchFamily="50" charset="-127"/>
          </a:endParaRPr>
        </a:p>
        <a:p>
          <a:pPr algn="l" latinLnBrk="1"/>
          <a:r>
            <a:rPr lang="en-US" altLang="ko-KR" sz="1000" dirty="0" smtClean="0">
              <a:solidFill>
                <a:srgbClr val="0000CC"/>
              </a:solidFill>
              <a:latin typeface="맑은 고딕" pitchFamily="50" charset="-127"/>
              <a:ea typeface="맑은 고딕" pitchFamily="50" charset="-127"/>
            </a:rPr>
            <a:t>      &gt; </a:t>
          </a:r>
          <a:r>
            <a:rPr lang="en-US" altLang="ko-KR" sz="1000" dirty="0" err="1" smtClean="0">
              <a:solidFill>
                <a:srgbClr val="0000CC"/>
              </a:solidFill>
              <a:latin typeface="맑은 고딕" pitchFamily="50" charset="-127"/>
              <a:ea typeface="맑은 고딕" pitchFamily="50" charset="-127"/>
            </a:rPr>
            <a:t>Charpy</a:t>
          </a:r>
          <a:r>
            <a:rPr lang="en-US" altLang="ko-KR" sz="1000" dirty="0" smtClean="0">
              <a:solidFill>
                <a:srgbClr val="0000CC"/>
              </a:solidFill>
              <a:latin typeface="맑은 고딕" pitchFamily="50" charset="-127"/>
              <a:ea typeface="맑은 고딕" pitchFamily="50" charset="-127"/>
            </a:rPr>
            <a:t> impact test</a:t>
          </a:r>
          <a:endParaRPr lang="ko-KR" altLang="en-US" sz="1000" dirty="0">
            <a:solidFill>
              <a:srgbClr val="0000CC"/>
            </a:solidFill>
          </a:endParaRPr>
        </a:p>
      </dgm:t>
    </dgm:pt>
    <dgm:pt modelId="{29B4368E-ECEB-45BA-9ADA-78786CAD31FF}" type="parTrans" cxnId="{4163C206-0C5A-4BC4-A55E-FA7D90659EA1}">
      <dgm:prSet/>
      <dgm:spPr/>
      <dgm:t>
        <a:bodyPr/>
        <a:lstStyle/>
        <a:p>
          <a:pPr latinLnBrk="1"/>
          <a:endParaRPr lang="ko-KR" altLang="en-US" sz="1000">
            <a:solidFill>
              <a:srgbClr val="0000CC"/>
            </a:solidFill>
          </a:endParaRPr>
        </a:p>
      </dgm:t>
    </dgm:pt>
    <dgm:pt modelId="{A5B9C8E8-D034-48BE-A38F-3AA7C0AAE091}" type="sibTrans" cxnId="{4163C206-0C5A-4BC4-A55E-FA7D90659EA1}">
      <dgm:prSet/>
      <dgm:spPr/>
      <dgm:t>
        <a:bodyPr/>
        <a:lstStyle/>
        <a:p>
          <a:pPr latinLnBrk="1"/>
          <a:endParaRPr lang="ko-KR" altLang="en-US" sz="1000">
            <a:solidFill>
              <a:srgbClr val="0000CC"/>
            </a:solidFill>
          </a:endParaRPr>
        </a:p>
      </dgm:t>
    </dgm:pt>
    <dgm:pt modelId="{4B30DF69-3A01-44CD-A9E9-4932480F9292}">
      <dgm:prSet phldrT="[텍스트]" custT="1"/>
      <dgm:spPr>
        <a:solidFill>
          <a:srgbClr val="CCFFFF"/>
        </a:solidFill>
      </dgm:spPr>
      <dgm:t>
        <a:bodyPr/>
        <a:lstStyle/>
        <a:p>
          <a:pPr algn="ctr" latinLnBrk="1"/>
          <a:r>
            <a:rPr lang="en-US" altLang="ko-KR" sz="1000" b="1" u="sng" dirty="0" smtClean="0">
              <a:solidFill>
                <a:srgbClr val="0000CC"/>
              </a:solidFill>
              <a:latin typeface="맑은 고딕" pitchFamily="50" charset="-127"/>
              <a:ea typeface="맑은 고딕" pitchFamily="50" charset="-127"/>
            </a:rPr>
            <a:t>High-frequency heat treatment</a:t>
          </a:r>
        </a:p>
        <a:p>
          <a:pPr algn="ctr" latinLnBrk="1"/>
          <a:r>
            <a:rPr lang="en-US" altLang="ko-KR" sz="1000" dirty="0" smtClean="0">
              <a:solidFill>
                <a:srgbClr val="0000CC"/>
              </a:solidFill>
              <a:latin typeface="맑은 고딕" pitchFamily="50" charset="-127"/>
              <a:ea typeface="맑은 고딕" pitchFamily="50" charset="-127"/>
            </a:rPr>
            <a:t>&gt; Solution treatment 1100</a:t>
          </a:r>
          <a:r>
            <a:rPr lang="en-US" altLang="ko-KR" sz="1000" b="0" u="none" dirty="0" smtClean="0">
              <a:solidFill>
                <a:srgbClr val="0000CC"/>
              </a:solidFill>
              <a:latin typeface="맑은 고딕" pitchFamily="50" charset="-127"/>
              <a:ea typeface="맑은 고딕" pitchFamily="50" charset="-127"/>
            </a:rPr>
            <a:t>℃</a:t>
          </a:r>
        </a:p>
        <a:p>
          <a:pPr algn="ctr" latinLnBrk="1"/>
          <a:r>
            <a:rPr lang="en-US" altLang="ko-KR" sz="1000" b="0" dirty="0" smtClean="0">
              <a:solidFill>
                <a:srgbClr val="0000CC"/>
              </a:solidFill>
              <a:latin typeface="맑은 고딕" pitchFamily="50" charset="-127"/>
              <a:ea typeface="맑은 고딕" pitchFamily="50" charset="-127"/>
              <a:cs typeface="Times New Roman" pitchFamily="18" charset="0"/>
            </a:rPr>
            <a:t>&gt; </a:t>
          </a:r>
          <a:r>
            <a:rPr lang="en-US" altLang="ko-KR" sz="1000" b="0" dirty="0" smtClean="0">
              <a:solidFill>
                <a:srgbClr val="0000CC"/>
              </a:solidFill>
              <a:latin typeface="맑은 고딕" pitchFamily="50" charset="-127"/>
              <a:ea typeface="맑은 고딕" pitchFamily="50" charset="-127"/>
            </a:rPr>
            <a:t>Increase of </a:t>
          </a:r>
          <a:r>
            <a:rPr lang="en-US" altLang="ko-KR" sz="1000" b="0" dirty="0" smtClean="0">
              <a:solidFill>
                <a:srgbClr val="0000CC"/>
              </a:solidFill>
              <a:latin typeface="맑은 고딕" pitchFamily="50" charset="-127"/>
              <a:ea typeface="맑은 고딕" pitchFamily="50" charset="-127"/>
              <a:cs typeface="Times New Roman" pitchFamily="18" charset="0"/>
            </a:rPr>
            <a:t>δ-</a:t>
          </a:r>
          <a:r>
            <a:rPr lang="en-US" altLang="ko-KR" sz="1000" b="0" dirty="0" smtClean="0">
              <a:solidFill>
                <a:srgbClr val="0000CC"/>
              </a:solidFill>
              <a:latin typeface="맑은 고딕" pitchFamily="50" charset="-127"/>
              <a:ea typeface="맑은 고딕" pitchFamily="50" charset="-127"/>
            </a:rPr>
            <a:t>Ferrite</a:t>
          </a:r>
          <a:endParaRPr lang="ko-KR" altLang="en-US" sz="1000" dirty="0">
            <a:solidFill>
              <a:srgbClr val="0000CC"/>
            </a:solidFill>
          </a:endParaRPr>
        </a:p>
      </dgm:t>
    </dgm:pt>
    <dgm:pt modelId="{0887FC95-92F0-4202-8DFC-D122471EC7A5}" type="parTrans" cxnId="{888063CE-EFF7-4898-988D-409F3C05A144}">
      <dgm:prSet/>
      <dgm:spPr/>
      <dgm:t>
        <a:bodyPr/>
        <a:lstStyle/>
        <a:p>
          <a:pPr latinLnBrk="1"/>
          <a:endParaRPr lang="ko-KR" altLang="en-US" sz="1000">
            <a:solidFill>
              <a:srgbClr val="0000CC"/>
            </a:solidFill>
          </a:endParaRPr>
        </a:p>
      </dgm:t>
    </dgm:pt>
    <dgm:pt modelId="{7E20B72A-79D4-4895-8A3C-477D0B472300}" type="sibTrans" cxnId="{888063CE-EFF7-4898-988D-409F3C05A144}">
      <dgm:prSet/>
      <dgm:spPr/>
      <dgm:t>
        <a:bodyPr/>
        <a:lstStyle/>
        <a:p>
          <a:pPr latinLnBrk="1"/>
          <a:endParaRPr lang="ko-KR" altLang="en-US" sz="1000">
            <a:solidFill>
              <a:srgbClr val="0000CC"/>
            </a:solidFill>
          </a:endParaRPr>
        </a:p>
      </dgm:t>
    </dgm:pt>
    <dgm:pt modelId="{D2509931-F6C4-4954-A3A4-9953736AE9EF}" type="pres">
      <dgm:prSet presAssocID="{685E496F-FF18-4F7D-8CA7-FF0B81FF60AD}" presName="Name0" presStyleCnt="0">
        <dgm:presLayoutVars>
          <dgm:dir/>
          <dgm:resizeHandles val="exact"/>
        </dgm:presLayoutVars>
      </dgm:prSet>
      <dgm:spPr/>
    </dgm:pt>
    <dgm:pt modelId="{6ACCB712-B01C-463C-B994-148D0A764044}" type="pres">
      <dgm:prSet presAssocID="{685E496F-FF18-4F7D-8CA7-FF0B81FF60AD}" presName="fgShape" presStyleLbl="fgShp" presStyleIdx="0" presStyleCnt="1" custFlipVert="1" custScaleY="78626" custLinFactNeighborX="181" custLinFactNeighborY="44020"/>
      <dgm:spPr>
        <a:prstGeom prst="rightArrow">
          <a:avLst/>
        </a:prstGeom>
        <a:ln>
          <a:noFill/>
        </a:ln>
      </dgm:spPr>
    </dgm:pt>
    <dgm:pt modelId="{6EFA63E6-0DA3-4F58-90E4-CD95A45C1778}" type="pres">
      <dgm:prSet presAssocID="{685E496F-FF18-4F7D-8CA7-FF0B81FF60AD}" presName="linComp" presStyleCnt="0"/>
      <dgm:spPr/>
    </dgm:pt>
    <dgm:pt modelId="{313640B5-878B-4359-AD15-7973305C585E}" type="pres">
      <dgm:prSet presAssocID="{2283E24E-F861-4BFD-B9B0-755A61CF494E}" presName="compNode" presStyleCnt="0"/>
      <dgm:spPr/>
    </dgm:pt>
    <dgm:pt modelId="{D33CCD77-6543-4BF0-89CD-0C15397090D4}" type="pres">
      <dgm:prSet presAssocID="{2283E24E-F861-4BFD-B9B0-755A61CF494E}" presName="bkgdShape" presStyleLbl="node1" presStyleIdx="0" presStyleCnt="4"/>
      <dgm:spPr/>
      <dgm:t>
        <a:bodyPr/>
        <a:lstStyle/>
        <a:p>
          <a:pPr latinLnBrk="1"/>
          <a:endParaRPr lang="ko-KR" altLang="en-US"/>
        </a:p>
      </dgm:t>
    </dgm:pt>
    <dgm:pt modelId="{61973305-0F10-4814-A6E6-E356C3A53D20}" type="pres">
      <dgm:prSet presAssocID="{2283E24E-F861-4BFD-B9B0-755A61CF494E}" presName="nodeTx" presStyleLbl="node1" presStyleIdx="0" presStyleCnt="4">
        <dgm:presLayoutVars>
          <dgm:bulletEnabled val="1"/>
        </dgm:presLayoutVars>
      </dgm:prSet>
      <dgm:spPr/>
      <dgm:t>
        <a:bodyPr/>
        <a:lstStyle/>
        <a:p>
          <a:pPr latinLnBrk="1"/>
          <a:endParaRPr lang="ko-KR" altLang="en-US"/>
        </a:p>
      </dgm:t>
    </dgm:pt>
    <dgm:pt modelId="{118DF3A4-229E-4920-BF5D-1536BD5702BB}" type="pres">
      <dgm:prSet presAssocID="{2283E24E-F861-4BFD-B9B0-755A61CF494E}" presName="invisiNode" presStyleLbl="node1" presStyleIdx="0" presStyleCnt="4"/>
      <dgm:spPr/>
    </dgm:pt>
    <dgm:pt modelId="{B8C3DE6F-D092-429E-B25A-A4C1F27E7885}" type="pres">
      <dgm:prSet presAssocID="{2283E24E-F861-4BFD-B9B0-755A61CF494E}" presName="imagNode" presStyleLbl="fgImgPlace1" presStyleIdx="0" presStyleCnt="4" custScaleX="173979"/>
      <dgm:spPr>
        <a:blipFill rotWithShape="0">
          <a:blip xmlns:r="http://schemas.openxmlformats.org/officeDocument/2006/relationships" r:embed="rId1"/>
          <a:stretch>
            <a:fillRect/>
          </a:stretch>
        </a:blipFill>
      </dgm:spPr>
    </dgm:pt>
    <dgm:pt modelId="{CEF433F1-548C-4F13-A67E-723520ABAD31}" type="pres">
      <dgm:prSet presAssocID="{E677B839-9A27-4427-8B4E-F550FC9F8442}" presName="sibTrans" presStyleLbl="sibTrans2D1" presStyleIdx="0" presStyleCnt="0"/>
      <dgm:spPr/>
      <dgm:t>
        <a:bodyPr/>
        <a:lstStyle/>
        <a:p>
          <a:pPr latinLnBrk="1"/>
          <a:endParaRPr lang="ko-KR" altLang="en-US"/>
        </a:p>
      </dgm:t>
    </dgm:pt>
    <dgm:pt modelId="{017AF280-EC86-4427-B13B-F806879422B1}" type="pres">
      <dgm:prSet presAssocID="{36743850-758F-4B0D-9D8D-4EEBE78D83C2}" presName="compNode" presStyleCnt="0"/>
      <dgm:spPr/>
    </dgm:pt>
    <dgm:pt modelId="{143C13F3-9CC8-4971-AE16-B00570EA6C8B}" type="pres">
      <dgm:prSet presAssocID="{36743850-758F-4B0D-9D8D-4EEBE78D83C2}" presName="bkgdShape" presStyleLbl="node1" presStyleIdx="1" presStyleCnt="4" custLinFactNeighborX="1500"/>
      <dgm:spPr/>
      <dgm:t>
        <a:bodyPr/>
        <a:lstStyle/>
        <a:p>
          <a:pPr latinLnBrk="1"/>
          <a:endParaRPr lang="ko-KR" altLang="en-US"/>
        </a:p>
      </dgm:t>
    </dgm:pt>
    <dgm:pt modelId="{C4F5BA5D-0E0C-4DD9-80EE-FFDF7937BF9C}" type="pres">
      <dgm:prSet presAssocID="{36743850-758F-4B0D-9D8D-4EEBE78D83C2}" presName="nodeTx" presStyleLbl="node1" presStyleIdx="1" presStyleCnt="4">
        <dgm:presLayoutVars>
          <dgm:bulletEnabled val="1"/>
        </dgm:presLayoutVars>
      </dgm:prSet>
      <dgm:spPr/>
      <dgm:t>
        <a:bodyPr/>
        <a:lstStyle/>
        <a:p>
          <a:pPr latinLnBrk="1"/>
          <a:endParaRPr lang="ko-KR" altLang="en-US"/>
        </a:p>
      </dgm:t>
    </dgm:pt>
    <dgm:pt modelId="{EC6FE2C6-0551-44EB-963B-AC571E4D02D7}" type="pres">
      <dgm:prSet presAssocID="{36743850-758F-4B0D-9D8D-4EEBE78D83C2}" presName="invisiNode" presStyleLbl="node1" presStyleIdx="1" presStyleCnt="4"/>
      <dgm:spPr/>
    </dgm:pt>
    <dgm:pt modelId="{C2839D40-3018-4278-BDEB-CAB27839D170}" type="pres">
      <dgm:prSet presAssocID="{36743850-758F-4B0D-9D8D-4EEBE78D83C2}" presName="imagNode" presStyleLbl="fgImgPlace1" presStyleIdx="1" presStyleCnt="4" custScaleX="179598"/>
      <dgm:spPr>
        <a:blipFill rotWithShape="0">
          <a:blip xmlns:r="http://schemas.openxmlformats.org/officeDocument/2006/relationships" r:embed="rId2"/>
          <a:stretch>
            <a:fillRect/>
          </a:stretch>
        </a:blipFill>
      </dgm:spPr>
    </dgm:pt>
    <dgm:pt modelId="{AE814749-67C6-4DD8-B303-E42A8316DD8F}" type="pres">
      <dgm:prSet presAssocID="{D6B22AF5-CB0C-4460-A5BC-E821670E158B}" presName="sibTrans" presStyleLbl="sibTrans2D1" presStyleIdx="0" presStyleCnt="0"/>
      <dgm:spPr/>
      <dgm:t>
        <a:bodyPr/>
        <a:lstStyle/>
        <a:p>
          <a:pPr latinLnBrk="1"/>
          <a:endParaRPr lang="ko-KR" altLang="en-US"/>
        </a:p>
      </dgm:t>
    </dgm:pt>
    <dgm:pt modelId="{4AFA4D7F-9090-46E7-B30E-6E0222AFDE9B}" type="pres">
      <dgm:prSet presAssocID="{9006F339-7DCE-4EAA-BE22-D16692DE9A9D}" presName="compNode" presStyleCnt="0"/>
      <dgm:spPr/>
    </dgm:pt>
    <dgm:pt modelId="{46211D7B-9D3C-45F2-A6E6-2035A9B52A7D}" type="pres">
      <dgm:prSet presAssocID="{9006F339-7DCE-4EAA-BE22-D16692DE9A9D}" presName="bkgdShape" presStyleLbl="node1" presStyleIdx="2" presStyleCnt="4" custLinFactNeighborX="7025" custLinFactNeighborY="-82"/>
      <dgm:spPr/>
      <dgm:t>
        <a:bodyPr/>
        <a:lstStyle/>
        <a:p>
          <a:pPr latinLnBrk="1"/>
          <a:endParaRPr lang="ko-KR" altLang="en-US"/>
        </a:p>
      </dgm:t>
    </dgm:pt>
    <dgm:pt modelId="{0F295F86-EE75-4DF1-A68D-DE1CCF843CE0}" type="pres">
      <dgm:prSet presAssocID="{9006F339-7DCE-4EAA-BE22-D16692DE9A9D}" presName="nodeTx" presStyleLbl="node1" presStyleIdx="2" presStyleCnt="4">
        <dgm:presLayoutVars>
          <dgm:bulletEnabled val="1"/>
        </dgm:presLayoutVars>
      </dgm:prSet>
      <dgm:spPr/>
      <dgm:t>
        <a:bodyPr/>
        <a:lstStyle/>
        <a:p>
          <a:pPr latinLnBrk="1"/>
          <a:endParaRPr lang="ko-KR" altLang="en-US"/>
        </a:p>
      </dgm:t>
    </dgm:pt>
    <dgm:pt modelId="{36803F8A-F9CE-4460-B62E-558FB9DE6BDA}" type="pres">
      <dgm:prSet presAssocID="{9006F339-7DCE-4EAA-BE22-D16692DE9A9D}" presName="invisiNode" presStyleLbl="node1" presStyleIdx="2" presStyleCnt="4"/>
      <dgm:spPr/>
    </dgm:pt>
    <dgm:pt modelId="{1924B817-56EF-4FDF-B498-6445857EFCA9}" type="pres">
      <dgm:prSet presAssocID="{9006F339-7DCE-4EAA-BE22-D16692DE9A9D}" presName="imagNode" presStyleLbl="fgImgPlace1" presStyleIdx="2" presStyleCnt="4" custScaleX="185218" custLinFactNeighborX="2929" custLinFactNeighborY="-5356"/>
      <dgm:spPr>
        <a:blipFill rotWithShape="0">
          <a:blip xmlns:r="http://schemas.openxmlformats.org/officeDocument/2006/relationships" r:embed="rId3"/>
          <a:stretch>
            <a:fillRect/>
          </a:stretch>
        </a:blipFill>
      </dgm:spPr>
    </dgm:pt>
    <dgm:pt modelId="{2B3C0BDD-2975-4ADD-A4E8-8DC31507AC8D}" type="pres">
      <dgm:prSet presAssocID="{A5B9C8E8-D034-48BE-A38F-3AA7C0AAE091}" presName="sibTrans" presStyleLbl="sibTrans2D1" presStyleIdx="0" presStyleCnt="0"/>
      <dgm:spPr/>
      <dgm:t>
        <a:bodyPr/>
        <a:lstStyle/>
        <a:p>
          <a:pPr latinLnBrk="1"/>
          <a:endParaRPr lang="ko-KR" altLang="en-US"/>
        </a:p>
      </dgm:t>
    </dgm:pt>
    <dgm:pt modelId="{04B69BD2-7A76-45D0-829E-CF39D1141395}" type="pres">
      <dgm:prSet presAssocID="{4B30DF69-3A01-44CD-A9E9-4932480F9292}" presName="compNode" presStyleCnt="0"/>
      <dgm:spPr/>
    </dgm:pt>
    <dgm:pt modelId="{F2843FD1-B3AD-4758-9BA4-58FCD378571A}" type="pres">
      <dgm:prSet presAssocID="{4B30DF69-3A01-44CD-A9E9-4932480F9292}" presName="bkgdShape" presStyleLbl="node1" presStyleIdx="3" presStyleCnt="4" custLinFactNeighborX="95" custLinFactNeighborY="-3381"/>
      <dgm:spPr/>
      <dgm:t>
        <a:bodyPr/>
        <a:lstStyle/>
        <a:p>
          <a:pPr latinLnBrk="1"/>
          <a:endParaRPr lang="ko-KR" altLang="en-US"/>
        </a:p>
      </dgm:t>
    </dgm:pt>
    <dgm:pt modelId="{8998CFB6-76BD-450C-A8BB-6A6BC56D480A}" type="pres">
      <dgm:prSet presAssocID="{4B30DF69-3A01-44CD-A9E9-4932480F9292}" presName="nodeTx" presStyleLbl="node1" presStyleIdx="3" presStyleCnt="4">
        <dgm:presLayoutVars>
          <dgm:bulletEnabled val="1"/>
        </dgm:presLayoutVars>
      </dgm:prSet>
      <dgm:spPr/>
      <dgm:t>
        <a:bodyPr/>
        <a:lstStyle/>
        <a:p>
          <a:pPr latinLnBrk="1"/>
          <a:endParaRPr lang="ko-KR" altLang="en-US"/>
        </a:p>
      </dgm:t>
    </dgm:pt>
    <dgm:pt modelId="{2DBA91D4-1899-495C-883C-3B0C33EF530B}" type="pres">
      <dgm:prSet presAssocID="{4B30DF69-3A01-44CD-A9E9-4932480F9292}" presName="invisiNode" presStyleLbl="node1" presStyleIdx="3" presStyleCnt="4"/>
      <dgm:spPr/>
    </dgm:pt>
    <dgm:pt modelId="{8BB8C210-39F3-4285-BE9B-2BE54445C4C8}" type="pres">
      <dgm:prSet presAssocID="{4B30DF69-3A01-44CD-A9E9-4932480F9292}" presName="imagNode" presStyleLbl="fgImgPlace1" presStyleIdx="3" presStyleCnt="4" custScaleX="170406" custScaleY="51950" custLinFactNeighborX="6099" custLinFactNeighborY="-5356"/>
      <dgm:spPr>
        <a:blipFill rotWithShape="0">
          <a:blip xmlns:r="http://schemas.openxmlformats.org/officeDocument/2006/relationships" r:embed="rId4"/>
          <a:stretch>
            <a:fillRect/>
          </a:stretch>
        </a:blipFill>
      </dgm:spPr>
    </dgm:pt>
  </dgm:ptLst>
  <dgm:cxnLst>
    <dgm:cxn modelId="{93157CD5-9D18-4A23-8DF0-ABB6900EDD4A}" type="presOf" srcId="{9006F339-7DCE-4EAA-BE22-D16692DE9A9D}" destId="{0F295F86-EE75-4DF1-A68D-DE1CCF843CE0}" srcOrd="1" destOrd="0" presId="urn:microsoft.com/office/officeart/2005/8/layout/hList7#1"/>
    <dgm:cxn modelId="{69103B8B-85C6-43AB-8C1A-0D3AB0861960}" type="presOf" srcId="{36743850-758F-4B0D-9D8D-4EEBE78D83C2}" destId="{C4F5BA5D-0E0C-4DD9-80EE-FFDF7937BF9C}" srcOrd="1" destOrd="0" presId="urn:microsoft.com/office/officeart/2005/8/layout/hList7#1"/>
    <dgm:cxn modelId="{2CE51581-B39C-4869-AB8E-64B9A6264C87}" srcId="{685E496F-FF18-4F7D-8CA7-FF0B81FF60AD}" destId="{36743850-758F-4B0D-9D8D-4EEBE78D83C2}" srcOrd="1" destOrd="0" parTransId="{4478752E-4A63-4E89-B7F4-310FAD130F85}" sibTransId="{D6B22AF5-CB0C-4460-A5BC-E821670E158B}"/>
    <dgm:cxn modelId="{F2224F9E-32B9-48DF-A9B3-1AF0E57F8C87}" srcId="{685E496F-FF18-4F7D-8CA7-FF0B81FF60AD}" destId="{2283E24E-F861-4BFD-B9B0-755A61CF494E}" srcOrd="0" destOrd="0" parTransId="{F4DC62FD-F591-4254-ADDC-51782234FEBE}" sibTransId="{E677B839-9A27-4427-8B4E-F550FC9F8442}"/>
    <dgm:cxn modelId="{9DA084F2-E505-4F44-BA4A-B04C68CBCE39}" type="presOf" srcId="{685E496F-FF18-4F7D-8CA7-FF0B81FF60AD}" destId="{D2509931-F6C4-4954-A3A4-9953736AE9EF}" srcOrd="0" destOrd="0" presId="urn:microsoft.com/office/officeart/2005/8/layout/hList7#1"/>
    <dgm:cxn modelId="{888063CE-EFF7-4898-988D-409F3C05A144}" srcId="{685E496F-FF18-4F7D-8CA7-FF0B81FF60AD}" destId="{4B30DF69-3A01-44CD-A9E9-4932480F9292}" srcOrd="3" destOrd="0" parTransId="{0887FC95-92F0-4202-8DFC-D122471EC7A5}" sibTransId="{7E20B72A-79D4-4895-8A3C-477D0B472300}"/>
    <dgm:cxn modelId="{ECFB9D45-FDD9-4CBA-B332-D29D23E1962A}" type="presOf" srcId="{36743850-758F-4B0D-9D8D-4EEBE78D83C2}" destId="{143C13F3-9CC8-4971-AE16-B00570EA6C8B}" srcOrd="0" destOrd="0" presId="urn:microsoft.com/office/officeart/2005/8/layout/hList7#1"/>
    <dgm:cxn modelId="{EE1150D4-0011-4BBD-85F8-F63F1AADA1BD}" type="presOf" srcId="{9006F339-7DCE-4EAA-BE22-D16692DE9A9D}" destId="{46211D7B-9D3C-45F2-A6E6-2035A9B52A7D}" srcOrd="0" destOrd="0" presId="urn:microsoft.com/office/officeart/2005/8/layout/hList7#1"/>
    <dgm:cxn modelId="{5D4251CB-7E2A-421B-86EE-F71660757E80}" type="presOf" srcId="{2283E24E-F861-4BFD-B9B0-755A61CF494E}" destId="{D33CCD77-6543-4BF0-89CD-0C15397090D4}" srcOrd="0" destOrd="0" presId="urn:microsoft.com/office/officeart/2005/8/layout/hList7#1"/>
    <dgm:cxn modelId="{EBA2870B-F984-45AE-A1F5-16345E2C6783}" type="presOf" srcId="{E677B839-9A27-4427-8B4E-F550FC9F8442}" destId="{CEF433F1-548C-4F13-A67E-723520ABAD31}" srcOrd="0" destOrd="0" presId="urn:microsoft.com/office/officeart/2005/8/layout/hList7#1"/>
    <dgm:cxn modelId="{ADDAE4E0-2757-4BD0-A14D-82C3E6D58DAA}" type="presOf" srcId="{A5B9C8E8-D034-48BE-A38F-3AA7C0AAE091}" destId="{2B3C0BDD-2975-4ADD-A4E8-8DC31507AC8D}" srcOrd="0" destOrd="0" presId="urn:microsoft.com/office/officeart/2005/8/layout/hList7#1"/>
    <dgm:cxn modelId="{425EE746-A537-4B05-AA04-86BA60778280}" type="presOf" srcId="{2283E24E-F861-4BFD-B9B0-755A61CF494E}" destId="{61973305-0F10-4814-A6E6-E356C3A53D20}" srcOrd="1" destOrd="0" presId="urn:microsoft.com/office/officeart/2005/8/layout/hList7#1"/>
    <dgm:cxn modelId="{2DBD5FB3-3F73-4273-95FE-15A1AC0F8807}" type="presOf" srcId="{4B30DF69-3A01-44CD-A9E9-4932480F9292}" destId="{8998CFB6-76BD-450C-A8BB-6A6BC56D480A}" srcOrd="1" destOrd="0" presId="urn:microsoft.com/office/officeart/2005/8/layout/hList7#1"/>
    <dgm:cxn modelId="{11CCE99C-9CE2-4817-A0A2-2FF9EFB694CB}" type="presOf" srcId="{4B30DF69-3A01-44CD-A9E9-4932480F9292}" destId="{F2843FD1-B3AD-4758-9BA4-58FCD378571A}" srcOrd="0" destOrd="0" presId="urn:microsoft.com/office/officeart/2005/8/layout/hList7#1"/>
    <dgm:cxn modelId="{4163C206-0C5A-4BC4-A55E-FA7D90659EA1}" srcId="{685E496F-FF18-4F7D-8CA7-FF0B81FF60AD}" destId="{9006F339-7DCE-4EAA-BE22-D16692DE9A9D}" srcOrd="2" destOrd="0" parTransId="{29B4368E-ECEB-45BA-9ADA-78786CAD31FF}" sibTransId="{A5B9C8E8-D034-48BE-A38F-3AA7C0AAE091}"/>
    <dgm:cxn modelId="{238E18C8-2507-4161-B633-C4E86D6C5065}" type="presOf" srcId="{D6B22AF5-CB0C-4460-A5BC-E821670E158B}" destId="{AE814749-67C6-4DD8-B303-E42A8316DD8F}" srcOrd="0" destOrd="0" presId="urn:microsoft.com/office/officeart/2005/8/layout/hList7#1"/>
    <dgm:cxn modelId="{05DD0128-0AE6-4743-8032-D08C968CC678}" type="presParOf" srcId="{D2509931-F6C4-4954-A3A4-9953736AE9EF}" destId="{6ACCB712-B01C-463C-B994-148D0A764044}" srcOrd="0" destOrd="0" presId="urn:microsoft.com/office/officeart/2005/8/layout/hList7#1"/>
    <dgm:cxn modelId="{4EB1995A-F63C-424C-9902-CFA0A8489C68}" type="presParOf" srcId="{D2509931-F6C4-4954-A3A4-9953736AE9EF}" destId="{6EFA63E6-0DA3-4F58-90E4-CD95A45C1778}" srcOrd="1" destOrd="0" presId="urn:microsoft.com/office/officeart/2005/8/layout/hList7#1"/>
    <dgm:cxn modelId="{2E90AB7F-9B2D-4882-8801-33660ED1A787}" type="presParOf" srcId="{6EFA63E6-0DA3-4F58-90E4-CD95A45C1778}" destId="{313640B5-878B-4359-AD15-7973305C585E}" srcOrd="0" destOrd="0" presId="urn:microsoft.com/office/officeart/2005/8/layout/hList7#1"/>
    <dgm:cxn modelId="{5891955F-77D6-42AB-BDF6-92225FADDC89}" type="presParOf" srcId="{313640B5-878B-4359-AD15-7973305C585E}" destId="{D33CCD77-6543-4BF0-89CD-0C15397090D4}" srcOrd="0" destOrd="0" presId="urn:microsoft.com/office/officeart/2005/8/layout/hList7#1"/>
    <dgm:cxn modelId="{81E321C5-2D14-43D1-B412-FF77EF7985B8}" type="presParOf" srcId="{313640B5-878B-4359-AD15-7973305C585E}" destId="{61973305-0F10-4814-A6E6-E356C3A53D20}" srcOrd="1" destOrd="0" presId="urn:microsoft.com/office/officeart/2005/8/layout/hList7#1"/>
    <dgm:cxn modelId="{7A3A6728-9A47-49BB-9CE6-49EF1D4D98CD}" type="presParOf" srcId="{313640B5-878B-4359-AD15-7973305C585E}" destId="{118DF3A4-229E-4920-BF5D-1536BD5702BB}" srcOrd="2" destOrd="0" presId="urn:microsoft.com/office/officeart/2005/8/layout/hList7#1"/>
    <dgm:cxn modelId="{36D3AA9E-15E5-4E7D-A286-B86C082C1AC4}" type="presParOf" srcId="{313640B5-878B-4359-AD15-7973305C585E}" destId="{B8C3DE6F-D092-429E-B25A-A4C1F27E7885}" srcOrd="3" destOrd="0" presId="urn:microsoft.com/office/officeart/2005/8/layout/hList7#1"/>
    <dgm:cxn modelId="{C464F110-9B2D-4850-8D27-C301B76E375F}" type="presParOf" srcId="{6EFA63E6-0DA3-4F58-90E4-CD95A45C1778}" destId="{CEF433F1-548C-4F13-A67E-723520ABAD31}" srcOrd="1" destOrd="0" presId="urn:microsoft.com/office/officeart/2005/8/layout/hList7#1"/>
    <dgm:cxn modelId="{8A7EC300-2C50-416F-835C-F42580FD2F9C}" type="presParOf" srcId="{6EFA63E6-0DA3-4F58-90E4-CD95A45C1778}" destId="{017AF280-EC86-4427-B13B-F806879422B1}" srcOrd="2" destOrd="0" presId="urn:microsoft.com/office/officeart/2005/8/layout/hList7#1"/>
    <dgm:cxn modelId="{F20FE6BB-0588-40AE-A57B-4A3069AD3D5A}" type="presParOf" srcId="{017AF280-EC86-4427-B13B-F806879422B1}" destId="{143C13F3-9CC8-4971-AE16-B00570EA6C8B}" srcOrd="0" destOrd="0" presId="urn:microsoft.com/office/officeart/2005/8/layout/hList7#1"/>
    <dgm:cxn modelId="{2EE51CB4-9415-47A7-BDAE-3EED137DF8CF}" type="presParOf" srcId="{017AF280-EC86-4427-B13B-F806879422B1}" destId="{C4F5BA5D-0E0C-4DD9-80EE-FFDF7937BF9C}" srcOrd="1" destOrd="0" presId="urn:microsoft.com/office/officeart/2005/8/layout/hList7#1"/>
    <dgm:cxn modelId="{7DFF821D-8268-4430-A12C-A06874BC5EC9}" type="presParOf" srcId="{017AF280-EC86-4427-B13B-F806879422B1}" destId="{EC6FE2C6-0551-44EB-963B-AC571E4D02D7}" srcOrd="2" destOrd="0" presId="urn:microsoft.com/office/officeart/2005/8/layout/hList7#1"/>
    <dgm:cxn modelId="{9B7EE0C5-A379-4916-948A-91FB3272F528}" type="presParOf" srcId="{017AF280-EC86-4427-B13B-F806879422B1}" destId="{C2839D40-3018-4278-BDEB-CAB27839D170}" srcOrd="3" destOrd="0" presId="urn:microsoft.com/office/officeart/2005/8/layout/hList7#1"/>
    <dgm:cxn modelId="{32D50AF9-5D52-4B9F-BD8D-7B237CAA10B7}" type="presParOf" srcId="{6EFA63E6-0DA3-4F58-90E4-CD95A45C1778}" destId="{AE814749-67C6-4DD8-B303-E42A8316DD8F}" srcOrd="3" destOrd="0" presId="urn:microsoft.com/office/officeart/2005/8/layout/hList7#1"/>
    <dgm:cxn modelId="{C72B2389-9BC6-4B53-8C42-1636E1420AE1}" type="presParOf" srcId="{6EFA63E6-0DA3-4F58-90E4-CD95A45C1778}" destId="{4AFA4D7F-9090-46E7-B30E-6E0222AFDE9B}" srcOrd="4" destOrd="0" presId="urn:microsoft.com/office/officeart/2005/8/layout/hList7#1"/>
    <dgm:cxn modelId="{346E9532-5C94-4D5B-B541-6FBBDCB59D46}" type="presParOf" srcId="{4AFA4D7F-9090-46E7-B30E-6E0222AFDE9B}" destId="{46211D7B-9D3C-45F2-A6E6-2035A9B52A7D}" srcOrd="0" destOrd="0" presId="urn:microsoft.com/office/officeart/2005/8/layout/hList7#1"/>
    <dgm:cxn modelId="{1AFBD803-CAB8-4C7E-BE13-C7437F5E080A}" type="presParOf" srcId="{4AFA4D7F-9090-46E7-B30E-6E0222AFDE9B}" destId="{0F295F86-EE75-4DF1-A68D-DE1CCF843CE0}" srcOrd="1" destOrd="0" presId="urn:microsoft.com/office/officeart/2005/8/layout/hList7#1"/>
    <dgm:cxn modelId="{DBA64675-8DF9-411E-AB04-35E1B326B320}" type="presParOf" srcId="{4AFA4D7F-9090-46E7-B30E-6E0222AFDE9B}" destId="{36803F8A-F9CE-4460-B62E-558FB9DE6BDA}" srcOrd="2" destOrd="0" presId="urn:microsoft.com/office/officeart/2005/8/layout/hList7#1"/>
    <dgm:cxn modelId="{D0733242-5A4F-4D1A-845A-12A5D01FB0FF}" type="presParOf" srcId="{4AFA4D7F-9090-46E7-B30E-6E0222AFDE9B}" destId="{1924B817-56EF-4FDF-B498-6445857EFCA9}" srcOrd="3" destOrd="0" presId="urn:microsoft.com/office/officeart/2005/8/layout/hList7#1"/>
    <dgm:cxn modelId="{3C84FBA7-C232-4208-B061-FFAFE6324CD1}" type="presParOf" srcId="{6EFA63E6-0DA3-4F58-90E4-CD95A45C1778}" destId="{2B3C0BDD-2975-4ADD-A4E8-8DC31507AC8D}" srcOrd="5" destOrd="0" presId="urn:microsoft.com/office/officeart/2005/8/layout/hList7#1"/>
    <dgm:cxn modelId="{629D417A-471D-4FBC-822B-A9050DE70FBA}" type="presParOf" srcId="{6EFA63E6-0DA3-4F58-90E4-CD95A45C1778}" destId="{04B69BD2-7A76-45D0-829E-CF39D1141395}" srcOrd="6" destOrd="0" presId="urn:microsoft.com/office/officeart/2005/8/layout/hList7#1"/>
    <dgm:cxn modelId="{0055C717-4253-40C0-840B-A0712CC3E95C}" type="presParOf" srcId="{04B69BD2-7A76-45D0-829E-CF39D1141395}" destId="{F2843FD1-B3AD-4758-9BA4-58FCD378571A}" srcOrd="0" destOrd="0" presId="urn:microsoft.com/office/officeart/2005/8/layout/hList7#1"/>
    <dgm:cxn modelId="{CB59CC38-D899-4213-9218-8A726366DCD0}" type="presParOf" srcId="{04B69BD2-7A76-45D0-829E-CF39D1141395}" destId="{8998CFB6-76BD-450C-A8BB-6A6BC56D480A}" srcOrd="1" destOrd="0" presId="urn:microsoft.com/office/officeart/2005/8/layout/hList7#1"/>
    <dgm:cxn modelId="{1C83404D-A500-4202-A0A3-F77B4B3E6716}" type="presParOf" srcId="{04B69BD2-7A76-45D0-829E-CF39D1141395}" destId="{2DBA91D4-1899-495C-883C-3B0C33EF530B}" srcOrd="2" destOrd="0" presId="urn:microsoft.com/office/officeart/2005/8/layout/hList7#1"/>
    <dgm:cxn modelId="{8BF0E954-65D7-45F7-AB89-5B002A6F5D92}" type="presParOf" srcId="{04B69BD2-7A76-45D0-829E-CF39D1141395}" destId="{8BB8C210-39F3-4285-BE9B-2BE54445C4C8}" srcOrd="3" destOrd="0" presId="urn:microsoft.com/office/officeart/2005/8/layout/hList7#1"/>
  </dgm:cxnLst>
  <dgm:bg>
    <a:solidFill>
      <a:srgbClr val="CCFFFF"/>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5E496F-FF18-4F7D-8CA7-FF0B81FF60AD}" type="doc">
      <dgm:prSet loTypeId="urn:microsoft.com/office/officeart/2005/8/layout/hList7#2" loCatId="list" qsTypeId="urn:microsoft.com/office/officeart/2005/8/quickstyle/simple1" qsCatId="simple" csTypeId="urn:microsoft.com/office/officeart/2005/8/colors/accent1_2" csCatId="accent1" phldr="1"/>
      <dgm:spPr/>
    </dgm:pt>
    <dgm:pt modelId="{2283E24E-F861-4BFD-B9B0-755A61CF494E}">
      <dgm:prSet phldrT="[텍스트]" custT="1"/>
      <dgm:spPr>
        <a:solidFill>
          <a:srgbClr val="CCFFFF"/>
        </a:solidFill>
      </dgm:spPr>
      <dgm:t>
        <a:bodyPr/>
        <a:lstStyle/>
        <a:p>
          <a:pPr algn="ctr" latinLnBrk="1"/>
          <a:endParaRPr lang="en-US" altLang="ko-KR" sz="1000" b="1" u="sng" dirty="0" smtClean="0">
            <a:solidFill>
              <a:srgbClr val="0000CC"/>
            </a:solidFill>
            <a:latin typeface="맑은 고딕" pitchFamily="50" charset="-127"/>
            <a:ea typeface="맑은 고딕" pitchFamily="50" charset="-127"/>
          </a:endParaRPr>
        </a:p>
        <a:p>
          <a:pPr algn="ctr" latinLnBrk="1"/>
          <a:r>
            <a:rPr lang="en-US" altLang="ko-KR" sz="1000" b="1" u="sng" dirty="0" smtClean="0">
              <a:solidFill>
                <a:srgbClr val="0000CC"/>
              </a:solidFill>
              <a:latin typeface="맑은 고딕" pitchFamily="50" charset="-127"/>
              <a:ea typeface="맑은 고딕" pitchFamily="50" charset="-127"/>
            </a:rPr>
            <a:t>N.D.E.(RT)</a:t>
          </a:r>
          <a:endParaRPr lang="ko-KR" altLang="en-US" sz="1000" b="1" u="sng" dirty="0" smtClean="0">
            <a:solidFill>
              <a:srgbClr val="0000CC"/>
            </a:solidFill>
            <a:latin typeface="맑은 고딕" pitchFamily="50" charset="-127"/>
            <a:ea typeface="맑은 고딕" pitchFamily="50" charset="-127"/>
          </a:endParaRPr>
        </a:p>
        <a:p>
          <a:pPr algn="l" latinLnBrk="1"/>
          <a:r>
            <a:rPr lang="en-US" altLang="ko-KR" sz="1000" dirty="0" smtClean="0">
              <a:solidFill>
                <a:srgbClr val="0000CC"/>
              </a:solidFill>
              <a:latin typeface="맑은 고딕" pitchFamily="50" charset="-127"/>
              <a:ea typeface="맑은 고딕" pitchFamily="50" charset="-127"/>
            </a:rPr>
            <a:t>&gt; ASME 16.34</a:t>
          </a:r>
          <a:endParaRPr lang="ko-KR" altLang="en-US" sz="1000" dirty="0" smtClean="0">
            <a:solidFill>
              <a:srgbClr val="0000CC"/>
            </a:solidFill>
            <a:latin typeface="맑은 고딕" pitchFamily="50" charset="-127"/>
            <a:ea typeface="맑은 고딕" pitchFamily="50" charset="-127"/>
          </a:endParaRPr>
        </a:p>
        <a:p>
          <a:pPr algn="l" latinLnBrk="1"/>
          <a:r>
            <a:rPr lang="en-US" altLang="ko-KR" sz="1000" dirty="0" smtClean="0">
              <a:solidFill>
                <a:srgbClr val="0000CC"/>
              </a:solidFill>
              <a:latin typeface="맑은 고딕" pitchFamily="50" charset="-127"/>
              <a:ea typeface="맑은 고딕" pitchFamily="50" charset="-127"/>
            </a:rPr>
            <a:t>&gt; ASTM  E446</a:t>
          </a:r>
          <a:endParaRPr lang="ko-KR" altLang="en-US" sz="1000" dirty="0" smtClean="0">
            <a:solidFill>
              <a:srgbClr val="0000CC"/>
            </a:solidFill>
            <a:latin typeface="맑은 고딕" pitchFamily="50" charset="-127"/>
            <a:ea typeface="맑은 고딕" pitchFamily="50" charset="-127"/>
          </a:endParaRPr>
        </a:p>
        <a:p>
          <a:pPr algn="l" latinLnBrk="1"/>
          <a:endParaRPr lang="ko-KR" altLang="en-US" sz="1000" dirty="0">
            <a:solidFill>
              <a:srgbClr val="0000CC"/>
            </a:solidFill>
          </a:endParaRPr>
        </a:p>
      </dgm:t>
    </dgm:pt>
    <dgm:pt modelId="{F4DC62FD-F591-4254-ADDC-51782234FEBE}" type="parTrans" cxnId="{F2224F9E-32B9-48DF-A9B3-1AF0E57F8C87}">
      <dgm:prSet/>
      <dgm:spPr/>
      <dgm:t>
        <a:bodyPr/>
        <a:lstStyle/>
        <a:p>
          <a:pPr latinLnBrk="1"/>
          <a:endParaRPr lang="ko-KR" altLang="en-US" sz="1000">
            <a:solidFill>
              <a:srgbClr val="0000CC"/>
            </a:solidFill>
          </a:endParaRPr>
        </a:p>
      </dgm:t>
    </dgm:pt>
    <dgm:pt modelId="{E677B839-9A27-4427-8B4E-F550FC9F8442}" type="sibTrans" cxnId="{F2224F9E-32B9-48DF-A9B3-1AF0E57F8C87}">
      <dgm:prSet/>
      <dgm:spPr/>
      <dgm:t>
        <a:bodyPr/>
        <a:lstStyle/>
        <a:p>
          <a:pPr latinLnBrk="1"/>
          <a:endParaRPr lang="ko-KR" altLang="en-US" sz="1000">
            <a:solidFill>
              <a:srgbClr val="0000CC"/>
            </a:solidFill>
          </a:endParaRPr>
        </a:p>
      </dgm:t>
    </dgm:pt>
    <dgm:pt modelId="{36743850-758F-4B0D-9D8D-4EEBE78D83C2}">
      <dgm:prSet phldrT="[텍스트]" custT="1"/>
      <dgm:spPr>
        <a:solidFill>
          <a:srgbClr val="CCFFFF"/>
        </a:solidFill>
      </dgm:spPr>
      <dgm:t>
        <a:bodyPr/>
        <a:lstStyle/>
        <a:p>
          <a:pPr algn="ctr" latinLnBrk="1"/>
          <a:endParaRPr lang="en-US" altLang="ko-KR" sz="1000" b="1" u="sng" dirty="0" smtClean="0">
            <a:solidFill>
              <a:srgbClr val="0000CC"/>
            </a:solidFill>
            <a:latin typeface="맑은 고딕" pitchFamily="50" charset="-127"/>
            <a:ea typeface="맑은 고딕" pitchFamily="50" charset="-127"/>
          </a:endParaRPr>
        </a:p>
        <a:p>
          <a:pPr algn="ctr" latinLnBrk="1"/>
          <a:r>
            <a:rPr lang="en-US" altLang="ko-KR" sz="1000" b="1" u="sng" dirty="0" smtClean="0">
              <a:solidFill>
                <a:srgbClr val="0000CC"/>
              </a:solidFill>
              <a:latin typeface="맑은 고딕" pitchFamily="50" charset="-127"/>
              <a:ea typeface="맑은 고딕" pitchFamily="50" charset="-127"/>
            </a:rPr>
            <a:t>Heat treatment</a:t>
          </a:r>
        </a:p>
        <a:p>
          <a:pPr algn="ctr" latinLnBrk="1"/>
          <a:r>
            <a:rPr lang="en-US" altLang="ko-KR" sz="1000" dirty="0" smtClean="0">
              <a:solidFill>
                <a:srgbClr val="0000CC"/>
              </a:solidFill>
              <a:latin typeface="맑은 고딕" pitchFamily="50" charset="-127"/>
              <a:ea typeface="맑은 고딕" pitchFamily="50" charset="-127"/>
            </a:rPr>
            <a:t>Time</a:t>
          </a:r>
          <a:r>
            <a:rPr lang="ko-KR" altLang="en-US" sz="1000" dirty="0" smtClean="0">
              <a:solidFill>
                <a:srgbClr val="0000CC"/>
              </a:solidFill>
              <a:latin typeface="맑은 고딕" pitchFamily="50" charset="-127"/>
              <a:ea typeface="맑은 고딕" pitchFamily="50" charset="-127"/>
            </a:rPr>
            <a:t> </a:t>
          </a:r>
          <a:r>
            <a:rPr lang="en-US" altLang="ko-KR" sz="1000" dirty="0" smtClean="0">
              <a:solidFill>
                <a:srgbClr val="0000CC"/>
              </a:solidFill>
              <a:latin typeface="맑은 고딕" pitchFamily="50" charset="-127"/>
              <a:ea typeface="맑은 고딕" pitchFamily="50" charset="-127"/>
            </a:rPr>
            <a:t>:  24 Hr</a:t>
          </a:r>
          <a:endParaRPr lang="ko-KR" altLang="en-US" sz="1000" dirty="0" smtClean="0">
            <a:solidFill>
              <a:srgbClr val="0000CC"/>
            </a:solidFill>
            <a:latin typeface="맑은 고딕" pitchFamily="50" charset="-127"/>
            <a:ea typeface="맑은 고딕" pitchFamily="50" charset="-127"/>
          </a:endParaRPr>
        </a:p>
        <a:p>
          <a:pPr algn="l" latinLnBrk="1"/>
          <a:endParaRPr lang="ko-KR" altLang="en-US" sz="1000" dirty="0">
            <a:solidFill>
              <a:srgbClr val="0000CC"/>
            </a:solidFill>
          </a:endParaRPr>
        </a:p>
      </dgm:t>
    </dgm:pt>
    <dgm:pt modelId="{4478752E-4A63-4E89-B7F4-310FAD130F85}" type="parTrans" cxnId="{2CE51581-B39C-4869-AB8E-64B9A6264C87}">
      <dgm:prSet/>
      <dgm:spPr/>
      <dgm:t>
        <a:bodyPr/>
        <a:lstStyle/>
        <a:p>
          <a:pPr latinLnBrk="1"/>
          <a:endParaRPr lang="ko-KR" altLang="en-US" sz="1000">
            <a:solidFill>
              <a:srgbClr val="0000CC"/>
            </a:solidFill>
          </a:endParaRPr>
        </a:p>
      </dgm:t>
    </dgm:pt>
    <dgm:pt modelId="{D6B22AF5-CB0C-4460-A5BC-E821670E158B}" type="sibTrans" cxnId="{2CE51581-B39C-4869-AB8E-64B9A6264C87}">
      <dgm:prSet/>
      <dgm:spPr/>
      <dgm:t>
        <a:bodyPr/>
        <a:lstStyle/>
        <a:p>
          <a:pPr latinLnBrk="1"/>
          <a:endParaRPr lang="ko-KR" altLang="en-US" sz="1000">
            <a:solidFill>
              <a:srgbClr val="0000CC"/>
            </a:solidFill>
          </a:endParaRPr>
        </a:p>
      </dgm:t>
    </dgm:pt>
    <dgm:pt modelId="{9006F339-7DCE-4EAA-BE22-D16692DE9A9D}">
      <dgm:prSet phldrT="[텍스트]" custT="1"/>
      <dgm:spPr>
        <a:solidFill>
          <a:srgbClr val="CCFFFF"/>
        </a:solidFill>
      </dgm:spPr>
      <dgm:t>
        <a:bodyPr/>
        <a:lstStyle/>
        <a:p>
          <a:pPr algn="l" latinLnBrk="1"/>
          <a:endParaRPr lang="en-US" altLang="ko-KR" sz="1000" b="1" u="sng" dirty="0" smtClean="0">
            <a:solidFill>
              <a:srgbClr val="0000CC"/>
            </a:solidFill>
            <a:latin typeface="맑은 고딕" pitchFamily="50" charset="-127"/>
            <a:ea typeface="맑은 고딕" pitchFamily="50" charset="-127"/>
          </a:endParaRPr>
        </a:p>
        <a:p>
          <a:pPr algn="ctr" latinLnBrk="1"/>
          <a:endParaRPr lang="en-US" altLang="ko-KR" sz="1000" b="1" u="sng" dirty="0" smtClean="0">
            <a:solidFill>
              <a:srgbClr val="0000CC"/>
            </a:solidFill>
            <a:latin typeface="맑은 고딕" pitchFamily="50" charset="-127"/>
            <a:ea typeface="맑은 고딕" pitchFamily="50" charset="-127"/>
          </a:endParaRPr>
        </a:p>
        <a:p>
          <a:pPr algn="ctr" latinLnBrk="1"/>
          <a:r>
            <a:rPr lang="en-US" altLang="ko-KR" sz="1000" b="1" u="sng" dirty="0" smtClean="0">
              <a:solidFill>
                <a:srgbClr val="0000CC"/>
              </a:solidFill>
              <a:latin typeface="맑은 고딕" pitchFamily="50" charset="-127"/>
              <a:ea typeface="맑은 고딕" pitchFamily="50" charset="-127"/>
            </a:rPr>
            <a:t>N.D.E.(MT &amp; PT)</a:t>
          </a:r>
          <a:endParaRPr lang="ko-KR" altLang="en-US" sz="1000" b="1" u="sng" dirty="0" smtClean="0">
            <a:solidFill>
              <a:srgbClr val="0000CC"/>
            </a:solidFill>
            <a:latin typeface="맑은 고딕" pitchFamily="50" charset="-127"/>
            <a:ea typeface="맑은 고딕" pitchFamily="50" charset="-127"/>
          </a:endParaRPr>
        </a:p>
        <a:p>
          <a:pPr algn="l" latinLnBrk="1"/>
          <a:r>
            <a:rPr lang="en-US" altLang="ko-KR" sz="1000" dirty="0" smtClean="0">
              <a:solidFill>
                <a:srgbClr val="0000CC"/>
              </a:solidFill>
              <a:latin typeface="맑은 고딕" pitchFamily="50" charset="-127"/>
              <a:ea typeface="맑은 고딕" pitchFamily="50" charset="-127"/>
            </a:rPr>
            <a:t>&gt; ASME 16.34</a:t>
          </a:r>
          <a:endParaRPr lang="ko-KR" altLang="en-US" sz="1000" dirty="0" smtClean="0">
            <a:solidFill>
              <a:srgbClr val="0000CC"/>
            </a:solidFill>
            <a:latin typeface="맑은 고딕" pitchFamily="50" charset="-127"/>
            <a:ea typeface="맑은 고딕" pitchFamily="50" charset="-127"/>
          </a:endParaRPr>
        </a:p>
        <a:p>
          <a:pPr algn="l" latinLnBrk="1"/>
          <a:r>
            <a:rPr lang="en-US" altLang="ko-KR" sz="1000" dirty="0" smtClean="0">
              <a:solidFill>
                <a:srgbClr val="0000CC"/>
              </a:solidFill>
              <a:latin typeface="맑은 고딕" pitchFamily="50" charset="-127"/>
              <a:ea typeface="맑은 고딕" pitchFamily="50" charset="-127"/>
            </a:rPr>
            <a:t>&gt; ASTM  E125</a:t>
          </a:r>
          <a:endParaRPr lang="ko-KR" altLang="en-US" sz="1000" dirty="0" smtClean="0">
            <a:solidFill>
              <a:srgbClr val="0000CC"/>
            </a:solidFill>
            <a:latin typeface="맑은 고딕" pitchFamily="50" charset="-127"/>
            <a:ea typeface="맑은 고딕" pitchFamily="50" charset="-127"/>
          </a:endParaRPr>
        </a:p>
        <a:p>
          <a:pPr algn="l" latinLnBrk="1"/>
          <a:r>
            <a:rPr lang="en-US" altLang="ko-KR" sz="1000" dirty="0" smtClean="0">
              <a:solidFill>
                <a:srgbClr val="0000CC"/>
              </a:solidFill>
              <a:latin typeface="맑은 고딕" pitchFamily="50" charset="-127"/>
              <a:ea typeface="맑은 고딕" pitchFamily="50" charset="-127"/>
            </a:rPr>
            <a:t>&gt; </a:t>
          </a:r>
          <a:endParaRPr lang="ko-KR" altLang="en-US" sz="1000" dirty="0">
            <a:solidFill>
              <a:srgbClr val="0000CC"/>
            </a:solidFill>
          </a:endParaRPr>
        </a:p>
      </dgm:t>
    </dgm:pt>
    <dgm:pt modelId="{29B4368E-ECEB-45BA-9ADA-78786CAD31FF}" type="parTrans" cxnId="{4163C206-0C5A-4BC4-A55E-FA7D90659EA1}">
      <dgm:prSet/>
      <dgm:spPr/>
      <dgm:t>
        <a:bodyPr/>
        <a:lstStyle/>
        <a:p>
          <a:pPr latinLnBrk="1"/>
          <a:endParaRPr lang="ko-KR" altLang="en-US" sz="1000">
            <a:solidFill>
              <a:srgbClr val="0000CC"/>
            </a:solidFill>
          </a:endParaRPr>
        </a:p>
      </dgm:t>
    </dgm:pt>
    <dgm:pt modelId="{A5B9C8E8-D034-48BE-A38F-3AA7C0AAE091}" type="sibTrans" cxnId="{4163C206-0C5A-4BC4-A55E-FA7D90659EA1}">
      <dgm:prSet/>
      <dgm:spPr/>
      <dgm:t>
        <a:bodyPr/>
        <a:lstStyle/>
        <a:p>
          <a:pPr latinLnBrk="1"/>
          <a:endParaRPr lang="ko-KR" altLang="en-US" sz="1000">
            <a:solidFill>
              <a:srgbClr val="0000CC"/>
            </a:solidFill>
          </a:endParaRPr>
        </a:p>
      </dgm:t>
    </dgm:pt>
    <dgm:pt modelId="{4B30DF69-3A01-44CD-A9E9-4932480F9292}">
      <dgm:prSet phldrT="[텍스트]" custT="1"/>
      <dgm:spPr>
        <a:solidFill>
          <a:srgbClr val="CCFFFF"/>
        </a:solidFill>
      </dgm:spPr>
      <dgm:t>
        <a:bodyPr/>
        <a:lstStyle/>
        <a:p>
          <a:pPr algn="ctr" latinLnBrk="1"/>
          <a:endParaRPr lang="en-US" altLang="ko-KR" sz="1000" b="1" u="sng" dirty="0" smtClean="0">
            <a:solidFill>
              <a:srgbClr val="0000CC"/>
            </a:solidFill>
            <a:latin typeface="맑은 고딕" pitchFamily="50" charset="-127"/>
            <a:ea typeface="맑은 고딕" pitchFamily="50" charset="-127"/>
          </a:endParaRPr>
        </a:p>
        <a:p>
          <a:pPr algn="ctr" latinLnBrk="1"/>
          <a:r>
            <a:rPr lang="en-US" altLang="ko-KR" sz="1000" b="1" u="sng" dirty="0" smtClean="0">
              <a:solidFill>
                <a:srgbClr val="0000CC"/>
              </a:solidFill>
              <a:latin typeface="맑은 고딕" pitchFamily="50" charset="-127"/>
              <a:ea typeface="맑은 고딕" pitchFamily="50" charset="-127"/>
            </a:rPr>
            <a:t>P.M.I.</a:t>
          </a:r>
          <a:endParaRPr lang="ko-KR" altLang="en-US" sz="1000" b="1" u="sng" dirty="0" smtClean="0">
            <a:solidFill>
              <a:srgbClr val="0000CC"/>
            </a:solidFill>
            <a:latin typeface="맑은 고딕" pitchFamily="50" charset="-127"/>
            <a:ea typeface="맑은 고딕" pitchFamily="50" charset="-127"/>
          </a:endParaRPr>
        </a:p>
        <a:p>
          <a:pPr algn="l" latinLnBrk="1"/>
          <a:r>
            <a:rPr lang="en-US" altLang="ko-KR" sz="1000" dirty="0" smtClean="0">
              <a:solidFill>
                <a:srgbClr val="0000CC"/>
              </a:solidFill>
              <a:latin typeface="맑은 고딕" pitchFamily="50" charset="-127"/>
              <a:ea typeface="맑은 고딕" pitchFamily="50" charset="-127"/>
            </a:rPr>
            <a:t>&gt; ESA PORT</a:t>
          </a:r>
          <a:endParaRPr lang="ko-KR" altLang="en-US" sz="1000" dirty="0" smtClean="0">
            <a:solidFill>
              <a:srgbClr val="0000CC"/>
            </a:solidFill>
            <a:latin typeface="맑은 고딕" pitchFamily="50" charset="-127"/>
            <a:ea typeface="맑은 고딕" pitchFamily="50" charset="-127"/>
          </a:endParaRPr>
        </a:p>
        <a:p>
          <a:pPr algn="l" latinLnBrk="1"/>
          <a:r>
            <a:rPr lang="en-US" altLang="ko-KR" sz="1000" dirty="0" smtClean="0">
              <a:solidFill>
                <a:srgbClr val="0000CC"/>
              </a:solidFill>
              <a:latin typeface="맑은 고딕" pitchFamily="50" charset="-127"/>
              <a:ea typeface="맑은 고딕" pitchFamily="50" charset="-127"/>
            </a:rPr>
            <a:t>&gt; ASME SEC. Ⅱ</a:t>
          </a:r>
          <a:endParaRPr lang="ko-KR" altLang="en-US" sz="1000" dirty="0" smtClean="0">
            <a:solidFill>
              <a:srgbClr val="0000CC"/>
            </a:solidFill>
            <a:latin typeface="맑은 고딕" pitchFamily="50" charset="-127"/>
            <a:ea typeface="맑은 고딕" pitchFamily="50" charset="-127"/>
          </a:endParaRPr>
        </a:p>
      </dgm:t>
    </dgm:pt>
    <dgm:pt modelId="{0887FC95-92F0-4202-8DFC-D122471EC7A5}" type="parTrans" cxnId="{888063CE-EFF7-4898-988D-409F3C05A144}">
      <dgm:prSet/>
      <dgm:spPr/>
      <dgm:t>
        <a:bodyPr/>
        <a:lstStyle/>
        <a:p>
          <a:pPr latinLnBrk="1"/>
          <a:endParaRPr lang="ko-KR" altLang="en-US" sz="1000">
            <a:solidFill>
              <a:srgbClr val="0000CC"/>
            </a:solidFill>
          </a:endParaRPr>
        </a:p>
      </dgm:t>
    </dgm:pt>
    <dgm:pt modelId="{7E20B72A-79D4-4895-8A3C-477D0B472300}" type="sibTrans" cxnId="{888063CE-EFF7-4898-988D-409F3C05A144}">
      <dgm:prSet/>
      <dgm:spPr/>
      <dgm:t>
        <a:bodyPr/>
        <a:lstStyle/>
        <a:p>
          <a:pPr latinLnBrk="1"/>
          <a:endParaRPr lang="ko-KR" altLang="en-US" sz="1000">
            <a:solidFill>
              <a:srgbClr val="0000CC"/>
            </a:solidFill>
          </a:endParaRPr>
        </a:p>
      </dgm:t>
    </dgm:pt>
    <dgm:pt modelId="{D2509931-F6C4-4954-A3A4-9953736AE9EF}" type="pres">
      <dgm:prSet presAssocID="{685E496F-FF18-4F7D-8CA7-FF0B81FF60AD}" presName="Name0" presStyleCnt="0">
        <dgm:presLayoutVars>
          <dgm:dir/>
          <dgm:resizeHandles val="exact"/>
        </dgm:presLayoutVars>
      </dgm:prSet>
      <dgm:spPr/>
    </dgm:pt>
    <dgm:pt modelId="{6ACCB712-B01C-463C-B994-148D0A764044}" type="pres">
      <dgm:prSet presAssocID="{685E496F-FF18-4F7D-8CA7-FF0B81FF60AD}" presName="fgShape" presStyleLbl="fgShp" presStyleIdx="0" presStyleCnt="1" custLinFactNeighborX="1313" custLinFactNeighborY="41628"/>
      <dgm:spPr>
        <a:prstGeom prst="rightArrow">
          <a:avLst/>
        </a:prstGeom>
        <a:gradFill flip="none" rotWithShape="1">
          <a:gsLst>
            <a:gs pos="0">
              <a:srgbClr val="FF0000">
                <a:alpha val="59000"/>
              </a:srgbClr>
            </a:gs>
            <a:gs pos="53000">
              <a:srgbClr val="D4DEFF"/>
            </a:gs>
            <a:gs pos="83000">
              <a:srgbClr val="D4DEFF"/>
            </a:gs>
            <a:gs pos="100000">
              <a:srgbClr val="96AB94"/>
            </a:gs>
          </a:gsLst>
          <a:lin ang="10800000" scaled="1"/>
          <a:tileRect/>
        </a:gradFill>
        <a:ln>
          <a:noFill/>
        </a:ln>
      </dgm:spPr>
      <dgm:t>
        <a:bodyPr/>
        <a:lstStyle/>
        <a:p>
          <a:pPr latinLnBrk="1"/>
          <a:endParaRPr lang="ko-KR" altLang="en-US"/>
        </a:p>
      </dgm:t>
    </dgm:pt>
    <dgm:pt modelId="{6EFA63E6-0DA3-4F58-90E4-CD95A45C1778}" type="pres">
      <dgm:prSet presAssocID="{685E496F-FF18-4F7D-8CA7-FF0B81FF60AD}" presName="linComp" presStyleCnt="0"/>
      <dgm:spPr/>
    </dgm:pt>
    <dgm:pt modelId="{313640B5-878B-4359-AD15-7973305C585E}" type="pres">
      <dgm:prSet presAssocID="{2283E24E-F861-4BFD-B9B0-755A61CF494E}" presName="compNode" presStyleCnt="0"/>
      <dgm:spPr/>
    </dgm:pt>
    <dgm:pt modelId="{D33CCD77-6543-4BF0-89CD-0C15397090D4}" type="pres">
      <dgm:prSet presAssocID="{2283E24E-F861-4BFD-B9B0-755A61CF494E}" presName="bkgdShape" presStyleLbl="node1" presStyleIdx="0" presStyleCnt="4"/>
      <dgm:spPr/>
      <dgm:t>
        <a:bodyPr/>
        <a:lstStyle/>
        <a:p>
          <a:pPr latinLnBrk="1"/>
          <a:endParaRPr lang="ko-KR" altLang="en-US"/>
        </a:p>
      </dgm:t>
    </dgm:pt>
    <dgm:pt modelId="{61973305-0F10-4814-A6E6-E356C3A53D20}" type="pres">
      <dgm:prSet presAssocID="{2283E24E-F861-4BFD-B9B0-755A61CF494E}" presName="nodeTx" presStyleLbl="node1" presStyleIdx="0" presStyleCnt="4">
        <dgm:presLayoutVars>
          <dgm:bulletEnabled val="1"/>
        </dgm:presLayoutVars>
      </dgm:prSet>
      <dgm:spPr/>
      <dgm:t>
        <a:bodyPr/>
        <a:lstStyle/>
        <a:p>
          <a:pPr latinLnBrk="1"/>
          <a:endParaRPr lang="ko-KR" altLang="en-US"/>
        </a:p>
      </dgm:t>
    </dgm:pt>
    <dgm:pt modelId="{118DF3A4-229E-4920-BF5D-1536BD5702BB}" type="pres">
      <dgm:prSet presAssocID="{2283E24E-F861-4BFD-B9B0-755A61CF494E}" presName="invisiNode" presStyleLbl="node1" presStyleIdx="0" presStyleCnt="4"/>
      <dgm:spPr/>
    </dgm:pt>
    <dgm:pt modelId="{B8C3DE6F-D092-429E-B25A-A4C1F27E7885}" type="pres">
      <dgm:prSet presAssocID="{2283E24E-F861-4BFD-B9B0-755A61CF494E}" presName="imagNode" presStyleLbl="fgImgPlace1" presStyleIdx="0" presStyleCnt="4" custScaleX="194409" custLinFactNeighborX="319" custLinFactNeighborY="-18018"/>
      <dgm:spPr>
        <a:blipFill rotWithShape="0">
          <a:blip xmlns:r="http://schemas.openxmlformats.org/officeDocument/2006/relationships" r:embed="rId1"/>
          <a:stretch>
            <a:fillRect/>
          </a:stretch>
        </a:blipFill>
      </dgm:spPr>
    </dgm:pt>
    <dgm:pt modelId="{CEF433F1-548C-4F13-A67E-723520ABAD31}" type="pres">
      <dgm:prSet presAssocID="{E677B839-9A27-4427-8B4E-F550FC9F8442}" presName="sibTrans" presStyleLbl="sibTrans2D1" presStyleIdx="0" presStyleCnt="0"/>
      <dgm:spPr/>
      <dgm:t>
        <a:bodyPr/>
        <a:lstStyle/>
        <a:p>
          <a:pPr latinLnBrk="1"/>
          <a:endParaRPr lang="ko-KR" altLang="en-US"/>
        </a:p>
      </dgm:t>
    </dgm:pt>
    <dgm:pt modelId="{017AF280-EC86-4427-B13B-F806879422B1}" type="pres">
      <dgm:prSet presAssocID="{36743850-758F-4B0D-9D8D-4EEBE78D83C2}" presName="compNode" presStyleCnt="0"/>
      <dgm:spPr/>
    </dgm:pt>
    <dgm:pt modelId="{143C13F3-9CC8-4971-AE16-B00570EA6C8B}" type="pres">
      <dgm:prSet presAssocID="{36743850-758F-4B0D-9D8D-4EEBE78D83C2}" presName="bkgdShape" presStyleLbl="node1" presStyleIdx="1" presStyleCnt="4" custLinFactNeighborX="7727" custLinFactNeighborY="-35056"/>
      <dgm:spPr/>
      <dgm:t>
        <a:bodyPr/>
        <a:lstStyle/>
        <a:p>
          <a:pPr latinLnBrk="1"/>
          <a:endParaRPr lang="ko-KR" altLang="en-US"/>
        </a:p>
      </dgm:t>
    </dgm:pt>
    <dgm:pt modelId="{C4F5BA5D-0E0C-4DD9-80EE-FFDF7937BF9C}" type="pres">
      <dgm:prSet presAssocID="{36743850-758F-4B0D-9D8D-4EEBE78D83C2}" presName="nodeTx" presStyleLbl="node1" presStyleIdx="1" presStyleCnt="4">
        <dgm:presLayoutVars>
          <dgm:bulletEnabled val="1"/>
        </dgm:presLayoutVars>
      </dgm:prSet>
      <dgm:spPr/>
      <dgm:t>
        <a:bodyPr/>
        <a:lstStyle/>
        <a:p>
          <a:pPr latinLnBrk="1"/>
          <a:endParaRPr lang="ko-KR" altLang="en-US"/>
        </a:p>
      </dgm:t>
    </dgm:pt>
    <dgm:pt modelId="{EC6FE2C6-0551-44EB-963B-AC571E4D02D7}" type="pres">
      <dgm:prSet presAssocID="{36743850-758F-4B0D-9D8D-4EEBE78D83C2}" presName="invisiNode" presStyleLbl="node1" presStyleIdx="1" presStyleCnt="4"/>
      <dgm:spPr/>
    </dgm:pt>
    <dgm:pt modelId="{C2839D40-3018-4278-BDEB-CAB27839D170}" type="pres">
      <dgm:prSet presAssocID="{36743850-758F-4B0D-9D8D-4EEBE78D83C2}" presName="imagNode" presStyleLbl="fgImgPlace1" presStyleIdx="1" presStyleCnt="4" custScaleX="179598" custLinFactNeighborX="2206" custLinFactNeighborY="-17222"/>
      <dgm:spPr>
        <a:blipFill rotWithShape="0">
          <a:blip xmlns:r="http://schemas.openxmlformats.org/officeDocument/2006/relationships" r:embed="rId2"/>
          <a:stretch>
            <a:fillRect/>
          </a:stretch>
        </a:blipFill>
      </dgm:spPr>
    </dgm:pt>
    <dgm:pt modelId="{AE814749-67C6-4DD8-B303-E42A8316DD8F}" type="pres">
      <dgm:prSet presAssocID="{D6B22AF5-CB0C-4460-A5BC-E821670E158B}" presName="sibTrans" presStyleLbl="sibTrans2D1" presStyleIdx="0" presStyleCnt="0"/>
      <dgm:spPr/>
      <dgm:t>
        <a:bodyPr/>
        <a:lstStyle/>
        <a:p>
          <a:pPr latinLnBrk="1"/>
          <a:endParaRPr lang="ko-KR" altLang="en-US"/>
        </a:p>
      </dgm:t>
    </dgm:pt>
    <dgm:pt modelId="{4AFA4D7F-9090-46E7-B30E-6E0222AFDE9B}" type="pres">
      <dgm:prSet presAssocID="{9006F339-7DCE-4EAA-BE22-D16692DE9A9D}" presName="compNode" presStyleCnt="0"/>
      <dgm:spPr/>
    </dgm:pt>
    <dgm:pt modelId="{46211D7B-9D3C-45F2-A6E6-2035A9B52A7D}" type="pres">
      <dgm:prSet presAssocID="{9006F339-7DCE-4EAA-BE22-D16692DE9A9D}" presName="bkgdShape" presStyleLbl="node1" presStyleIdx="2" presStyleCnt="4"/>
      <dgm:spPr/>
      <dgm:t>
        <a:bodyPr/>
        <a:lstStyle/>
        <a:p>
          <a:pPr latinLnBrk="1"/>
          <a:endParaRPr lang="ko-KR" altLang="en-US"/>
        </a:p>
      </dgm:t>
    </dgm:pt>
    <dgm:pt modelId="{0F295F86-EE75-4DF1-A68D-DE1CCF843CE0}" type="pres">
      <dgm:prSet presAssocID="{9006F339-7DCE-4EAA-BE22-D16692DE9A9D}" presName="nodeTx" presStyleLbl="node1" presStyleIdx="2" presStyleCnt="4">
        <dgm:presLayoutVars>
          <dgm:bulletEnabled val="1"/>
        </dgm:presLayoutVars>
      </dgm:prSet>
      <dgm:spPr/>
      <dgm:t>
        <a:bodyPr/>
        <a:lstStyle/>
        <a:p>
          <a:pPr latinLnBrk="1"/>
          <a:endParaRPr lang="ko-KR" altLang="en-US"/>
        </a:p>
      </dgm:t>
    </dgm:pt>
    <dgm:pt modelId="{36803F8A-F9CE-4460-B62E-558FB9DE6BDA}" type="pres">
      <dgm:prSet presAssocID="{9006F339-7DCE-4EAA-BE22-D16692DE9A9D}" presName="invisiNode" presStyleLbl="node1" presStyleIdx="2" presStyleCnt="4"/>
      <dgm:spPr/>
    </dgm:pt>
    <dgm:pt modelId="{1924B817-56EF-4FDF-B498-6445857EFCA9}" type="pres">
      <dgm:prSet presAssocID="{9006F339-7DCE-4EAA-BE22-D16692DE9A9D}" presName="imagNode" presStyleLbl="fgImgPlace1" presStyleIdx="2" presStyleCnt="4" custScaleX="185218" custLinFactNeighborX="2929" custLinFactNeighborY="-24444"/>
      <dgm:spPr>
        <a:blipFill rotWithShape="0">
          <a:blip xmlns:r="http://schemas.openxmlformats.org/officeDocument/2006/relationships" r:embed="rId3"/>
          <a:stretch>
            <a:fillRect/>
          </a:stretch>
        </a:blipFill>
      </dgm:spPr>
    </dgm:pt>
    <dgm:pt modelId="{2B3C0BDD-2975-4ADD-A4E8-8DC31507AC8D}" type="pres">
      <dgm:prSet presAssocID="{A5B9C8E8-D034-48BE-A38F-3AA7C0AAE091}" presName="sibTrans" presStyleLbl="sibTrans2D1" presStyleIdx="0" presStyleCnt="0"/>
      <dgm:spPr/>
      <dgm:t>
        <a:bodyPr/>
        <a:lstStyle/>
        <a:p>
          <a:pPr latinLnBrk="1"/>
          <a:endParaRPr lang="ko-KR" altLang="en-US"/>
        </a:p>
      </dgm:t>
    </dgm:pt>
    <dgm:pt modelId="{04B69BD2-7A76-45D0-829E-CF39D1141395}" type="pres">
      <dgm:prSet presAssocID="{4B30DF69-3A01-44CD-A9E9-4932480F9292}" presName="compNode" presStyleCnt="0"/>
      <dgm:spPr/>
    </dgm:pt>
    <dgm:pt modelId="{F2843FD1-B3AD-4758-9BA4-58FCD378571A}" type="pres">
      <dgm:prSet presAssocID="{4B30DF69-3A01-44CD-A9E9-4932480F9292}" presName="bkgdShape" presStyleLbl="node1" presStyleIdx="3" presStyleCnt="4" custLinFactNeighborX="95" custLinFactNeighborY="-2775"/>
      <dgm:spPr/>
      <dgm:t>
        <a:bodyPr/>
        <a:lstStyle/>
        <a:p>
          <a:pPr latinLnBrk="1"/>
          <a:endParaRPr lang="ko-KR" altLang="en-US"/>
        </a:p>
      </dgm:t>
    </dgm:pt>
    <dgm:pt modelId="{8998CFB6-76BD-450C-A8BB-6A6BC56D480A}" type="pres">
      <dgm:prSet presAssocID="{4B30DF69-3A01-44CD-A9E9-4932480F9292}" presName="nodeTx" presStyleLbl="node1" presStyleIdx="3" presStyleCnt="4">
        <dgm:presLayoutVars>
          <dgm:bulletEnabled val="1"/>
        </dgm:presLayoutVars>
      </dgm:prSet>
      <dgm:spPr/>
      <dgm:t>
        <a:bodyPr/>
        <a:lstStyle/>
        <a:p>
          <a:pPr latinLnBrk="1"/>
          <a:endParaRPr lang="ko-KR" altLang="en-US"/>
        </a:p>
      </dgm:t>
    </dgm:pt>
    <dgm:pt modelId="{2DBA91D4-1899-495C-883C-3B0C33EF530B}" type="pres">
      <dgm:prSet presAssocID="{4B30DF69-3A01-44CD-A9E9-4932480F9292}" presName="invisiNode" presStyleLbl="node1" presStyleIdx="3" presStyleCnt="4"/>
      <dgm:spPr/>
    </dgm:pt>
    <dgm:pt modelId="{8BB8C210-39F3-4285-BE9B-2BE54445C4C8}" type="pres">
      <dgm:prSet presAssocID="{4B30DF69-3A01-44CD-A9E9-4932480F9292}" presName="imagNode" presStyleLbl="fgImgPlace1" presStyleIdx="3" presStyleCnt="4" custScaleX="190837" custLinFactNeighborX="-3253" custLinFactNeighborY="-18018"/>
      <dgm:spPr>
        <a:blipFill rotWithShape="0">
          <a:blip xmlns:r="http://schemas.openxmlformats.org/officeDocument/2006/relationships" r:embed="rId4"/>
          <a:stretch>
            <a:fillRect/>
          </a:stretch>
        </a:blipFill>
      </dgm:spPr>
    </dgm:pt>
  </dgm:ptLst>
  <dgm:cxnLst>
    <dgm:cxn modelId="{F2224F9E-32B9-48DF-A9B3-1AF0E57F8C87}" srcId="{685E496F-FF18-4F7D-8CA7-FF0B81FF60AD}" destId="{2283E24E-F861-4BFD-B9B0-755A61CF494E}" srcOrd="0" destOrd="0" parTransId="{F4DC62FD-F591-4254-ADDC-51782234FEBE}" sibTransId="{E677B839-9A27-4427-8B4E-F550FC9F8442}"/>
    <dgm:cxn modelId="{2CE51581-B39C-4869-AB8E-64B9A6264C87}" srcId="{685E496F-FF18-4F7D-8CA7-FF0B81FF60AD}" destId="{36743850-758F-4B0D-9D8D-4EEBE78D83C2}" srcOrd="1" destOrd="0" parTransId="{4478752E-4A63-4E89-B7F4-310FAD130F85}" sibTransId="{D6B22AF5-CB0C-4460-A5BC-E821670E158B}"/>
    <dgm:cxn modelId="{8389154F-FBCA-4985-AFA6-6F55A0729416}" type="presOf" srcId="{36743850-758F-4B0D-9D8D-4EEBE78D83C2}" destId="{C4F5BA5D-0E0C-4DD9-80EE-FFDF7937BF9C}" srcOrd="1" destOrd="0" presId="urn:microsoft.com/office/officeart/2005/8/layout/hList7#2"/>
    <dgm:cxn modelId="{4163C206-0C5A-4BC4-A55E-FA7D90659EA1}" srcId="{685E496F-FF18-4F7D-8CA7-FF0B81FF60AD}" destId="{9006F339-7DCE-4EAA-BE22-D16692DE9A9D}" srcOrd="2" destOrd="0" parTransId="{29B4368E-ECEB-45BA-9ADA-78786CAD31FF}" sibTransId="{A5B9C8E8-D034-48BE-A38F-3AA7C0AAE091}"/>
    <dgm:cxn modelId="{AF512301-E0A1-4E13-B032-4332AD2AF430}" type="presOf" srcId="{36743850-758F-4B0D-9D8D-4EEBE78D83C2}" destId="{143C13F3-9CC8-4971-AE16-B00570EA6C8B}" srcOrd="0" destOrd="0" presId="urn:microsoft.com/office/officeart/2005/8/layout/hList7#2"/>
    <dgm:cxn modelId="{9B7FD793-3E78-452E-A728-F1E84FC2CA30}" type="presOf" srcId="{2283E24E-F861-4BFD-B9B0-755A61CF494E}" destId="{61973305-0F10-4814-A6E6-E356C3A53D20}" srcOrd="1" destOrd="0" presId="urn:microsoft.com/office/officeart/2005/8/layout/hList7#2"/>
    <dgm:cxn modelId="{1D6C315D-48D6-488B-B9E7-5620517B6FA1}" type="presOf" srcId="{E677B839-9A27-4427-8B4E-F550FC9F8442}" destId="{CEF433F1-548C-4F13-A67E-723520ABAD31}" srcOrd="0" destOrd="0" presId="urn:microsoft.com/office/officeart/2005/8/layout/hList7#2"/>
    <dgm:cxn modelId="{4DF4BE01-CA3D-4485-93BD-DB9A79797BD5}" type="presOf" srcId="{4B30DF69-3A01-44CD-A9E9-4932480F9292}" destId="{8998CFB6-76BD-450C-A8BB-6A6BC56D480A}" srcOrd="1" destOrd="0" presId="urn:microsoft.com/office/officeart/2005/8/layout/hList7#2"/>
    <dgm:cxn modelId="{83E834A9-9A02-4817-B53D-9038BA46A10A}" type="presOf" srcId="{9006F339-7DCE-4EAA-BE22-D16692DE9A9D}" destId="{46211D7B-9D3C-45F2-A6E6-2035A9B52A7D}" srcOrd="0" destOrd="0" presId="urn:microsoft.com/office/officeart/2005/8/layout/hList7#2"/>
    <dgm:cxn modelId="{8F484174-4BB7-463D-BC67-4BF904A170EB}" type="presOf" srcId="{4B30DF69-3A01-44CD-A9E9-4932480F9292}" destId="{F2843FD1-B3AD-4758-9BA4-58FCD378571A}" srcOrd="0" destOrd="0" presId="urn:microsoft.com/office/officeart/2005/8/layout/hList7#2"/>
    <dgm:cxn modelId="{CCB6E365-E7FD-4EA7-97E9-B0AB4DD81798}" type="presOf" srcId="{685E496F-FF18-4F7D-8CA7-FF0B81FF60AD}" destId="{D2509931-F6C4-4954-A3A4-9953736AE9EF}" srcOrd="0" destOrd="0" presId="urn:microsoft.com/office/officeart/2005/8/layout/hList7#2"/>
    <dgm:cxn modelId="{888063CE-EFF7-4898-988D-409F3C05A144}" srcId="{685E496F-FF18-4F7D-8CA7-FF0B81FF60AD}" destId="{4B30DF69-3A01-44CD-A9E9-4932480F9292}" srcOrd="3" destOrd="0" parTransId="{0887FC95-92F0-4202-8DFC-D122471EC7A5}" sibTransId="{7E20B72A-79D4-4895-8A3C-477D0B472300}"/>
    <dgm:cxn modelId="{50032F9B-FD6D-48A3-AFDB-4EE922F6D4ED}" type="presOf" srcId="{A5B9C8E8-D034-48BE-A38F-3AA7C0AAE091}" destId="{2B3C0BDD-2975-4ADD-A4E8-8DC31507AC8D}" srcOrd="0" destOrd="0" presId="urn:microsoft.com/office/officeart/2005/8/layout/hList7#2"/>
    <dgm:cxn modelId="{BFDD64C2-5786-4D5F-B403-67996A349A57}" type="presOf" srcId="{D6B22AF5-CB0C-4460-A5BC-E821670E158B}" destId="{AE814749-67C6-4DD8-B303-E42A8316DD8F}" srcOrd="0" destOrd="0" presId="urn:microsoft.com/office/officeart/2005/8/layout/hList7#2"/>
    <dgm:cxn modelId="{A3B3CFB6-5F45-4AAC-8E7D-FA76C6360FBF}" type="presOf" srcId="{2283E24E-F861-4BFD-B9B0-755A61CF494E}" destId="{D33CCD77-6543-4BF0-89CD-0C15397090D4}" srcOrd="0" destOrd="0" presId="urn:microsoft.com/office/officeart/2005/8/layout/hList7#2"/>
    <dgm:cxn modelId="{F7903931-E1DA-430A-B78E-C1422E791E28}" type="presOf" srcId="{9006F339-7DCE-4EAA-BE22-D16692DE9A9D}" destId="{0F295F86-EE75-4DF1-A68D-DE1CCF843CE0}" srcOrd="1" destOrd="0" presId="urn:microsoft.com/office/officeart/2005/8/layout/hList7#2"/>
    <dgm:cxn modelId="{DCED122B-5C74-42AC-8DD7-A7281A409ECF}" type="presParOf" srcId="{D2509931-F6C4-4954-A3A4-9953736AE9EF}" destId="{6ACCB712-B01C-463C-B994-148D0A764044}" srcOrd="0" destOrd="0" presId="urn:microsoft.com/office/officeart/2005/8/layout/hList7#2"/>
    <dgm:cxn modelId="{E00343F8-7DCB-4731-BCC1-65E96065F811}" type="presParOf" srcId="{D2509931-F6C4-4954-A3A4-9953736AE9EF}" destId="{6EFA63E6-0DA3-4F58-90E4-CD95A45C1778}" srcOrd="1" destOrd="0" presId="urn:microsoft.com/office/officeart/2005/8/layout/hList7#2"/>
    <dgm:cxn modelId="{7E61D7EB-2F98-460B-A571-62C677F72C30}" type="presParOf" srcId="{6EFA63E6-0DA3-4F58-90E4-CD95A45C1778}" destId="{313640B5-878B-4359-AD15-7973305C585E}" srcOrd="0" destOrd="0" presId="urn:microsoft.com/office/officeart/2005/8/layout/hList7#2"/>
    <dgm:cxn modelId="{76D33104-2214-40DF-B899-59DC5B7A6AC8}" type="presParOf" srcId="{313640B5-878B-4359-AD15-7973305C585E}" destId="{D33CCD77-6543-4BF0-89CD-0C15397090D4}" srcOrd="0" destOrd="0" presId="urn:microsoft.com/office/officeart/2005/8/layout/hList7#2"/>
    <dgm:cxn modelId="{4B2FCBD2-C10D-4209-AA67-E633D647DA17}" type="presParOf" srcId="{313640B5-878B-4359-AD15-7973305C585E}" destId="{61973305-0F10-4814-A6E6-E356C3A53D20}" srcOrd="1" destOrd="0" presId="urn:microsoft.com/office/officeart/2005/8/layout/hList7#2"/>
    <dgm:cxn modelId="{937CFFC9-BDB0-4399-8E0C-B7F216EB3555}" type="presParOf" srcId="{313640B5-878B-4359-AD15-7973305C585E}" destId="{118DF3A4-229E-4920-BF5D-1536BD5702BB}" srcOrd="2" destOrd="0" presId="urn:microsoft.com/office/officeart/2005/8/layout/hList7#2"/>
    <dgm:cxn modelId="{16A9DCC4-6EDB-4174-B484-3BCA6274A978}" type="presParOf" srcId="{313640B5-878B-4359-AD15-7973305C585E}" destId="{B8C3DE6F-D092-429E-B25A-A4C1F27E7885}" srcOrd="3" destOrd="0" presId="urn:microsoft.com/office/officeart/2005/8/layout/hList7#2"/>
    <dgm:cxn modelId="{5737AD66-B7C7-44C7-85C8-2D7A88FECB10}" type="presParOf" srcId="{6EFA63E6-0DA3-4F58-90E4-CD95A45C1778}" destId="{CEF433F1-548C-4F13-A67E-723520ABAD31}" srcOrd="1" destOrd="0" presId="urn:microsoft.com/office/officeart/2005/8/layout/hList7#2"/>
    <dgm:cxn modelId="{1EF07116-F901-4DD5-A4D5-F045BA948F17}" type="presParOf" srcId="{6EFA63E6-0DA3-4F58-90E4-CD95A45C1778}" destId="{017AF280-EC86-4427-B13B-F806879422B1}" srcOrd="2" destOrd="0" presId="urn:microsoft.com/office/officeart/2005/8/layout/hList7#2"/>
    <dgm:cxn modelId="{5029D8E0-C0F7-44BC-9A5F-5EEBA9971599}" type="presParOf" srcId="{017AF280-EC86-4427-B13B-F806879422B1}" destId="{143C13F3-9CC8-4971-AE16-B00570EA6C8B}" srcOrd="0" destOrd="0" presId="urn:microsoft.com/office/officeart/2005/8/layout/hList7#2"/>
    <dgm:cxn modelId="{1BF0F78C-2A0D-4481-BB8D-619112DE603F}" type="presParOf" srcId="{017AF280-EC86-4427-B13B-F806879422B1}" destId="{C4F5BA5D-0E0C-4DD9-80EE-FFDF7937BF9C}" srcOrd="1" destOrd="0" presId="urn:microsoft.com/office/officeart/2005/8/layout/hList7#2"/>
    <dgm:cxn modelId="{149E2DA8-2E86-4586-9E2C-AC34559A6C8B}" type="presParOf" srcId="{017AF280-EC86-4427-B13B-F806879422B1}" destId="{EC6FE2C6-0551-44EB-963B-AC571E4D02D7}" srcOrd="2" destOrd="0" presId="urn:microsoft.com/office/officeart/2005/8/layout/hList7#2"/>
    <dgm:cxn modelId="{BA08F9C0-0867-4790-910A-68A301DA350C}" type="presParOf" srcId="{017AF280-EC86-4427-B13B-F806879422B1}" destId="{C2839D40-3018-4278-BDEB-CAB27839D170}" srcOrd="3" destOrd="0" presId="urn:microsoft.com/office/officeart/2005/8/layout/hList7#2"/>
    <dgm:cxn modelId="{FA9EC285-B0DD-436F-9EEF-2056959A89DD}" type="presParOf" srcId="{6EFA63E6-0DA3-4F58-90E4-CD95A45C1778}" destId="{AE814749-67C6-4DD8-B303-E42A8316DD8F}" srcOrd="3" destOrd="0" presId="urn:microsoft.com/office/officeart/2005/8/layout/hList7#2"/>
    <dgm:cxn modelId="{0EF8DD8A-AF28-424E-A087-8DD3A7D78779}" type="presParOf" srcId="{6EFA63E6-0DA3-4F58-90E4-CD95A45C1778}" destId="{4AFA4D7F-9090-46E7-B30E-6E0222AFDE9B}" srcOrd="4" destOrd="0" presId="urn:microsoft.com/office/officeart/2005/8/layout/hList7#2"/>
    <dgm:cxn modelId="{10CA3E29-9FCA-41EB-A3B0-6302B5B628E1}" type="presParOf" srcId="{4AFA4D7F-9090-46E7-B30E-6E0222AFDE9B}" destId="{46211D7B-9D3C-45F2-A6E6-2035A9B52A7D}" srcOrd="0" destOrd="0" presId="urn:microsoft.com/office/officeart/2005/8/layout/hList7#2"/>
    <dgm:cxn modelId="{2DB86986-0DCA-4AA0-8175-5A14C1FF48FA}" type="presParOf" srcId="{4AFA4D7F-9090-46E7-B30E-6E0222AFDE9B}" destId="{0F295F86-EE75-4DF1-A68D-DE1CCF843CE0}" srcOrd="1" destOrd="0" presId="urn:microsoft.com/office/officeart/2005/8/layout/hList7#2"/>
    <dgm:cxn modelId="{38BBAAA7-05FD-4821-B17C-6A49D8DC5E53}" type="presParOf" srcId="{4AFA4D7F-9090-46E7-B30E-6E0222AFDE9B}" destId="{36803F8A-F9CE-4460-B62E-558FB9DE6BDA}" srcOrd="2" destOrd="0" presId="urn:microsoft.com/office/officeart/2005/8/layout/hList7#2"/>
    <dgm:cxn modelId="{2DC68E21-6749-4EB4-AA54-B946F4B49598}" type="presParOf" srcId="{4AFA4D7F-9090-46E7-B30E-6E0222AFDE9B}" destId="{1924B817-56EF-4FDF-B498-6445857EFCA9}" srcOrd="3" destOrd="0" presId="urn:microsoft.com/office/officeart/2005/8/layout/hList7#2"/>
    <dgm:cxn modelId="{E9D48408-1962-48BE-B6F3-FEA79DD82BBE}" type="presParOf" srcId="{6EFA63E6-0DA3-4F58-90E4-CD95A45C1778}" destId="{2B3C0BDD-2975-4ADD-A4E8-8DC31507AC8D}" srcOrd="5" destOrd="0" presId="urn:microsoft.com/office/officeart/2005/8/layout/hList7#2"/>
    <dgm:cxn modelId="{EA410A4F-DDDF-4218-A42E-65BF93940849}" type="presParOf" srcId="{6EFA63E6-0DA3-4F58-90E4-CD95A45C1778}" destId="{04B69BD2-7A76-45D0-829E-CF39D1141395}" srcOrd="6" destOrd="0" presId="urn:microsoft.com/office/officeart/2005/8/layout/hList7#2"/>
    <dgm:cxn modelId="{29BBD6CC-7225-4FC5-982D-D0DADB41EDA1}" type="presParOf" srcId="{04B69BD2-7A76-45D0-829E-CF39D1141395}" destId="{F2843FD1-B3AD-4758-9BA4-58FCD378571A}" srcOrd="0" destOrd="0" presId="urn:microsoft.com/office/officeart/2005/8/layout/hList7#2"/>
    <dgm:cxn modelId="{6393B4A0-104A-477F-8C30-EEA98B24DB93}" type="presParOf" srcId="{04B69BD2-7A76-45D0-829E-CF39D1141395}" destId="{8998CFB6-76BD-450C-A8BB-6A6BC56D480A}" srcOrd="1" destOrd="0" presId="urn:microsoft.com/office/officeart/2005/8/layout/hList7#2"/>
    <dgm:cxn modelId="{B93B265C-798E-4568-AA5F-C565508CC277}" type="presParOf" srcId="{04B69BD2-7A76-45D0-829E-CF39D1141395}" destId="{2DBA91D4-1899-495C-883C-3B0C33EF530B}" srcOrd="2" destOrd="0" presId="urn:microsoft.com/office/officeart/2005/8/layout/hList7#2"/>
    <dgm:cxn modelId="{4C3F41B0-38DC-47A5-83DF-CFDEC1925078}" type="presParOf" srcId="{04B69BD2-7A76-45D0-829E-CF39D1141395}" destId="{8BB8C210-39F3-4285-BE9B-2BE54445C4C8}" srcOrd="3" destOrd="0" presId="urn:microsoft.com/office/officeart/2005/8/layout/hList7#2"/>
  </dgm:cxnLst>
  <dgm:bg>
    <a:solidFill>
      <a:srgbClr val="CCFFFF"/>
    </a:solid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CCD77-6543-4BF0-89CD-0C15397090D4}">
      <dsp:nvSpPr>
        <dsp:cNvPr id="0" name=""/>
        <dsp:cNvSpPr/>
      </dsp:nvSpPr>
      <dsp:spPr>
        <a:xfrm>
          <a:off x="1662" y="0"/>
          <a:ext cx="1742168" cy="1707740"/>
        </a:xfrm>
        <a:prstGeom prst="roundRect">
          <a:avLst>
            <a:gd name="adj" fmla="val 10000"/>
          </a:avLst>
        </a:prstGeom>
        <a:solidFill>
          <a:srgbClr val="CCFF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latinLnBrk="1">
            <a:lnSpc>
              <a:spcPct val="90000"/>
            </a:lnSpc>
            <a:spcBef>
              <a:spcPct val="0"/>
            </a:spcBef>
            <a:spcAft>
              <a:spcPct val="35000"/>
            </a:spcAft>
          </a:pPr>
          <a:endParaRPr lang="en-US" altLang="ko-KR" sz="1000" b="1" u="sng" kern="1200" dirty="0" smtClean="0">
            <a:solidFill>
              <a:srgbClr val="0000CC"/>
            </a:solidFill>
            <a:latin typeface="맑은 고딕" pitchFamily="50" charset="-127"/>
            <a:ea typeface="맑은 고딕" pitchFamily="50" charset="-127"/>
          </a:endParaRPr>
        </a:p>
        <a:p>
          <a:pPr lvl="0" algn="ctr" defTabSz="444500" latinLnBrk="1">
            <a:lnSpc>
              <a:spcPct val="90000"/>
            </a:lnSpc>
            <a:spcBef>
              <a:spcPct val="0"/>
            </a:spcBef>
            <a:spcAft>
              <a:spcPct val="35000"/>
            </a:spcAft>
          </a:pPr>
          <a:r>
            <a:rPr lang="en-US" altLang="ko-KR" sz="1000" b="1" u="sng" kern="1200" dirty="0" smtClean="0">
              <a:solidFill>
                <a:srgbClr val="0000CC"/>
              </a:solidFill>
              <a:latin typeface="맑은 고딕" pitchFamily="50" charset="-127"/>
              <a:ea typeface="맑은 고딕" pitchFamily="50" charset="-127"/>
            </a:rPr>
            <a:t>Chemical Test</a:t>
          </a:r>
          <a:endParaRPr lang="ko-KR" altLang="en-US" sz="1000" b="1" u="sng" kern="1200" dirty="0" smtClean="0">
            <a:solidFill>
              <a:srgbClr val="0000CC"/>
            </a:solidFill>
            <a:latin typeface="맑은 고딕" pitchFamily="50" charset="-127"/>
            <a:ea typeface="맑은 고딕" pitchFamily="50" charset="-127"/>
          </a:endParaRPr>
        </a:p>
        <a:p>
          <a:pPr lvl="0" algn="l"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&gt; Material &amp; Spec </a:t>
          </a:r>
        </a:p>
        <a:p>
          <a:pPr lvl="0" algn="l"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   : ASTM Std. </a:t>
          </a:r>
        </a:p>
        <a:p>
          <a:pPr lvl="0" algn="l"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   </a:t>
          </a:r>
          <a:endParaRPr lang="ko-KR" altLang="en-US" sz="1000" kern="1200" dirty="0">
            <a:solidFill>
              <a:srgbClr val="0000CC"/>
            </a:solidFill>
          </a:endParaRPr>
        </a:p>
      </dsp:txBody>
      <dsp:txXfrm>
        <a:off x="1662" y="683096"/>
        <a:ext cx="1742168" cy="683096"/>
      </dsp:txXfrm>
    </dsp:sp>
    <dsp:sp modelId="{B8C3DE6F-D092-429E-B25A-A4C1F27E7885}">
      <dsp:nvSpPr>
        <dsp:cNvPr id="0" name=""/>
        <dsp:cNvSpPr/>
      </dsp:nvSpPr>
      <dsp:spPr>
        <a:xfrm>
          <a:off x="378056" y="102464"/>
          <a:ext cx="989379" cy="56867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3C13F3-9CC8-4971-AE16-B00570EA6C8B}">
      <dsp:nvSpPr>
        <dsp:cNvPr id="0" name=""/>
        <dsp:cNvSpPr/>
      </dsp:nvSpPr>
      <dsp:spPr>
        <a:xfrm>
          <a:off x="1822227" y="0"/>
          <a:ext cx="1742168" cy="1707740"/>
        </a:xfrm>
        <a:prstGeom prst="roundRect">
          <a:avLst>
            <a:gd name="adj" fmla="val 10000"/>
          </a:avLst>
        </a:prstGeom>
        <a:solidFill>
          <a:srgbClr val="CCFF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latinLnBrk="1">
            <a:lnSpc>
              <a:spcPct val="90000"/>
            </a:lnSpc>
            <a:spcBef>
              <a:spcPct val="0"/>
            </a:spcBef>
            <a:spcAft>
              <a:spcPct val="35000"/>
            </a:spcAft>
          </a:pPr>
          <a:endParaRPr lang="en-US" altLang="ko-KR" sz="900" b="1" u="sng" kern="1200" dirty="0" smtClean="0">
            <a:solidFill>
              <a:srgbClr val="0000CC"/>
            </a:solidFill>
            <a:latin typeface="맑은 고딕" pitchFamily="50" charset="-127"/>
            <a:ea typeface="맑은 고딕" pitchFamily="50" charset="-127"/>
          </a:endParaRPr>
        </a:p>
        <a:p>
          <a:pPr lvl="0" algn="ctr" defTabSz="400050" latinLnBrk="1">
            <a:lnSpc>
              <a:spcPct val="90000"/>
            </a:lnSpc>
            <a:spcBef>
              <a:spcPct val="0"/>
            </a:spcBef>
            <a:spcAft>
              <a:spcPct val="35000"/>
            </a:spcAft>
          </a:pPr>
          <a:r>
            <a:rPr lang="en-US" altLang="ko-KR" sz="900" b="1" u="sng" kern="1200" dirty="0" smtClean="0">
              <a:solidFill>
                <a:srgbClr val="0000CC"/>
              </a:solidFill>
              <a:latin typeface="맑은 고딕" pitchFamily="50" charset="-127"/>
              <a:ea typeface="맑은 고딕" pitchFamily="50" charset="-127"/>
            </a:rPr>
            <a:t>Mechanical Test</a:t>
          </a:r>
          <a:endParaRPr lang="ko-KR" altLang="en-US" sz="900" b="1" u="sng" kern="1200" dirty="0" smtClean="0">
            <a:solidFill>
              <a:srgbClr val="0000CC"/>
            </a:solidFill>
            <a:latin typeface="맑은 고딕" pitchFamily="50" charset="-127"/>
            <a:ea typeface="맑은 고딕" pitchFamily="50" charset="-127"/>
          </a:endParaRPr>
        </a:p>
        <a:p>
          <a:pPr lvl="0" algn="l" defTabSz="400050" latinLnBrk="1">
            <a:lnSpc>
              <a:spcPct val="90000"/>
            </a:lnSpc>
            <a:spcBef>
              <a:spcPct val="0"/>
            </a:spcBef>
            <a:spcAft>
              <a:spcPct val="35000"/>
            </a:spcAft>
          </a:pPr>
          <a:r>
            <a:rPr lang="en-US" altLang="ko-KR" sz="900" kern="1200" dirty="0" smtClean="0">
              <a:solidFill>
                <a:srgbClr val="0000CC"/>
              </a:solidFill>
              <a:latin typeface="맑은 고딕" pitchFamily="50" charset="-127"/>
              <a:ea typeface="맑은 고딕" pitchFamily="50" charset="-127"/>
            </a:rPr>
            <a:t>      &gt; Tensile strength test</a:t>
          </a:r>
          <a:endParaRPr lang="ko-KR" altLang="en-US" sz="900" kern="1200" dirty="0" smtClean="0">
            <a:solidFill>
              <a:srgbClr val="0000CC"/>
            </a:solidFill>
            <a:latin typeface="맑은 고딕" pitchFamily="50" charset="-127"/>
            <a:ea typeface="맑은 고딕" pitchFamily="50" charset="-127"/>
          </a:endParaRPr>
        </a:p>
        <a:p>
          <a:pPr lvl="0" algn="l" defTabSz="400050" latinLnBrk="1">
            <a:lnSpc>
              <a:spcPct val="90000"/>
            </a:lnSpc>
            <a:spcBef>
              <a:spcPct val="0"/>
            </a:spcBef>
            <a:spcAft>
              <a:spcPct val="35000"/>
            </a:spcAft>
          </a:pPr>
          <a:endParaRPr lang="ko-KR" altLang="en-US" sz="900" kern="1200" dirty="0">
            <a:solidFill>
              <a:srgbClr val="0000CC"/>
            </a:solidFill>
          </a:endParaRPr>
        </a:p>
      </dsp:txBody>
      <dsp:txXfrm>
        <a:off x="1822227" y="683096"/>
        <a:ext cx="1742168" cy="683096"/>
      </dsp:txXfrm>
    </dsp:sp>
    <dsp:sp modelId="{C2839D40-3018-4278-BDEB-CAB27839D170}">
      <dsp:nvSpPr>
        <dsp:cNvPr id="0" name=""/>
        <dsp:cNvSpPr/>
      </dsp:nvSpPr>
      <dsp:spPr>
        <a:xfrm>
          <a:off x="2156512" y="102464"/>
          <a:ext cx="1021333" cy="568677"/>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211D7B-9D3C-45F2-A6E6-2035A9B52A7D}">
      <dsp:nvSpPr>
        <dsp:cNvPr id="0" name=""/>
        <dsp:cNvSpPr/>
      </dsp:nvSpPr>
      <dsp:spPr>
        <a:xfrm>
          <a:off x="3712915" y="0"/>
          <a:ext cx="1742168" cy="1707740"/>
        </a:xfrm>
        <a:prstGeom prst="roundRect">
          <a:avLst>
            <a:gd name="adj" fmla="val 10000"/>
          </a:avLst>
        </a:prstGeom>
        <a:solidFill>
          <a:srgbClr val="CCFF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latinLnBrk="1">
            <a:lnSpc>
              <a:spcPct val="90000"/>
            </a:lnSpc>
            <a:spcBef>
              <a:spcPct val="0"/>
            </a:spcBef>
            <a:spcAft>
              <a:spcPct val="35000"/>
            </a:spcAft>
          </a:pPr>
          <a:endParaRPr lang="en-US" altLang="ko-KR" sz="1000" b="1" u="sng" kern="1200" dirty="0" smtClean="0">
            <a:solidFill>
              <a:srgbClr val="0000CC"/>
            </a:solidFill>
            <a:latin typeface="맑은 고딕" pitchFamily="50" charset="-127"/>
            <a:ea typeface="맑은 고딕" pitchFamily="50" charset="-127"/>
          </a:endParaRPr>
        </a:p>
        <a:p>
          <a:pPr lvl="0" algn="ctr" defTabSz="444500" latinLnBrk="1">
            <a:lnSpc>
              <a:spcPct val="90000"/>
            </a:lnSpc>
            <a:spcBef>
              <a:spcPct val="0"/>
            </a:spcBef>
            <a:spcAft>
              <a:spcPct val="35000"/>
            </a:spcAft>
          </a:pPr>
          <a:r>
            <a:rPr lang="en-US" altLang="ko-KR" sz="1000" b="1" u="sng" kern="1200" dirty="0" smtClean="0">
              <a:solidFill>
                <a:srgbClr val="0000CC"/>
              </a:solidFill>
              <a:latin typeface="맑은 고딕" pitchFamily="50" charset="-127"/>
              <a:ea typeface="맑은 고딕" pitchFamily="50" charset="-127"/>
            </a:rPr>
            <a:t>Mechanical Test</a:t>
          </a:r>
          <a:endParaRPr lang="ko-KR" altLang="en-US" sz="1000" b="1" u="sng" kern="1200" dirty="0" smtClean="0">
            <a:solidFill>
              <a:srgbClr val="0000CC"/>
            </a:solidFill>
            <a:latin typeface="맑은 고딕" pitchFamily="50" charset="-127"/>
            <a:ea typeface="맑은 고딕" pitchFamily="50" charset="-127"/>
          </a:endParaRPr>
        </a:p>
        <a:p>
          <a:pPr lvl="0" algn="l"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      &gt; </a:t>
          </a:r>
          <a:r>
            <a:rPr lang="en-US" altLang="ko-KR" sz="1000" kern="1200" dirty="0" err="1" smtClean="0">
              <a:solidFill>
                <a:srgbClr val="0000CC"/>
              </a:solidFill>
              <a:latin typeface="맑은 고딕" pitchFamily="50" charset="-127"/>
              <a:ea typeface="맑은 고딕" pitchFamily="50" charset="-127"/>
            </a:rPr>
            <a:t>Charpy</a:t>
          </a:r>
          <a:r>
            <a:rPr lang="en-US" altLang="ko-KR" sz="1000" kern="1200" dirty="0" smtClean="0">
              <a:solidFill>
                <a:srgbClr val="0000CC"/>
              </a:solidFill>
              <a:latin typeface="맑은 고딕" pitchFamily="50" charset="-127"/>
              <a:ea typeface="맑은 고딕" pitchFamily="50" charset="-127"/>
            </a:rPr>
            <a:t> impact test</a:t>
          </a:r>
          <a:endParaRPr lang="ko-KR" altLang="en-US" sz="1000" kern="1200" dirty="0">
            <a:solidFill>
              <a:srgbClr val="0000CC"/>
            </a:solidFill>
          </a:endParaRPr>
        </a:p>
      </dsp:txBody>
      <dsp:txXfrm>
        <a:off x="3712915" y="683096"/>
        <a:ext cx="1742168" cy="683096"/>
      </dsp:txXfrm>
    </dsp:sp>
    <dsp:sp modelId="{1924B817-56EF-4FDF-B498-6445857EFCA9}">
      <dsp:nvSpPr>
        <dsp:cNvPr id="0" name=""/>
        <dsp:cNvSpPr/>
      </dsp:nvSpPr>
      <dsp:spPr>
        <a:xfrm>
          <a:off x="3951622" y="72006"/>
          <a:ext cx="1053292" cy="568677"/>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843FD1-B3AD-4758-9BA4-58FCD378571A}">
      <dsp:nvSpPr>
        <dsp:cNvPr id="0" name=""/>
        <dsp:cNvSpPr/>
      </dsp:nvSpPr>
      <dsp:spPr>
        <a:xfrm>
          <a:off x="5386616" y="0"/>
          <a:ext cx="1742168" cy="1707740"/>
        </a:xfrm>
        <a:prstGeom prst="roundRect">
          <a:avLst>
            <a:gd name="adj" fmla="val 10000"/>
          </a:avLst>
        </a:prstGeom>
        <a:solidFill>
          <a:srgbClr val="CCFF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latinLnBrk="1">
            <a:lnSpc>
              <a:spcPct val="90000"/>
            </a:lnSpc>
            <a:spcBef>
              <a:spcPct val="0"/>
            </a:spcBef>
            <a:spcAft>
              <a:spcPct val="35000"/>
            </a:spcAft>
          </a:pPr>
          <a:r>
            <a:rPr lang="en-US" altLang="ko-KR" sz="1000" b="1" u="sng" kern="1200" dirty="0" smtClean="0">
              <a:solidFill>
                <a:srgbClr val="0000CC"/>
              </a:solidFill>
              <a:latin typeface="맑은 고딕" pitchFamily="50" charset="-127"/>
              <a:ea typeface="맑은 고딕" pitchFamily="50" charset="-127"/>
            </a:rPr>
            <a:t>High-frequency heat treatment</a:t>
          </a:r>
        </a:p>
        <a:p>
          <a:pPr lvl="0" algn="ctr"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&gt; Solution treatment 1100</a:t>
          </a:r>
          <a:r>
            <a:rPr lang="en-US" altLang="ko-KR" sz="1000" b="0" u="none" kern="1200" dirty="0" smtClean="0">
              <a:solidFill>
                <a:srgbClr val="0000CC"/>
              </a:solidFill>
              <a:latin typeface="맑은 고딕" pitchFamily="50" charset="-127"/>
              <a:ea typeface="맑은 고딕" pitchFamily="50" charset="-127"/>
            </a:rPr>
            <a:t>℃</a:t>
          </a:r>
        </a:p>
        <a:p>
          <a:pPr lvl="0" algn="ctr" defTabSz="444500" latinLnBrk="1">
            <a:lnSpc>
              <a:spcPct val="90000"/>
            </a:lnSpc>
            <a:spcBef>
              <a:spcPct val="0"/>
            </a:spcBef>
            <a:spcAft>
              <a:spcPct val="35000"/>
            </a:spcAft>
          </a:pPr>
          <a:r>
            <a:rPr lang="en-US" altLang="ko-KR" sz="1000" b="0" kern="1200" dirty="0" smtClean="0">
              <a:solidFill>
                <a:srgbClr val="0000CC"/>
              </a:solidFill>
              <a:latin typeface="맑은 고딕" pitchFamily="50" charset="-127"/>
              <a:ea typeface="맑은 고딕" pitchFamily="50" charset="-127"/>
              <a:cs typeface="Times New Roman" pitchFamily="18" charset="0"/>
            </a:rPr>
            <a:t>&gt; </a:t>
          </a:r>
          <a:r>
            <a:rPr lang="en-US" altLang="ko-KR" sz="1000" b="0" kern="1200" dirty="0" smtClean="0">
              <a:solidFill>
                <a:srgbClr val="0000CC"/>
              </a:solidFill>
              <a:latin typeface="맑은 고딕" pitchFamily="50" charset="-127"/>
              <a:ea typeface="맑은 고딕" pitchFamily="50" charset="-127"/>
            </a:rPr>
            <a:t>Increase of </a:t>
          </a:r>
          <a:r>
            <a:rPr lang="en-US" altLang="ko-KR" sz="1000" b="0" kern="1200" dirty="0" smtClean="0">
              <a:solidFill>
                <a:srgbClr val="0000CC"/>
              </a:solidFill>
              <a:latin typeface="맑은 고딕" pitchFamily="50" charset="-127"/>
              <a:ea typeface="맑은 고딕" pitchFamily="50" charset="-127"/>
              <a:cs typeface="Times New Roman" pitchFamily="18" charset="0"/>
            </a:rPr>
            <a:t>δ-</a:t>
          </a:r>
          <a:r>
            <a:rPr lang="en-US" altLang="ko-KR" sz="1000" b="0" kern="1200" dirty="0" smtClean="0">
              <a:solidFill>
                <a:srgbClr val="0000CC"/>
              </a:solidFill>
              <a:latin typeface="맑은 고딕" pitchFamily="50" charset="-127"/>
              <a:ea typeface="맑은 고딕" pitchFamily="50" charset="-127"/>
            </a:rPr>
            <a:t>Ferrite</a:t>
          </a:r>
          <a:endParaRPr lang="ko-KR" altLang="en-US" sz="1000" kern="1200" dirty="0">
            <a:solidFill>
              <a:srgbClr val="0000CC"/>
            </a:solidFill>
          </a:endParaRPr>
        </a:p>
      </dsp:txBody>
      <dsp:txXfrm>
        <a:off x="5386616" y="683096"/>
        <a:ext cx="1742168" cy="683096"/>
      </dsp:txXfrm>
    </dsp:sp>
    <dsp:sp modelId="{8BB8C210-39F3-4285-BE9B-2BE54445C4C8}">
      <dsp:nvSpPr>
        <dsp:cNvPr id="0" name=""/>
        <dsp:cNvSpPr/>
      </dsp:nvSpPr>
      <dsp:spPr>
        <a:xfrm>
          <a:off x="5806199" y="208630"/>
          <a:ext cx="969060" cy="295427"/>
        </a:xfrm>
        <a:prstGeom prst="ellipse">
          <a:avLst/>
        </a:prstGeom>
        <a:blipFill rotWithShape="0">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CCB712-B01C-463C-B994-148D0A764044}">
      <dsp:nvSpPr>
        <dsp:cNvPr id="0" name=""/>
        <dsp:cNvSpPr/>
      </dsp:nvSpPr>
      <dsp:spPr>
        <a:xfrm flipV="1">
          <a:off x="297022" y="1506329"/>
          <a:ext cx="6558488" cy="201409"/>
        </a:xfrm>
        <a:prstGeom prst="rightArrow">
          <a:avLst/>
        </a:prstGeom>
        <a:solidFill>
          <a:schemeClr val="accent1">
            <a:tint val="6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CCD77-6543-4BF0-89CD-0C15397090D4}">
      <dsp:nvSpPr>
        <dsp:cNvPr id="0" name=""/>
        <dsp:cNvSpPr/>
      </dsp:nvSpPr>
      <dsp:spPr>
        <a:xfrm>
          <a:off x="1611" y="0"/>
          <a:ext cx="1689375" cy="2007552"/>
        </a:xfrm>
        <a:prstGeom prst="roundRect">
          <a:avLst>
            <a:gd name="adj" fmla="val 10000"/>
          </a:avLst>
        </a:prstGeom>
        <a:solidFill>
          <a:srgbClr val="CCFF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latinLnBrk="1">
            <a:lnSpc>
              <a:spcPct val="90000"/>
            </a:lnSpc>
            <a:spcBef>
              <a:spcPct val="0"/>
            </a:spcBef>
            <a:spcAft>
              <a:spcPct val="35000"/>
            </a:spcAft>
          </a:pPr>
          <a:endParaRPr lang="en-US" altLang="ko-KR" sz="1000" b="1" u="sng" kern="1200" dirty="0" smtClean="0">
            <a:solidFill>
              <a:srgbClr val="0000CC"/>
            </a:solidFill>
            <a:latin typeface="맑은 고딕" pitchFamily="50" charset="-127"/>
            <a:ea typeface="맑은 고딕" pitchFamily="50" charset="-127"/>
          </a:endParaRPr>
        </a:p>
        <a:p>
          <a:pPr lvl="0" algn="ctr" defTabSz="444500" latinLnBrk="1">
            <a:lnSpc>
              <a:spcPct val="90000"/>
            </a:lnSpc>
            <a:spcBef>
              <a:spcPct val="0"/>
            </a:spcBef>
            <a:spcAft>
              <a:spcPct val="35000"/>
            </a:spcAft>
          </a:pPr>
          <a:r>
            <a:rPr lang="en-US" altLang="ko-KR" sz="1000" b="1" u="sng" kern="1200" dirty="0" smtClean="0">
              <a:solidFill>
                <a:srgbClr val="0000CC"/>
              </a:solidFill>
              <a:latin typeface="맑은 고딕" pitchFamily="50" charset="-127"/>
              <a:ea typeface="맑은 고딕" pitchFamily="50" charset="-127"/>
            </a:rPr>
            <a:t>N.D.E.(RT)</a:t>
          </a:r>
          <a:endParaRPr lang="ko-KR" altLang="en-US" sz="1000" b="1" u="sng" kern="1200" dirty="0" smtClean="0">
            <a:solidFill>
              <a:srgbClr val="0000CC"/>
            </a:solidFill>
            <a:latin typeface="맑은 고딕" pitchFamily="50" charset="-127"/>
            <a:ea typeface="맑은 고딕" pitchFamily="50" charset="-127"/>
          </a:endParaRPr>
        </a:p>
        <a:p>
          <a:pPr lvl="0" algn="l"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&gt; ASME 16.34</a:t>
          </a:r>
          <a:endParaRPr lang="ko-KR" altLang="en-US" sz="1000" kern="1200" dirty="0" smtClean="0">
            <a:solidFill>
              <a:srgbClr val="0000CC"/>
            </a:solidFill>
            <a:latin typeface="맑은 고딕" pitchFamily="50" charset="-127"/>
            <a:ea typeface="맑은 고딕" pitchFamily="50" charset="-127"/>
          </a:endParaRPr>
        </a:p>
        <a:p>
          <a:pPr lvl="0" algn="l"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&gt; ASTM  E446</a:t>
          </a:r>
          <a:endParaRPr lang="ko-KR" altLang="en-US" sz="1000" kern="1200" dirty="0" smtClean="0">
            <a:solidFill>
              <a:srgbClr val="0000CC"/>
            </a:solidFill>
            <a:latin typeface="맑은 고딕" pitchFamily="50" charset="-127"/>
            <a:ea typeface="맑은 고딕" pitchFamily="50" charset="-127"/>
          </a:endParaRPr>
        </a:p>
        <a:p>
          <a:pPr lvl="0" algn="l" defTabSz="444500" latinLnBrk="1">
            <a:lnSpc>
              <a:spcPct val="90000"/>
            </a:lnSpc>
            <a:spcBef>
              <a:spcPct val="0"/>
            </a:spcBef>
            <a:spcAft>
              <a:spcPct val="35000"/>
            </a:spcAft>
          </a:pPr>
          <a:endParaRPr lang="ko-KR" altLang="en-US" sz="1000" kern="1200" dirty="0">
            <a:solidFill>
              <a:srgbClr val="0000CC"/>
            </a:solidFill>
          </a:endParaRPr>
        </a:p>
      </dsp:txBody>
      <dsp:txXfrm>
        <a:off x="1611" y="803020"/>
        <a:ext cx="1689375" cy="803020"/>
      </dsp:txXfrm>
    </dsp:sp>
    <dsp:sp modelId="{B8C3DE6F-D092-429E-B25A-A4C1F27E7885}">
      <dsp:nvSpPr>
        <dsp:cNvPr id="0" name=""/>
        <dsp:cNvSpPr/>
      </dsp:nvSpPr>
      <dsp:spPr>
        <a:xfrm>
          <a:off x="198605" y="0"/>
          <a:ext cx="1299652" cy="668514"/>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3C13F3-9CC8-4971-AE16-B00570EA6C8B}">
      <dsp:nvSpPr>
        <dsp:cNvPr id="0" name=""/>
        <dsp:cNvSpPr/>
      </dsp:nvSpPr>
      <dsp:spPr>
        <a:xfrm>
          <a:off x="1872206" y="0"/>
          <a:ext cx="1689375" cy="2007552"/>
        </a:xfrm>
        <a:prstGeom prst="roundRect">
          <a:avLst>
            <a:gd name="adj" fmla="val 10000"/>
          </a:avLst>
        </a:prstGeom>
        <a:solidFill>
          <a:srgbClr val="CCFF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latinLnBrk="1">
            <a:lnSpc>
              <a:spcPct val="90000"/>
            </a:lnSpc>
            <a:spcBef>
              <a:spcPct val="0"/>
            </a:spcBef>
            <a:spcAft>
              <a:spcPct val="35000"/>
            </a:spcAft>
          </a:pPr>
          <a:endParaRPr lang="en-US" altLang="ko-KR" sz="1000" b="1" u="sng" kern="1200" dirty="0" smtClean="0">
            <a:solidFill>
              <a:srgbClr val="0000CC"/>
            </a:solidFill>
            <a:latin typeface="맑은 고딕" pitchFamily="50" charset="-127"/>
            <a:ea typeface="맑은 고딕" pitchFamily="50" charset="-127"/>
          </a:endParaRPr>
        </a:p>
        <a:p>
          <a:pPr lvl="0" algn="ctr" defTabSz="444500" latinLnBrk="1">
            <a:lnSpc>
              <a:spcPct val="90000"/>
            </a:lnSpc>
            <a:spcBef>
              <a:spcPct val="0"/>
            </a:spcBef>
            <a:spcAft>
              <a:spcPct val="35000"/>
            </a:spcAft>
          </a:pPr>
          <a:r>
            <a:rPr lang="en-US" altLang="ko-KR" sz="1000" b="1" u="sng" kern="1200" dirty="0" smtClean="0">
              <a:solidFill>
                <a:srgbClr val="0000CC"/>
              </a:solidFill>
              <a:latin typeface="맑은 고딕" pitchFamily="50" charset="-127"/>
              <a:ea typeface="맑은 고딕" pitchFamily="50" charset="-127"/>
            </a:rPr>
            <a:t>Heat treatment</a:t>
          </a:r>
        </a:p>
        <a:p>
          <a:pPr lvl="0" algn="ctr"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Time</a:t>
          </a:r>
          <a:r>
            <a:rPr lang="ko-KR" altLang="en-US" sz="1000" kern="1200" dirty="0" smtClean="0">
              <a:solidFill>
                <a:srgbClr val="0000CC"/>
              </a:solidFill>
              <a:latin typeface="맑은 고딕" pitchFamily="50" charset="-127"/>
              <a:ea typeface="맑은 고딕" pitchFamily="50" charset="-127"/>
            </a:rPr>
            <a:t> </a:t>
          </a:r>
          <a:r>
            <a:rPr lang="en-US" altLang="ko-KR" sz="1000" kern="1200" dirty="0" smtClean="0">
              <a:solidFill>
                <a:srgbClr val="0000CC"/>
              </a:solidFill>
              <a:latin typeface="맑은 고딕" pitchFamily="50" charset="-127"/>
              <a:ea typeface="맑은 고딕" pitchFamily="50" charset="-127"/>
            </a:rPr>
            <a:t>:  24 Hr</a:t>
          </a:r>
          <a:endParaRPr lang="ko-KR" altLang="en-US" sz="1000" kern="1200" dirty="0" smtClean="0">
            <a:solidFill>
              <a:srgbClr val="0000CC"/>
            </a:solidFill>
            <a:latin typeface="맑은 고딕" pitchFamily="50" charset="-127"/>
            <a:ea typeface="맑은 고딕" pitchFamily="50" charset="-127"/>
          </a:endParaRPr>
        </a:p>
        <a:p>
          <a:pPr lvl="0" algn="l" defTabSz="444500" latinLnBrk="1">
            <a:lnSpc>
              <a:spcPct val="90000"/>
            </a:lnSpc>
            <a:spcBef>
              <a:spcPct val="0"/>
            </a:spcBef>
            <a:spcAft>
              <a:spcPct val="35000"/>
            </a:spcAft>
          </a:pPr>
          <a:endParaRPr lang="ko-KR" altLang="en-US" sz="1000" kern="1200" dirty="0">
            <a:solidFill>
              <a:srgbClr val="0000CC"/>
            </a:solidFill>
          </a:endParaRPr>
        </a:p>
      </dsp:txBody>
      <dsp:txXfrm>
        <a:off x="1872206" y="803020"/>
        <a:ext cx="1689375" cy="803020"/>
      </dsp:txXfrm>
    </dsp:sp>
    <dsp:sp modelId="{C2839D40-3018-4278-BDEB-CAB27839D170}">
      <dsp:nvSpPr>
        <dsp:cNvPr id="0" name=""/>
        <dsp:cNvSpPr/>
      </dsp:nvSpPr>
      <dsp:spPr>
        <a:xfrm>
          <a:off x="2000783" y="5321"/>
          <a:ext cx="1200639" cy="668514"/>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211D7B-9D3C-45F2-A6E6-2035A9B52A7D}">
      <dsp:nvSpPr>
        <dsp:cNvPr id="0" name=""/>
        <dsp:cNvSpPr/>
      </dsp:nvSpPr>
      <dsp:spPr>
        <a:xfrm>
          <a:off x="3481724" y="0"/>
          <a:ext cx="1689375" cy="2007552"/>
        </a:xfrm>
        <a:prstGeom prst="roundRect">
          <a:avLst>
            <a:gd name="adj" fmla="val 10000"/>
          </a:avLst>
        </a:prstGeom>
        <a:solidFill>
          <a:srgbClr val="CCFF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l" defTabSz="444500" latinLnBrk="1">
            <a:lnSpc>
              <a:spcPct val="90000"/>
            </a:lnSpc>
            <a:spcBef>
              <a:spcPct val="0"/>
            </a:spcBef>
            <a:spcAft>
              <a:spcPct val="35000"/>
            </a:spcAft>
          </a:pPr>
          <a:endParaRPr lang="en-US" altLang="ko-KR" sz="1000" b="1" u="sng" kern="1200" dirty="0" smtClean="0">
            <a:solidFill>
              <a:srgbClr val="0000CC"/>
            </a:solidFill>
            <a:latin typeface="맑은 고딕" pitchFamily="50" charset="-127"/>
            <a:ea typeface="맑은 고딕" pitchFamily="50" charset="-127"/>
          </a:endParaRPr>
        </a:p>
        <a:p>
          <a:pPr lvl="0" algn="ctr" defTabSz="444500" latinLnBrk="1">
            <a:lnSpc>
              <a:spcPct val="90000"/>
            </a:lnSpc>
            <a:spcBef>
              <a:spcPct val="0"/>
            </a:spcBef>
            <a:spcAft>
              <a:spcPct val="35000"/>
            </a:spcAft>
          </a:pPr>
          <a:endParaRPr lang="en-US" altLang="ko-KR" sz="1000" b="1" u="sng" kern="1200" dirty="0" smtClean="0">
            <a:solidFill>
              <a:srgbClr val="0000CC"/>
            </a:solidFill>
            <a:latin typeface="맑은 고딕" pitchFamily="50" charset="-127"/>
            <a:ea typeface="맑은 고딕" pitchFamily="50" charset="-127"/>
          </a:endParaRPr>
        </a:p>
        <a:p>
          <a:pPr lvl="0" algn="ctr" defTabSz="444500" latinLnBrk="1">
            <a:lnSpc>
              <a:spcPct val="90000"/>
            </a:lnSpc>
            <a:spcBef>
              <a:spcPct val="0"/>
            </a:spcBef>
            <a:spcAft>
              <a:spcPct val="35000"/>
            </a:spcAft>
          </a:pPr>
          <a:r>
            <a:rPr lang="en-US" altLang="ko-KR" sz="1000" b="1" u="sng" kern="1200" dirty="0" smtClean="0">
              <a:solidFill>
                <a:srgbClr val="0000CC"/>
              </a:solidFill>
              <a:latin typeface="맑은 고딕" pitchFamily="50" charset="-127"/>
              <a:ea typeface="맑은 고딕" pitchFamily="50" charset="-127"/>
            </a:rPr>
            <a:t>N.D.E.(MT &amp; PT)</a:t>
          </a:r>
          <a:endParaRPr lang="ko-KR" altLang="en-US" sz="1000" b="1" u="sng" kern="1200" dirty="0" smtClean="0">
            <a:solidFill>
              <a:srgbClr val="0000CC"/>
            </a:solidFill>
            <a:latin typeface="맑은 고딕" pitchFamily="50" charset="-127"/>
            <a:ea typeface="맑은 고딕" pitchFamily="50" charset="-127"/>
          </a:endParaRPr>
        </a:p>
        <a:p>
          <a:pPr lvl="0" algn="l"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&gt; ASME 16.34</a:t>
          </a:r>
          <a:endParaRPr lang="ko-KR" altLang="en-US" sz="1000" kern="1200" dirty="0" smtClean="0">
            <a:solidFill>
              <a:srgbClr val="0000CC"/>
            </a:solidFill>
            <a:latin typeface="맑은 고딕" pitchFamily="50" charset="-127"/>
            <a:ea typeface="맑은 고딕" pitchFamily="50" charset="-127"/>
          </a:endParaRPr>
        </a:p>
        <a:p>
          <a:pPr lvl="0" algn="l"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&gt; ASTM  E125</a:t>
          </a:r>
          <a:endParaRPr lang="ko-KR" altLang="en-US" sz="1000" kern="1200" dirty="0" smtClean="0">
            <a:solidFill>
              <a:srgbClr val="0000CC"/>
            </a:solidFill>
            <a:latin typeface="맑은 고딕" pitchFamily="50" charset="-127"/>
            <a:ea typeface="맑은 고딕" pitchFamily="50" charset="-127"/>
          </a:endParaRPr>
        </a:p>
        <a:p>
          <a:pPr lvl="0" algn="l"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&gt; </a:t>
          </a:r>
          <a:endParaRPr lang="ko-KR" altLang="en-US" sz="1000" kern="1200" dirty="0">
            <a:solidFill>
              <a:srgbClr val="0000CC"/>
            </a:solidFill>
          </a:endParaRPr>
        </a:p>
      </dsp:txBody>
      <dsp:txXfrm>
        <a:off x="3481724" y="803020"/>
        <a:ext cx="1689375" cy="803020"/>
      </dsp:txXfrm>
    </dsp:sp>
    <dsp:sp modelId="{1924B817-56EF-4FDF-B498-6445857EFCA9}">
      <dsp:nvSpPr>
        <dsp:cNvPr id="0" name=""/>
        <dsp:cNvSpPr/>
      </dsp:nvSpPr>
      <dsp:spPr>
        <a:xfrm>
          <a:off x="3726888" y="0"/>
          <a:ext cx="1238209" cy="668514"/>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843FD1-B3AD-4758-9BA4-58FCD378571A}">
      <dsp:nvSpPr>
        <dsp:cNvPr id="0" name=""/>
        <dsp:cNvSpPr/>
      </dsp:nvSpPr>
      <dsp:spPr>
        <a:xfrm>
          <a:off x="5223385" y="0"/>
          <a:ext cx="1689375" cy="2007552"/>
        </a:xfrm>
        <a:prstGeom prst="roundRect">
          <a:avLst>
            <a:gd name="adj" fmla="val 10000"/>
          </a:avLst>
        </a:prstGeom>
        <a:solidFill>
          <a:srgbClr val="CCFF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latinLnBrk="1">
            <a:lnSpc>
              <a:spcPct val="90000"/>
            </a:lnSpc>
            <a:spcBef>
              <a:spcPct val="0"/>
            </a:spcBef>
            <a:spcAft>
              <a:spcPct val="35000"/>
            </a:spcAft>
          </a:pPr>
          <a:endParaRPr lang="en-US" altLang="ko-KR" sz="1000" b="1" u="sng" kern="1200" dirty="0" smtClean="0">
            <a:solidFill>
              <a:srgbClr val="0000CC"/>
            </a:solidFill>
            <a:latin typeface="맑은 고딕" pitchFamily="50" charset="-127"/>
            <a:ea typeface="맑은 고딕" pitchFamily="50" charset="-127"/>
          </a:endParaRPr>
        </a:p>
        <a:p>
          <a:pPr lvl="0" algn="ctr" defTabSz="444500" latinLnBrk="1">
            <a:lnSpc>
              <a:spcPct val="90000"/>
            </a:lnSpc>
            <a:spcBef>
              <a:spcPct val="0"/>
            </a:spcBef>
            <a:spcAft>
              <a:spcPct val="35000"/>
            </a:spcAft>
          </a:pPr>
          <a:r>
            <a:rPr lang="en-US" altLang="ko-KR" sz="1000" b="1" u="sng" kern="1200" dirty="0" smtClean="0">
              <a:solidFill>
                <a:srgbClr val="0000CC"/>
              </a:solidFill>
              <a:latin typeface="맑은 고딕" pitchFamily="50" charset="-127"/>
              <a:ea typeface="맑은 고딕" pitchFamily="50" charset="-127"/>
            </a:rPr>
            <a:t>P.M.I.</a:t>
          </a:r>
          <a:endParaRPr lang="ko-KR" altLang="en-US" sz="1000" b="1" u="sng" kern="1200" dirty="0" smtClean="0">
            <a:solidFill>
              <a:srgbClr val="0000CC"/>
            </a:solidFill>
            <a:latin typeface="맑은 고딕" pitchFamily="50" charset="-127"/>
            <a:ea typeface="맑은 고딕" pitchFamily="50" charset="-127"/>
          </a:endParaRPr>
        </a:p>
        <a:p>
          <a:pPr lvl="0" algn="l"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&gt; ESA PORT</a:t>
          </a:r>
          <a:endParaRPr lang="ko-KR" altLang="en-US" sz="1000" kern="1200" dirty="0" smtClean="0">
            <a:solidFill>
              <a:srgbClr val="0000CC"/>
            </a:solidFill>
            <a:latin typeface="맑은 고딕" pitchFamily="50" charset="-127"/>
            <a:ea typeface="맑은 고딕" pitchFamily="50" charset="-127"/>
          </a:endParaRPr>
        </a:p>
        <a:p>
          <a:pPr lvl="0" algn="l" defTabSz="444500" latinLnBrk="1">
            <a:lnSpc>
              <a:spcPct val="90000"/>
            </a:lnSpc>
            <a:spcBef>
              <a:spcPct val="0"/>
            </a:spcBef>
            <a:spcAft>
              <a:spcPct val="35000"/>
            </a:spcAft>
          </a:pPr>
          <a:r>
            <a:rPr lang="en-US" altLang="ko-KR" sz="1000" kern="1200" dirty="0" smtClean="0">
              <a:solidFill>
                <a:srgbClr val="0000CC"/>
              </a:solidFill>
              <a:latin typeface="맑은 고딕" pitchFamily="50" charset="-127"/>
              <a:ea typeface="맑은 고딕" pitchFamily="50" charset="-127"/>
            </a:rPr>
            <a:t>&gt; ASME SEC. Ⅱ</a:t>
          </a:r>
          <a:endParaRPr lang="ko-KR" altLang="en-US" sz="1000" kern="1200" dirty="0" smtClean="0">
            <a:solidFill>
              <a:srgbClr val="0000CC"/>
            </a:solidFill>
            <a:latin typeface="맑은 고딕" pitchFamily="50" charset="-127"/>
            <a:ea typeface="맑은 고딕" pitchFamily="50" charset="-127"/>
          </a:endParaRPr>
        </a:p>
      </dsp:txBody>
      <dsp:txXfrm>
        <a:off x="5223385" y="803020"/>
        <a:ext cx="1689375" cy="803020"/>
      </dsp:txXfrm>
    </dsp:sp>
    <dsp:sp modelId="{8BB8C210-39F3-4285-BE9B-2BE54445C4C8}">
      <dsp:nvSpPr>
        <dsp:cNvPr id="0" name=""/>
        <dsp:cNvSpPr/>
      </dsp:nvSpPr>
      <dsp:spPr>
        <a:xfrm>
          <a:off x="5406835" y="0"/>
          <a:ext cx="1275773" cy="668514"/>
        </a:xfrm>
        <a:prstGeom prst="ellipse">
          <a:avLst/>
        </a:prstGeom>
        <a:blipFill rotWithShape="0">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CCB712-B01C-463C-B994-148D0A764044}">
      <dsp:nvSpPr>
        <dsp:cNvPr id="0" name=""/>
        <dsp:cNvSpPr/>
      </dsp:nvSpPr>
      <dsp:spPr>
        <a:xfrm>
          <a:off x="360014" y="1706419"/>
          <a:ext cx="6359746" cy="301132"/>
        </a:xfrm>
        <a:prstGeom prst="rightArrow">
          <a:avLst/>
        </a:prstGeom>
        <a:gradFill flip="none" rotWithShape="1">
          <a:gsLst>
            <a:gs pos="0">
              <a:srgbClr val="FF0000">
                <a:alpha val="59000"/>
              </a:srgbClr>
            </a:gs>
            <a:gs pos="53000">
              <a:srgbClr val="D4DEFF"/>
            </a:gs>
            <a:gs pos="83000">
              <a:srgbClr val="D4DEFF"/>
            </a:gs>
            <a:gs pos="100000">
              <a:srgbClr val="96AB94"/>
            </a:gs>
          </a:gsLst>
          <a:lin ang="10800000" scaled="1"/>
          <a:tileRect/>
        </a:grad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2">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5F4C315-6B5F-44BB-AC11-D1B2C46B381D}" type="datetimeFigureOut">
              <a:rPr lang="ko-KR" altLang="en-US" smtClean="0"/>
              <a:t>2020-12-15</a:t>
            </a:fld>
            <a:endParaRPr lang="ko-KR" altLang="en-US"/>
          </a:p>
        </p:txBody>
      </p:sp>
      <p:sp>
        <p:nvSpPr>
          <p:cNvPr id="4" name="바닥글 개체 틀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901BF7B1-AFA6-4ECE-9F6D-5712878F06B3}" type="slidenum">
              <a:rPr lang="ko-KR" altLang="en-US" smtClean="0"/>
              <a:t>‹#›</a:t>
            </a:fld>
            <a:endParaRPr lang="ko-KR" altLang="en-US"/>
          </a:p>
        </p:txBody>
      </p:sp>
    </p:spTree>
    <p:extLst>
      <p:ext uri="{BB962C8B-B14F-4D97-AF65-F5344CB8AC3E}">
        <p14:creationId xmlns:p14="http://schemas.microsoft.com/office/powerpoint/2010/main" val="500727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A92DA58-D07D-4505-8D83-66F77FC4E2F0}" type="datetimeFigureOut">
              <a:rPr lang="ko-KR" altLang="en-US" smtClean="0"/>
              <a:pPr/>
              <a:t>2020-12-15</a:t>
            </a:fld>
            <a:endParaRPr lang="ko-KR" altLang="en-US"/>
          </a:p>
        </p:txBody>
      </p:sp>
      <p:sp>
        <p:nvSpPr>
          <p:cNvPr id="4" name="슬라이드 이미지 개체 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5B7A5D16-8072-4DF2-BF55-2B6ED0F5E81C}" type="slidenum">
              <a:rPr lang="ko-KR" altLang="en-US" smtClean="0"/>
              <a:pPr/>
              <a:t>‹#›</a:t>
            </a:fld>
            <a:endParaRPr lang="ko-KR" altLang="en-US"/>
          </a:p>
        </p:txBody>
      </p:sp>
    </p:spTree>
    <p:extLst>
      <p:ext uri="{BB962C8B-B14F-4D97-AF65-F5344CB8AC3E}">
        <p14:creationId xmlns:p14="http://schemas.microsoft.com/office/powerpoint/2010/main" val="300282995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0D3E765-80AA-4BDC-AB73-CEF2A773D780}" type="slidenum">
              <a:rPr lang="en-US" altLang="ja-JP" smtClean="0"/>
              <a:pPr/>
              <a:t>1</a:t>
            </a:fld>
            <a:endParaRPr lang="en-US" altLang="ja-JP"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ja-JP" altLang="ja-JP" dirty="0"/>
          </a:p>
        </p:txBody>
      </p:sp>
    </p:spTree>
    <p:extLst>
      <p:ext uri="{BB962C8B-B14F-4D97-AF65-F5344CB8AC3E}">
        <p14:creationId xmlns:p14="http://schemas.microsoft.com/office/powerpoint/2010/main" val="2287015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11</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12</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13</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14</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15</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16</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17</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18</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19</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20</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5968">
              <a:defRPr sz="2300">
                <a:solidFill>
                  <a:schemeClr val="tx1"/>
                </a:solidFill>
                <a:latin typeface="Times New Roman" pitchFamily="18" charset="0"/>
                <a:ea typeface="ＭＳ Ｐゴシック" charset="-128"/>
              </a:defRPr>
            </a:lvl1pPr>
            <a:lvl2pPr marL="709044" indent="-272592" defTabSz="875968">
              <a:defRPr sz="2300">
                <a:solidFill>
                  <a:schemeClr val="tx1"/>
                </a:solidFill>
                <a:latin typeface="Times New Roman" pitchFamily="18" charset="0"/>
                <a:ea typeface="ＭＳ Ｐゴシック" charset="-128"/>
              </a:defRPr>
            </a:lvl2pPr>
            <a:lvl3pPr marL="1091897" indent="-217460" defTabSz="875968">
              <a:defRPr sz="2300">
                <a:solidFill>
                  <a:schemeClr val="tx1"/>
                </a:solidFill>
                <a:latin typeface="Times New Roman" pitchFamily="18" charset="0"/>
                <a:ea typeface="ＭＳ Ｐゴシック" charset="-128"/>
              </a:defRPr>
            </a:lvl3pPr>
            <a:lvl4pPr marL="1529881" indent="-217460" defTabSz="875968">
              <a:defRPr sz="2300">
                <a:solidFill>
                  <a:schemeClr val="tx1"/>
                </a:solidFill>
                <a:latin typeface="Times New Roman" pitchFamily="18" charset="0"/>
                <a:ea typeface="ＭＳ Ｐゴシック" charset="-128"/>
              </a:defRPr>
            </a:lvl4pPr>
            <a:lvl5pPr marL="1966333" indent="-217460" defTabSz="875968">
              <a:defRPr sz="2300">
                <a:solidFill>
                  <a:schemeClr val="tx1"/>
                </a:solidFill>
                <a:latin typeface="Times New Roman" pitchFamily="18" charset="0"/>
                <a:ea typeface="ＭＳ Ｐゴシック" charset="-128"/>
              </a:defRPr>
            </a:lvl5pPr>
            <a:lvl6pPr marL="2407381" indent="-217460" algn="ctr" defTabSz="875968" eaLnBrk="0" fontAlgn="ctr" hangingPunct="0">
              <a:spcBef>
                <a:spcPct val="0"/>
              </a:spcBef>
              <a:spcAft>
                <a:spcPct val="0"/>
              </a:spcAft>
              <a:defRPr sz="2300">
                <a:solidFill>
                  <a:schemeClr val="tx1"/>
                </a:solidFill>
                <a:latin typeface="Times New Roman" pitchFamily="18" charset="0"/>
                <a:ea typeface="ＭＳ Ｐゴシック" charset="-128"/>
              </a:defRPr>
            </a:lvl6pPr>
            <a:lvl7pPr marL="2848426" indent="-217460" algn="ctr" defTabSz="875968" eaLnBrk="0" fontAlgn="ctr" hangingPunct="0">
              <a:spcBef>
                <a:spcPct val="0"/>
              </a:spcBef>
              <a:spcAft>
                <a:spcPct val="0"/>
              </a:spcAft>
              <a:defRPr sz="2300">
                <a:solidFill>
                  <a:schemeClr val="tx1"/>
                </a:solidFill>
                <a:latin typeface="Times New Roman" pitchFamily="18" charset="0"/>
                <a:ea typeface="ＭＳ Ｐゴシック" charset="-128"/>
              </a:defRPr>
            </a:lvl7pPr>
            <a:lvl8pPr marL="3289474" indent="-217460" algn="ctr" defTabSz="875968" eaLnBrk="0" fontAlgn="ctr" hangingPunct="0">
              <a:spcBef>
                <a:spcPct val="0"/>
              </a:spcBef>
              <a:spcAft>
                <a:spcPct val="0"/>
              </a:spcAft>
              <a:defRPr sz="2300">
                <a:solidFill>
                  <a:schemeClr val="tx1"/>
                </a:solidFill>
                <a:latin typeface="Times New Roman" pitchFamily="18" charset="0"/>
                <a:ea typeface="ＭＳ Ｐゴシック" charset="-128"/>
              </a:defRPr>
            </a:lvl8pPr>
            <a:lvl9pPr marL="3730521" indent="-217460" algn="ctr" defTabSz="875968" eaLnBrk="0" fontAlgn="ctr" hangingPunct="0">
              <a:spcBef>
                <a:spcPct val="0"/>
              </a:spcBef>
              <a:spcAft>
                <a:spcPct val="0"/>
              </a:spcAft>
              <a:defRPr sz="2300">
                <a:solidFill>
                  <a:schemeClr val="tx1"/>
                </a:solidFill>
                <a:latin typeface="Times New Roman" pitchFamily="18" charset="0"/>
                <a:ea typeface="ＭＳ Ｐゴシック" charset="-128"/>
              </a:defRPr>
            </a:lvl9pPr>
          </a:lstStyle>
          <a:p>
            <a:pPr fontAlgn="base"/>
            <a:fld id="{C7835DA8-A27C-4559-B2FC-D729225AF662}" type="slidenum">
              <a:rPr kumimoji="1" lang="en-US" altLang="ja-JP" sz="1200">
                <a:solidFill>
                  <a:prstClr val="black"/>
                </a:solidFill>
              </a:rPr>
              <a:pPr fontAlgn="base"/>
              <a:t>2</a:t>
            </a:fld>
            <a:endParaRPr kumimoji="1" lang="en-US" altLang="ja-JP" sz="1200" dirty="0">
              <a:solidFill>
                <a:prstClr val="black"/>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
              <a:spcBef>
                <a:spcPct val="0"/>
              </a:spcBef>
            </a:pPr>
            <a:endParaRPr lang="en-US" altLang="ja-JP" dirty="0">
              <a:ea typeface="ＭＳ Ｐ明朝" charset="-128"/>
            </a:endParaRPr>
          </a:p>
        </p:txBody>
      </p:sp>
    </p:spTree>
    <p:extLst>
      <p:ext uri="{BB962C8B-B14F-4D97-AF65-F5344CB8AC3E}">
        <p14:creationId xmlns:p14="http://schemas.microsoft.com/office/powerpoint/2010/main" val="89894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21</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22</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23</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24</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25</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26</a:t>
            </a:fld>
            <a:endParaRPr lang="ko-KR" altLang="en-US"/>
          </a:p>
        </p:txBody>
      </p:sp>
    </p:spTree>
    <p:extLst>
      <p:ext uri="{BB962C8B-B14F-4D97-AF65-F5344CB8AC3E}">
        <p14:creationId xmlns:p14="http://schemas.microsoft.com/office/powerpoint/2010/main" val="2818613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27</a:t>
            </a:fld>
            <a:endParaRPr lang="ko-KR" altLang="en-US"/>
          </a:p>
        </p:txBody>
      </p:sp>
    </p:spTree>
    <p:extLst>
      <p:ext uri="{BB962C8B-B14F-4D97-AF65-F5344CB8AC3E}">
        <p14:creationId xmlns:p14="http://schemas.microsoft.com/office/powerpoint/2010/main" val="2818613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28</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29</a:t>
            </a:fld>
            <a:endParaRPr lang="ko-KR" altLang="en-US"/>
          </a:p>
        </p:txBody>
      </p:sp>
    </p:spTree>
    <p:extLst>
      <p:ext uri="{BB962C8B-B14F-4D97-AF65-F5344CB8AC3E}">
        <p14:creationId xmlns:p14="http://schemas.microsoft.com/office/powerpoint/2010/main" val="145903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30</a:t>
            </a:fld>
            <a:endParaRPr lang="ko-KR" altLang="en-US"/>
          </a:p>
        </p:txBody>
      </p:sp>
    </p:spTree>
    <p:extLst>
      <p:ext uri="{BB962C8B-B14F-4D97-AF65-F5344CB8AC3E}">
        <p14:creationId xmlns:p14="http://schemas.microsoft.com/office/powerpoint/2010/main" val="91826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3</a:t>
            </a:fld>
            <a:endParaRPr lang="ko-KR" altLang="en-US"/>
          </a:p>
        </p:txBody>
      </p:sp>
    </p:spTree>
    <p:extLst>
      <p:ext uri="{BB962C8B-B14F-4D97-AF65-F5344CB8AC3E}">
        <p14:creationId xmlns:p14="http://schemas.microsoft.com/office/powerpoint/2010/main" val="850926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31</a:t>
            </a:fld>
            <a:endParaRPr lang="ko-KR" altLang="en-US"/>
          </a:p>
        </p:txBody>
      </p:sp>
    </p:spTree>
    <p:extLst>
      <p:ext uri="{BB962C8B-B14F-4D97-AF65-F5344CB8AC3E}">
        <p14:creationId xmlns:p14="http://schemas.microsoft.com/office/powerpoint/2010/main" val="2380122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32</a:t>
            </a:fld>
            <a:endParaRPr lang="ko-KR" altLang="en-US"/>
          </a:p>
        </p:txBody>
      </p:sp>
    </p:spTree>
    <p:extLst>
      <p:ext uri="{BB962C8B-B14F-4D97-AF65-F5344CB8AC3E}">
        <p14:creationId xmlns:p14="http://schemas.microsoft.com/office/powerpoint/2010/main" val="119962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33</a:t>
            </a:fld>
            <a:endParaRPr lang="ko-KR" altLang="en-US"/>
          </a:p>
        </p:txBody>
      </p:sp>
    </p:spTree>
    <p:extLst>
      <p:ext uri="{BB962C8B-B14F-4D97-AF65-F5344CB8AC3E}">
        <p14:creationId xmlns:p14="http://schemas.microsoft.com/office/powerpoint/2010/main" val="119962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34</a:t>
            </a:fld>
            <a:endParaRPr lang="ko-KR" altLang="en-US"/>
          </a:p>
        </p:txBody>
      </p:sp>
    </p:spTree>
    <p:extLst>
      <p:ext uri="{BB962C8B-B14F-4D97-AF65-F5344CB8AC3E}">
        <p14:creationId xmlns:p14="http://schemas.microsoft.com/office/powerpoint/2010/main" val="119962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35</a:t>
            </a:fld>
            <a:endParaRPr lang="ko-KR" altLang="en-US"/>
          </a:p>
        </p:txBody>
      </p:sp>
    </p:spTree>
    <p:extLst>
      <p:ext uri="{BB962C8B-B14F-4D97-AF65-F5344CB8AC3E}">
        <p14:creationId xmlns:p14="http://schemas.microsoft.com/office/powerpoint/2010/main" val="119962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36</a:t>
            </a:fld>
            <a:endParaRPr lang="ko-KR" altLang="en-US"/>
          </a:p>
        </p:txBody>
      </p:sp>
    </p:spTree>
    <p:extLst>
      <p:ext uri="{BB962C8B-B14F-4D97-AF65-F5344CB8AC3E}">
        <p14:creationId xmlns:p14="http://schemas.microsoft.com/office/powerpoint/2010/main" val="3700890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37</a:t>
            </a:fld>
            <a:endParaRPr lang="ko-KR" altLang="en-US"/>
          </a:p>
        </p:txBody>
      </p:sp>
    </p:spTree>
    <p:extLst>
      <p:ext uri="{BB962C8B-B14F-4D97-AF65-F5344CB8AC3E}">
        <p14:creationId xmlns:p14="http://schemas.microsoft.com/office/powerpoint/2010/main" val="1616534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38</a:t>
            </a:fld>
            <a:endParaRPr lang="ko-KR" altLang="en-US"/>
          </a:p>
        </p:txBody>
      </p:sp>
    </p:spTree>
    <p:extLst>
      <p:ext uri="{BB962C8B-B14F-4D97-AF65-F5344CB8AC3E}">
        <p14:creationId xmlns:p14="http://schemas.microsoft.com/office/powerpoint/2010/main" val="36710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39</a:t>
            </a:fld>
            <a:endParaRPr lang="ko-KR" altLang="en-US"/>
          </a:p>
        </p:txBody>
      </p:sp>
    </p:spTree>
    <p:extLst>
      <p:ext uri="{BB962C8B-B14F-4D97-AF65-F5344CB8AC3E}">
        <p14:creationId xmlns:p14="http://schemas.microsoft.com/office/powerpoint/2010/main" val="3336339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40</a:t>
            </a:fld>
            <a:endParaRPr lang="ko-KR" altLang="en-US"/>
          </a:p>
        </p:txBody>
      </p:sp>
    </p:spTree>
    <p:extLst>
      <p:ext uri="{BB962C8B-B14F-4D97-AF65-F5344CB8AC3E}">
        <p14:creationId xmlns:p14="http://schemas.microsoft.com/office/powerpoint/2010/main" val="1246583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4</a:t>
            </a:fld>
            <a:endParaRPr lang="ko-KR" altLang="en-US"/>
          </a:p>
        </p:txBody>
      </p:sp>
    </p:spTree>
    <p:extLst>
      <p:ext uri="{BB962C8B-B14F-4D97-AF65-F5344CB8AC3E}">
        <p14:creationId xmlns:p14="http://schemas.microsoft.com/office/powerpoint/2010/main" val="2277477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41</a:t>
            </a:fld>
            <a:endParaRPr lang="ko-KR" altLang="en-US"/>
          </a:p>
        </p:txBody>
      </p:sp>
    </p:spTree>
    <p:extLst>
      <p:ext uri="{BB962C8B-B14F-4D97-AF65-F5344CB8AC3E}">
        <p14:creationId xmlns:p14="http://schemas.microsoft.com/office/powerpoint/2010/main" val="708982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42</a:t>
            </a:fld>
            <a:endParaRPr lang="ko-KR" altLang="en-US"/>
          </a:p>
        </p:txBody>
      </p:sp>
    </p:spTree>
    <p:extLst>
      <p:ext uri="{BB962C8B-B14F-4D97-AF65-F5344CB8AC3E}">
        <p14:creationId xmlns:p14="http://schemas.microsoft.com/office/powerpoint/2010/main" val="570456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43</a:t>
            </a:fld>
            <a:endParaRPr lang="ko-KR" altLang="en-US"/>
          </a:p>
        </p:txBody>
      </p:sp>
    </p:spTree>
    <p:extLst>
      <p:ext uri="{BB962C8B-B14F-4D97-AF65-F5344CB8AC3E}">
        <p14:creationId xmlns:p14="http://schemas.microsoft.com/office/powerpoint/2010/main" val="1537428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44</a:t>
            </a:fld>
            <a:endParaRPr lang="ko-KR" altLang="en-US"/>
          </a:p>
        </p:txBody>
      </p:sp>
    </p:spTree>
    <p:extLst>
      <p:ext uri="{BB962C8B-B14F-4D97-AF65-F5344CB8AC3E}">
        <p14:creationId xmlns:p14="http://schemas.microsoft.com/office/powerpoint/2010/main" val="171061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45</a:t>
            </a:fld>
            <a:endParaRPr lang="ko-KR" altLang="en-US"/>
          </a:p>
        </p:txBody>
      </p:sp>
    </p:spTree>
    <p:extLst>
      <p:ext uri="{BB962C8B-B14F-4D97-AF65-F5344CB8AC3E}">
        <p14:creationId xmlns:p14="http://schemas.microsoft.com/office/powerpoint/2010/main" val="36710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46</a:t>
            </a:fld>
            <a:endParaRPr lang="ko-KR" altLang="en-US"/>
          </a:p>
        </p:txBody>
      </p:sp>
    </p:spTree>
    <p:extLst>
      <p:ext uri="{BB962C8B-B14F-4D97-AF65-F5344CB8AC3E}">
        <p14:creationId xmlns:p14="http://schemas.microsoft.com/office/powerpoint/2010/main" val="36710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47</a:t>
            </a:fld>
            <a:endParaRPr lang="ko-KR" altLang="en-US"/>
          </a:p>
        </p:txBody>
      </p:sp>
    </p:spTree>
    <p:extLst>
      <p:ext uri="{BB962C8B-B14F-4D97-AF65-F5344CB8AC3E}">
        <p14:creationId xmlns:p14="http://schemas.microsoft.com/office/powerpoint/2010/main" val="367103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48</a:t>
            </a:fld>
            <a:endParaRPr lang="ko-KR" altLang="en-US"/>
          </a:p>
        </p:txBody>
      </p:sp>
    </p:spTree>
    <p:extLst>
      <p:ext uri="{BB962C8B-B14F-4D97-AF65-F5344CB8AC3E}">
        <p14:creationId xmlns:p14="http://schemas.microsoft.com/office/powerpoint/2010/main" val="367103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49</a:t>
            </a:fld>
            <a:endParaRPr lang="ko-KR" altLang="en-US"/>
          </a:p>
        </p:txBody>
      </p:sp>
    </p:spTree>
    <p:extLst>
      <p:ext uri="{BB962C8B-B14F-4D97-AF65-F5344CB8AC3E}">
        <p14:creationId xmlns:p14="http://schemas.microsoft.com/office/powerpoint/2010/main" val="367103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50</a:t>
            </a:fld>
            <a:endParaRPr lang="ko-KR" altLang="en-US"/>
          </a:p>
        </p:txBody>
      </p:sp>
    </p:spTree>
    <p:extLst>
      <p:ext uri="{BB962C8B-B14F-4D97-AF65-F5344CB8AC3E}">
        <p14:creationId xmlns:p14="http://schemas.microsoft.com/office/powerpoint/2010/main" val="36710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5</a:t>
            </a:fld>
            <a:endParaRPr lang="ko-KR" altLang="en-US"/>
          </a:p>
        </p:txBody>
      </p:sp>
    </p:spTree>
    <p:extLst>
      <p:ext uri="{BB962C8B-B14F-4D97-AF65-F5344CB8AC3E}">
        <p14:creationId xmlns:p14="http://schemas.microsoft.com/office/powerpoint/2010/main" val="22774773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51</a:t>
            </a:fld>
            <a:endParaRPr lang="ko-KR" altLang="en-US"/>
          </a:p>
        </p:txBody>
      </p:sp>
    </p:spTree>
    <p:extLst>
      <p:ext uri="{BB962C8B-B14F-4D97-AF65-F5344CB8AC3E}">
        <p14:creationId xmlns:p14="http://schemas.microsoft.com/office/powerpoint/2010/main" val="1091941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8</a:t>
            </a:fld>
            <a:endParaRPr lang="ko-KR" altLang="en-US"/>
          </a:p>
        </p:txBody>
      </p:sp>
    </p:spTree>
    <p:extLst>
      <p:ext uri="{BB962C8B-B14F-4D97-AF65-F5344CB8AC3E}">
        <p14:creationId xmlns:p14="http://schemas.microsoft.com/office/powerpoint/2010/main" val="227747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9</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7A5D16-8072-4DF2-BF55-2B6ED0F5E81C}" type="slidenum">
              <a:rPr lang="ko-KR" altLang="en-US" smtClean="0"/>
              <a:pPr/>
              <a:t>10</a:t>
            </a:fld>
            <a:endParaRPr lang="ko-KR" altLang="en-US"/>
          </a:p>
        </p:txBody>
      </p:sp>
    </p:spTree>
    <p:extLst>
      <p:ext uri="{BB962C8B-B14F-4D97-AF65-F5344CB8AC3E}">
        <p14:creationId xmlns:p14="http://schemas.microsoft.com/office/powerpoint/2010/main" val="3513830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BA8D2272-0E31-4967-931D-21D06E272E3F}" type="datetime1">
              <a:rPr lang="ko-KR" altLang="en-US" smtClean="0"/>
              <a:t>2020-12-15</a:t>
            </a:fld>
            <a:endParaRPr lang="ko-KR" altLang="en-US"/>
          </a:p>
        </p:txBody>
      </p:sp>
      <p:sp>
        <p:nvSpPr>
          <p:cNvPr id="5" name="바닥글 개체 틀 4"/>
          <p:cNvSpPr>
            <a:spLocks noGrp="1"/>
          </p:cNvSpPr>
          <p:nvPr>
            <p:ph type="ftr" sz="quarter" idx="11"/>
          </p:nvPr>
        </p:nvSpPr>
        <p:spPr/>
        <p:txBody>
          <a:bodyPr/>
          <a:lstStyle/>
          <a:p>
            <a:r>
              <a:rPr lang="en-US" altLang="ko-KR" smtClean="0"/>
              <a:t>CEPHAS PIPELINES CORP.</a:t>
            </a:r>
            <a:endParaRPr lang="ko-KR" altLang="en-US"/>
          </a:p>
        </p:txBody>
      </p:sp>
      <p:sp>
        <p:nvSpPr>
          <p:cNvPr id="6" name="슬라이드 번호 개체 틀 5"/>
          <p:cNvSpPr>
            <a:spLocks noGrp="1"/>
          </p:cNvSpPr>
          <p:nvPr>
            <p:ph type="sldNum" sz="quarter" idx="12"/>
          </p:nvPr>
        </p:nvSpPr>
        <p:spPr/>
        <p:txBody>
          <a:bodyPr/>
          <a:lstStyle/>
          <a:p>
            <a:fld id="{659C021C-FACB-412C-BD0B-65620431C599}"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EE17F6D-B841-4D68-BFA9-524FFED7D8D7}" type="datetime1">
              <a:rPr lang="ko-KR" altLang="en-US" smtClean="0"/>
              <a:t>2020-12-15</a:t>
            </a:fld>
            <a:endParaRPr lang="ko-KR" altLang="en-US"/>
          </a:p>
        </p:txBody>
      </p:sp>
      <p:sp>
        <p:nvSpPr>
          <p:cNvPr id="5" name="바닥글 개체 틀 4"/>
          <p:cNvSpPr>
            <a:spLocks noGrp="1"/>
          </p:cNvSpPr>
          <p:nvPr>
            <p:ph type="ftr" sz="quarter" idx="11"/>
          </p:nvPr>
        </p:nvSpPr>
        <p:spPr/>
        <p:txBody>
          <a:bodyPr/>
          <a:lstStyle/>
          <a:p>
            <a:r>
              <a:rPr lang="en-US" altLang="ko-KR" smtClean="0"/>
              <a:t>CEPHAS PIPELINES CORP.</a:t>
            </a:r>
            <a:endParaRPr lang="ko-KR" altLang="en-US"/>
          </a:p>
        </p:txBody>
      </p:sp>
      <p:sp>
        <p:nvSpPr>
          <p:cNvPr id="6" name="슬라이드 번호 개체 틀 5"/>
          <p:cNvSpPr>
            <a:spLocks noGrp="1"/>
          </p:cNvSpPr>
          <p:nvPr>
            <p:ph type="sldNum" sz="quarter" idx="12"/>
          </p:nvPr>
        </p:nvSpPr>
        <p:spPr/>
        <p:txBody>
          <a:bodyPr/>
          <a:lstStyle/>
          <a:p>
            <a:fld id="{659C021C-FACB-412C-BD0B-65620431C599}"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B8335109-24E9-4AB4-A00F-28E72149D764}" type="datetime1">
              <a:rPr lang="ko-KR" altLang="en-US" smtClean="0"/>
              <a:t>2020-12-15</a:t>
            </a:fld>
            <a:endParaRPr lang="ko-KR" altLang="en-US"/>
          </a:p>
        </p:txBody>
      </p:sp>
      <p:sp>
        <p:nvSpPr>
          <p:cNvPr id="5" name="바닥글 개체 틀 4"/>
          <p:cNvSpPr>
            <a:spLocks noGrp="1"/>
          </p:cNvSpPr>
          <p:nvPr>
            <p:ph type="ftr" sz="quarter" idx="11"/>
          </p:nvPr>
        </p:nvSpPr>
        <p:spPr/>
        <p:txBody>
          <a:bodyPr/>
          <a:lstStyle/>
          <a:p>
            <a:r>
              <a:rPr lang="en-US" altLang="ko-KR" smtClean="0"/>
              <a:t>CEPHAS PIPELINES CORP.</a:t>
            </a:r>
            <a:endParaRPr lang="ko-KR" altLang="en-US"/>
          </a:p>
        </p:txBody>
      </p:sp>
      <p:sp>
        <p:nvSpPr>
          <p:cNvPr id="6" name="슬라이드 번호 개체 틀 5"/>
          <p:cNvSpPr>
            <a:spLocks noGrp="1"/>
          </p:cNvSpPr>
          <p:nvPr>
            <p:ph type="sldNum" sz="quarter" idx="12"/>
          </p:nvPr>
        </p:nvSpPr>
        <p:spPr/>
        <p:txBody>
          <a:bodyPr/>
          <a:lstStyle/>
          <a:p>
            <a:fld id="{659C021C-FACB-412C-BD0B-65620431C599}"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12A7C3F-25ED-4B24-9D38-EB5F99C8D635}" type="datetime1">
              <a:rPr lang="ko-KR" altLang="en-US" smtClean="0"/>
              <a:t>2020-12-15</a:t>
            </a:fld>
            <a:endParaRPr lang="ko-KR" altLang="en-US"/>
          </a:p>
        </p:txBody>
      </p:sp>
      <p:sp>
        <p:nvSpPr>
          <p:cNvPr id="5" name="바닥글 개체 틀 4"/>
          <p:cNvSpPr>
            <a:spLocks noGrp="1"/>
          </p:cNvSpPr>
          <p:nvPr>
            <p:ph type="ftr" sz="quarter" idx="11"/>
          </p:nvPr>
        </p:nvSpPr>
        <p:spPr/>
        <p:txBody>
          <a:bodyPr/>
          <a:lstStyle/>
          <a:p>
            <a:r>
              <a:rPr lang="en-US" altLang="ko-KR" smtClean="0"/>
              <a:t>CEPHAS PIPELINES CORP.</a:t>
            </a:r>
            <a:endParaRPr lang="ko-KR" altLang="en-US"/>
          </a:p>
        </p:txBody>
      </p:sp>
      <p:sp>
        <p:nvSpPr>
          <p:cNvPr id="6" name="슬라이드 번호 개체 틀 5"/>
          <p:cNvSpPr>
            <a:spLocks noGrp="1"/>
          </p:cNvSpPr>
          <p:nvPr>
            <p:ph type="sldNum" sz="quarter" idx="12"/>
          </p:nvPr>
        </p:nvSpPr>
        <p:spPr/>
        <p:txBody>
          <a:bodyPr/>
          <a:lstStyle/>
          <a:p>
            <a:fld id="{659C021C-FACB-412C-BD0B-65620431C599}"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38A555C1-E092-406C-8A6B-3DFACE3D837B}" type="datetime1">
              <a:rPr lang="ko-KR" altLang="en-US" smtClean="0"/>
              <a:t>2020-12-15</a:t>
            </a:fld>
            <a:endParaRPr lang="ko-KR" altLang="en-US"/>
          </a:p>
        </p:txBody>
      </p:sp>
      <p:sp>
        <p:nvSpPr>
          <p:cNvPr id="5" name="바닥글 개체 틀 4"/>
          <p:cNvSpPr>
            <a:spLocks noGrp="1"/>
          </p:cNvSpPr>
          <p:nvPr>
            <p:ph type="ftr" sz="quarter" idx="11"/>
          </p:nvPr>
        </p:nvSpPr>
        <p:spPr/>
        <p:txBody>
          <a:bodyPr/>
          <a:lstStyle/>
          <a:p>
            <a:r>
              <a:rPr lang="en-US" altLang="ko-KR" smtClean="0"/>
              <a:t>CEPHAS PIPELINES CORP.</a:t>
            </a:r>
            <a:endParaRPr lang="ko-KR" altLang="en-US"/>
          </a:p>
        </p:txBody>
      </p:sp>
      <p:sp>
        <p:nvSpPr>
          <p:cNvPr id="6" name="슬라이드 번호 개체 틀 5"/>
          <p:cNvSpPr>
            <a:spLocks noGrp="1"/>
          </p:cNvSpPr>
          <p:nvPr>
            <p:ph type="sldNum" sz="quarter" idx="12"/>
          </p:nvPr>
        </p:nvSpPr>
        <p:spPr/>
        <p:txBody>
          <a:bodyPr/>
          <a:lstStyle/>
          <a:p>
            <a:fld id="{659C021C-FACB-412C-BD0B-65620431C599}"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37C03FC2-603E-4C41-885C-7DD42AB1A039}" type="datetime1">
              <a:rPr lang="ko-KR" altLang="en-US" smtClean="0"/>
              <a:t>2020-12-15</a:t>
            </a:fld>
            <a:endParaRPr lang="ko-KR" altLang="en-US"/>
          </a:p>
        </p:txBody>
      </p:sp>
      <p:sp>
        <p:nvSpPr>
          <p:cNvPr id="6" name="바닥글 개체 틀 5"/>
          <p:cNvSpPr>
            <a:spLocks noGrp="1"/>
          </p:cNvSpPr>
          <p:nvPr>
            <p:ph type="ftr" sz="quarter" idx="11"/>
          </p:nvPr>
        </p:nvSpPr>
        <p:spPr/>
        <p:txBody>
          <a:bodyPr/>
          <a:lstStyle/>
          <a:p>
            <a:r>
              <a:rPr lang="en-US" altLang="ko-KR" smtClean="0"/>
              <a:t>CEPHAS PIPELINES CORP.</a:t>
            </a:r>
            <a:endParaRPr lang="ko-KR" altLang="en-US"/>
          </a:p>
        </p:txBody>
      </p:sp>
      <p:sp>
        <p:nvSpPr>
          <p:cNvPr id="7" name="슬라이드 번호 개체 틀 6"/>
          <p:cNvSpPr>
            <a:spLocks noGrp="1"/>
          </p:cNvSpPr>
          <p:nvPr>
            <p:ph type="sldNum" sz="quarter" idx="12"/>
          </p:nvPr>
        </p:nvSpPr>
        <p:spPr/>
        <p:txBody>
          <a:bodyPr/>
          <a:lstStyle/>
          <a:p>
            <a:fld id="{659C021C-FACB-412C-BD0B-65620431C599}"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D4209720-AE8A-420E-876D-68035937E718}" type="datetime1">
              <a:rPr lang="ko-KR" altLang="en-US" smtClean="0"/>
              <a:t>2020-12-15</a:t>
            </a:fld>
            <a:endParaRPr lang="ko-KR" altLang="en-US"/>
          </a:p>
        </p:txBody>
      </p:sp>
      <p:sp>
        <p:nvSpPr>
          <p:cNvPr id="8" name="바닥글 개체 틀 7"/>
          <p:cNvSpPr>
            <a:spLocks noGrp="1"/>
          </p:cNvSpPr>
          <p:nvPr>
            <p:ph type="ftr" sz="quarter" idx="11"/>
          </p:nvPr>
        </p:nvSpPr>
        <p:spPr/>
        <p:txBody>
          <a:bodyPr/>
          <a:lstStyle/>
          <a:p>
            <a:r>
              <a:rPr lang="en-US" altLang="ko-KR" smtClean="0"/>
              <a:t>CEPHAS PIPELINES CORP.</a:t>
            </a:r>
            <a:endParaRPr lang="ko-KR" altLang="en-US"/>
          </a:p>
        </p:txBody>
      </p:sp>
      <p:sp>
        <p:nvSpPr>
          <p:cNvPr id="9" name="슬라이드 번호 개체 틀 8"/>
          <p:cNvSpPr>
            <a:spLocks noGrp="1"/>
          </p:cNvSpPr>
          <p:nvPr>
            <p:ph type="sldNum" sz="quarter" idx="12"/>
          </p:nvPr>
        </p:nvSpPr>
        <p:spPr/>
        <p:txBody>
          <a:bodyPr/>
          <a:lstStyle/>
          <a:p>
            <a:fld id="{659C021C-FACB-412C-BD0B-65620431C599}"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7B03F7B5-EEA9-42A3-AAE2-F7CCCC19935F}" type="datetime1">
              <a:rPr lang="ko-KR" altLang="en-US" smtClean="0"/>
              <a:t>2020-12-15</a:t>
            </a:fld>
            <a:endParaRPr lang="ko-KR" altLang="en-US"/>
          </a:p>
        </p:txBody>
      </p:sp>
      <p:sp>
        <p:nvSpPr>
          <p:cNvPr id="4" name="바닥글 개체 틀 3"/>
          <p:cNvSpPr>
            <a:spLocks noGrp="1"/>
          </p:cNvSpPr>
          <p:nvPr>
            <p:ph type="ftr" sz="quarter" idx="11"/>
          </p:nvPr>
        </p:nvSpPr>
        <p:spPr/>
        <p:txBody>
          <a:bodyPr/>
          <a:lstStyle/>
          <a:p>
            <a:r>
              <a:rPr lang="en-US" altLang="ko-KR" smtClean="0"/>
              <a:t>CEPHAS PIPELINES CORP.</a:t>
            </a:r>
            <a:endParaRPr lang="ko-KR" altLang="en-US"/>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85726B2-CEB2-4E2B-95F7-70C688266964}" type="datetime1">
              <a:rPr lang="ko-KR" altLang="en-US" smtClean="0"/>
              <a:t>2020-12-15</a:t>
            </a:fld>
            <a:endParaRPr lang="ko-KR" altLang="en-US"/>
          </a:p>
        </p:txBody>
      </p:sp>
      <p:sp>
        <p:nvSpPr>
          <p:cNvPr id="3" name="바닥글 개체 틀 2"/>
          <p:cNvSpPr>
            <a:spLocks noGrp="1"/>
          </p:cNvSpPr>
          <p:nvPr>
            <p:ph type="ftr" sz="quarter" idx="11"/>
          </p:nvPr>
        </p:nvSpPr>
        <p:spPr/>
        <p:txBody>
          <a:bodyPr/>
          <a:lstStyle/>
          <a:p>
            <a:r>
              <a:rPr lang="en-US" altLang="ko-KR" smtClean="0"/>
              <a:t>CEPHAS PIPELINES CORP.</a:t>
            </a:r>
            <a:endParaRPr lang="ko-KR" altLang="en-US"/>
          </a:p>
        </p:txBody>
      </p:sp>
      <p:sp>
        <p:nvSpPr>
          <p:cNvPr id="4" name="슬라이드 번호 개체 틀 3"/>
          <p:cNvSpPr>
            <a:spLocks noGrp="1"/>
          </p:cNvSpPr>
          <p:nvPr>
            <p:ph type="sldNum" sz="quarter" idx="12"/>
          </p:nvPr>
        </p:nvSpPr>
        <p:spPr/>
        <p:txBody>
          <a:bodyPr/>
          <a:lstStyle/>
          <a:p>
            <a:fld id="{659C021C-FACB-412C-BD0B-65620431C599}"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CC43B4CE-1CA4-4DAE-958B-DEBA14A66069}" type="datetime1">
              <a:rPr lang="ko-KR" altLang="en-US" smtClean="0"/>
              <a:t>2020-12-15</a:t>
            </a:fld>
            <a:endParaRPr lang="ko-KR" altLang="en-US"/>
          </a:p>
        </p:txBody>
      </p:sp>
      <p:sp>
        <p:nvSpPr>
          <p:cNvPr id="6" name="바닥글 개체 틀 5"/>
          <p:cNvSpPr>
            <a:spLocks noGrp="1"/>
          </p:cNvSpPr>
          <p:nvPr>
            <p:ph type="ftr" sz="quarter" idx="11"/>
          </p:nvPr>
        </p:nvSpPr>
        <p:spPr/>
        <p:txBody>
          <a:bodyPr/>
          <a:lstStyle/>
          <a:p>
            <a:r>
              <a:rPr lang="en-US" altLang="ko-KR" smtClean="0"/>
              <a:t>CEPHAS PIPELINES CORP.</a:t>
            </a:r>
            <a:endParaRPr lang="ko-KR" altLang="en-US"/>
          </a:p>
        </p:txBody>
      </p:sp>
      <p:sp>
        <p:nvSpPr>
          <p:cNvPr id="7" name="슬라이드 번호 개체 틀 6"/>
          <p:cNvSpPr>
            <a:spLocks noGrp="1"/>
          </p:cNvSpPr>
          <p:nvPr>
            <p:ph type="sldNum" sz="quarter" idx="12"/>
          </p:nvPr>
        </p:nvSpPr>
        <p:spPr/>
        <p:txBody>
          <a:bodyPr/>
          <a:lstStyle/>
          <a:p>
            <a:fld id="{659C021C-FACB-412C-BD0B-65620431C599}"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7A53A25B-1E43-4DC1-A5A2-A2DA2DFAEB5D}" type="datetime1">
              <a:rPr lang="ko-KR" altLang="en-US" smtClean="0"/>
              <a:t>2020-12-15</a:t>
            </a:fld>
            <a:endParaRPr lang="ko-KR" altLang="en-US"/>
          </a:p>
        </p:txBody>
      </p:sp>
      <p:sp>
        <p:nvSpPr>
          <p:cNvPr id="6" name="바닥글 개체 틀 5"/>
          <p:cNvSpPr>
            <a:spLocks noGrp="1"/>
          </p:cNvSpPr>
          <p:nvPr>
            <p:ph type="ftr" sz="quarter" idx="11"/>
          </p:nvPr>
        </p:nvSpPr>
        <p:spPr/>
        <p:txBody>
          <a:bodyPr/>
          <a:lstStyle/>
          <a:p>
            <a:r>
              <a:rPr lang="en-US" altLang="ko-KR" smtClean="0"/>
              <a:t>CEPHAS PIPELINES CORP.</a:t>
            </a:r>
            <a:endParaRPr lang="ko-KR" altLang="en-US"/>
          </a:p>
        </p:txBody>
      </p:sp>
      <p:sp>
        <p:nvSpPr>
          <p:cNvPr id="7" name="슬라이드 번호 개체 틀 6"/>
          <p:cNvSpPr>
            <a:spLocks noGrp="1"/>
          </p:cNvSpPr>
          <p:nvPr>
            <p:ph type="sldNum" sz="quarter" idx="12"/>
          </p:nvPr>
        </p:nvSpPr>
        <p:spPr/>
        <p:txBody>
          <a:bodyPr/>
          <a:lstStyle/>
          <a:p>
            <a:fld id="{659C021C-FACB-412C-BD0B-65620431C599}"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9F317A-3F5E-4AA6-8DFC-141E0D2D69D5}" type="datetime1">
              <a:rPr lang="ko-KR" altLang="en-US" smtClean="0"/>
              <a:t>2020-12-15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ko-KR" smtClean="0"/>
              <a:t>CEPHAS PIPELINES CORP.</a:t>
            </a:r>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9C021C-FACB-412C-BD0B-65620431C59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Att3.Torque.pptx"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50.jpeg"/><Relationship Id="rId12"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5.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9.jpeg"/><Relationship Id="rId4" Type="http://schemas.openxmlformats.org/officeDocument/2006/relationships/image" Target="../media/image58.jpeg"/></Relationships>
</file>

<file path=ppt/slides/_rels/slide3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em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3.jpeg"/><Relationship Id="rId5" Type="http://schemas.openxmlformats.org/officeDocument/2006/relationships/image" Target="../media/image62.gif"/><Relationship Id="rId4" Type="http://schemas.openxmlformats.org/officeDocument/2006/relationships/image" Target="../media/image61.jpeg"/><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9.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2.jpeg"/><Relationship Id="rId4" Type="http://schemas.openxmlformats.org/officeDocument/2006/relationships/image" Target="../media/image71.jpeg"/></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6.jpeg"/><Relationship Id="rId5" Type="http://schemas.openxmlformats.org/officeDocument/2006/relationships/image" Target="../media/image3.png"/><Relationship Id="rId4" Type="http://schemas.openxmlformats.org/officeDocument/2006/relationships/image" Target="../media/image75.jpeg"/></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37.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 Id="rId9"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jpe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2.png"/><Relationship Id="rId7" Type="http://schemas.openxmlformats.org/officeDocument/2006/relationships/image" Target="../media/image106.jpe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png"/><Relationship Id="rId7" Type="http://schemas.openxmlformats.org/officeDocument/2006/relationships/image" Target="../media/image111.jpe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jpeg"/><Relationship Id="rId5" Type="http://schemas.openxmlformats.org/officeDocument/2006/relationships/image" Target="../media/image109.jpeg"/><Relationship Id="rId10" Type="http://schemas.openxmlformats.org/officeDocument/2006/relationships/image" Target="../media/image3.png"/><Relationship Id="rId4" Type="http://schemas.openxmlformats.org/officeDocument/2006/relationships/image" Target="../media/image108.jpeg"/><Relationship Id="rId9" Type="http://schemas.openxmlformats.org/officeDocument/2006/relationships/image" Target="../media/image113.jpeg"/></Relationships>
</file>

<file path=ppt/slides/_rels/slide43.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15.jpg"/></Relationships>
</file>

<file path=ppt/slides/_rels/slide44.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3.png"/><Relationship Id="rId7"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jpe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17607" y="1556792"/>
            <a:ext cx="8849166" cy="833264"/>
          </a:xfrm>
        </p:spPr>
        <p:txBody>
          <a:bodyPr/>
          <a:lstStyle/>
          <a:p>
            <a:pPr algn="ctr" eaLnBrk="1" hangingPunct="1">
              <a:defRPr/>
            </a:pPr>
            <a:r>
              <a:rPr lang="en-US" altLang="ja-JP" sz="3200" b="1" dirty="0" smtClean="0">
                <a:solidFill>
                  <a:srgbClr val="0070C0"/>
                </a:solidFill>
                <a:effectLst>
                  <a:outerShdw blurRad="38100" dist="38100" dir="2700000" algn="tl">
                    <a:srgbClr val="000000">
                      <a:alpha val="43137"/>
                    </a:srgbClr>
                  </a:outerShdw>
                </a:effectLst>
              </a:rPr>
              <a:t>Valve Training Material</a:t>
            </a:r>
            <a:r>
              <a:rPr lang="en-US" altLang="ja-JP" sz="3200" b="1" dirty="0" smtClean="0">
                <a:solidFill>
                  <a:srgbClr val="0070C0"/>
                </a:solidFill>
                <a:effectLst>
                  <a:outerShdw blurRad="38100" dist="38100" dir="2700000" algn="tl">
                    <a:srgbClr val="000000">
                      <a:alpha val="43137"/>
                    </a:srgbClr>
                  </a:outerShdw>
                </a:effectLst>
                <a:latin typeface="+mj-lt"/>
                <a:ea typeface="+mj-ea"/>
              </a:rPr>
              <a:t> of </a:t>
            </a:r>
            <a:r>
              <a:rPr lang="en-US" altLang="ja-JP" sz="3200" b="1" dirty="0">
                <a:solidFill>
                  <a:srgbClr val="FF0000"/>
                </a:solidFill>
                <a:effectLst>
                  <a:outerShdw blurRad="38100" dist="38100" dir="2700000" algn="tl">
                    <a:srgbClr val="000000">
                      <a:alpha val="43137"/>
                    </a:srgbClr>
                  </a:outerShdw>
                </a:effectLst>
                <a:latin typeface="+mj-lt"/>
                <a:ea typeface="+mj-ea"/>
              </a:rPr>
              <a:t>CEPAHS</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129" y="98854"/>
            <a:ext cx="5478123" cy="79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600" y="2276872"/>
            <a:ext cx="7344816" cy="3726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24">
            <a:extLst>
              <a:ext uri="{FF2B5EF4-FFF2-40B4-BE49-F238E27FC236}">
                <a16:creationId xmlns="" xmlns:a16="http://schemas.microsoft.com/office/drawing/2014/main" id="{EB24F9A9-4358-449B-8BB1-8054A2536C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303430"/>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88056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2.1  Design Features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Concentric 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6" name="그룹 31"/>
          <p:cNvGrpSpPr>
            <a:grpSpLocks/>
          </p:cNvGrpSpPr>
          <p:nvPr/>
        </p:nvGrpSpPr>
        <p:grpSpPr bwMode="auto">
          <a:xfrm>
            <a:off x="569913" y="2506796"/>
            <a:ext cx="4426143" cy="3258445"/>
            <a:chOff x="-129008" y="0"/>
            <a:chExt cx="5404059" cy="3810883"/>
          </a:xfrm>
        </p:grpSpPr>
        <p:pic>
          <p:nvPicPr>
            <p:cNvPr id="8" name="그림 32"/>
            <p:cNvPicPr>
              <a:picLocks noChangeAspect="1"/>
            </p:cNvPicPr>
            <p:nvPr/>
          </p:nvPicPr>
          <p:blipFill>
            <a:blip r:embed="rId3">
              <a:extLst>
                <a:ext uri="{28A0092B-C50C-407E-A947-70E740481C1C}">
                  <a14:useLocalDpi xmlns:a14="http://schemas.microsoft.com/office/drawing/2010/main" val="0"/>
                </a:ext>
              </a:extLst>
            </a:blip>
            <a:srcRect l="16615" t="16803" r="31818" b="17569"/>
            <a:stretch>
              <a:fillRect/>
            </a:stretch>
          </p:blipFill>
          <p:spPr bwMode="auto">
            <a:xfrm>
              <a:off x="-27661" y="0"/>
              <a:ext cx="4192845" cy="379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직선 화살표 연결선 33"/>
            <p:cNvCxnSpPr>
              <a:cxnSpLocks noChangeShapeType="1"/>
            </p:cNvCxnSpPr>
            <p:nvPr/>
          </p:nvCxnSpPr>
          <p:spPr bwMode="auto">
            <a:xfrm rot="-2160000">
              <a:off x="931502" y="2874686"/>
              <a:ext cx="1149121"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0" name="TextBox 223"/>
            <p:cNvSpPr txBox="1"/>
            <p:nvPr/>
          </p:nvSpPr>
          <p:spPr>
            <a:xfrm>
              <a:off x="4417138" y="1540776"/>
              <a:ext cx="653800" cy="2495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Body</a:t>
              </a:r>
              <a:endParaRPr lang="ko-KR" altLang="en-US" sz="1000" kern="0">
                <a:solidFill>
                  <a:sysClr val="windowText" lastClr="000000"/>
                </a:solidFill>
                <a:latin typeface="Calibri" panose="020F0502020204030204"/>
              </a:endParaRPr>
            </a:p>
          </p:txBody>
        </p:sp>
        <p:cxnSp>
          <p:nvCxnSpPr>
            <p:cNvPr id="11" name="직선 화살표 연결선 36"/>
            <p:cNvCxnSpPr>
              <a:cxnSpLocks noChangeShapeType="1"/>
            </p:cNvCxnSpPr>
            <p:nvPr/>
          </p:nvCxnSpPr>
          <p:spPr bwMode="auto">
            <a:xfrm rot="9360000">
              <a:off x="3728018" y="1827518"/>
              <a:ext cx="755436"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2" name="TextBox 232"/>
            <p:cNvSpPr txBox="1"/>
            <p:nvPr/>
          </p:nvSpPr>
          <p:spPr>
            <a:xfrm>
              <a:off x="1003026" y="3561332"/>
              <a:ext cx="513472" cy="24955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Seat</a:t>
              </a:r>
            </a:p>
          </p:txBody>
        </p:sp>
        <p:cxnSp>
          <p:nvCxnSpPr>
            <p:cNvPr id="13" name="직선 화살표 연결선 40"/>
            <p:cNvCxnSpPr>
              <a:cxnSpLocks noChangeShapeType="1"/>
            </p:cNvCxnSpPr>
            <p:nvPr/>
          </p:nvCxnSpPr>
          <p:spPr bwMode="auto">
            <a:xfrm rot="-2340000">
              <a:off x="1242725" y="3360371"/>
              <a:ext cx="934383"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4" name="TextBox 279"/>
            <p:cNvSpPr txBox="1"/>
            <p:nvPr/>
          </p:nvSpPr>
          <p:spPr>
            <a:xfrm>
              <a:off x="679314" y="3136290"/>
              <a:ext cx="516662" cy="24955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Disc</a:t>
              </a:r>
            </a:p>
          </p:txBody>
        </p:sp>
        <p:cxnSp>
          <p:nvCxnSpPr>
            <p:cNvPr id="15" name="직선 화살표 연결선 42"/>
            <p:cNvCxnSpPr>
              <a:cxnSpLocks noChangeShapeType="1"/>
            </p:cNvCxnSpPr>
            <p:nvPr/>
          </p:nvCxnSpPr>
          <p:spPr bwMode="auto">
            <a:xfrm rot="-2220000">
              <a:off x="637660" y="2410326"/>
              <a:ext cx="1152974"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6" name="TextBox 287"/>
            <p:cNvSpPr txBox="1"/>
            <p:nvPr/>
          </p:nvSpPr>
          <p:spPr>
            <a:xfrm>
              <a:off x="-129008" y="2664559"/>
              <a:ext cx="986921" cy="25438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dirty="0">
                  <a:solidFill>
                    <a:sysClr val="windowText" lastClr="000000"/>
                  </a:solidFill>
                  <a:latin typeface="Calibri" panose="020F0502020204030204"/>
                </a:rPr>
                <a:t>Stem(main)</a:t>
              </a:r>
            </a:p>
          </p:txBody>
        </p:sp>
        <p:cxnSp>
          <p:nvCxnSpPr>
            <p:cNvPr id="17" name="직선 화살표 연결선 44"/>
            <p:cNvCxnSpPr>
              <a:cxnSpLocks noChangeShapeType="1"/>
            </p:cNvCxnSpPr>
            <p:nvPr/>
          </p:nvCxnSpPr>
          <p:spPr bwMode="auto">
            <a:xfrm rot="9360000">
              <a:off x="3448796" y="2300252"/>
              <a:ext cx="897784"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8" name="TextBox 293"/>
            <p:cNvSpPr txBox="1"/>
            <p:nvPr/>
          </p:nvSpPr>
          <p:spPr>
            <a:xfrm>
              <a:off x="4267242" y="1965817"/>
              <a:ext cx="1007809" cy="2495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dirty="0">
                  <a:solidFill>
                    <a:sysClr val="windowText" lastClr="000000"/>
                  </a:solidFill>
                  <a:latin typeface="Calibri" panose="020F0502020204030204"/>
                </a:rPr>
                <a:t>Stem(stub)</a:t>
              </a:r>
              <a:endParaRPr lang="ko-KR" altLang="en-US" sz="1000" kern="0" dirty="0">
                <a:solidFill>
                  <a:sysClr val="windowText" lastClr="000000"/>
                </a:solidFill>
                <a:latin typeface="Calibri" panose="020F0502020204030204"/>
              </a:endParaRPr>
            </a:p>
          </p:txBody>
        </p:sp>
        <p:cxnSp>
          <p:nvCxnSpPr>
            <p:cNvPr id="20" name="직선 화살표 연결선 46"/>
            <p:cNvCxnSpPr>
              <a:cxnSpLocks noChangeShapeType="1"/>
            </p:cNvCxnSpPr>
            <p:nvPr/>
          </p:nvCxnSpPr>
          <p:spPr bwMode="auto">
            <a:xfrm rot="-7020000">
              <a:off x="3434161" y="2985790"/>
              <a:ext cx="9343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21" name="TextBox 297"/>
            <p:cNvSpPr txBox="1"/>
            <p:nvPr/>
          </p:nvSpPr>
          <p:spPr>
            <a:xfrm>
              <a:off x="4005722" y="3371351"/>
              <a:ext cx="566471" cy="24794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dirty="0">
                  <a:solidFill>
                    <a:sysClr val="windowText" lastClr="000000"/>
                  </a:solidFill>
                  <a:latin typeface="Calibri" panose="020F0502020204030204"/>
                </a:rPr>
                <a:t>Bush</a:t>
              </a:r>
            </a:p>
          </p:txBody>
        </p:sp>
        <p:cxnSp>
          <p:nvCxnSpPr>
            <p:cNvPr id="22" name="직선 화살표 연결선 48"/>
            <p:cNvCxnSpPr>
              <a:cxnSpLocks noChangeShapeType="1"/>
            </p:cNvCxnSpPr>
            <p:nvPr/>
          </p:nvCxnSpPr>
          <p:spPr bwMode="auto">
            <a:xfrm rot="10800000">
              <a:off x="4030686" y="2606230"/>
              <a:ext cx="541507"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23" name="TextBox 299"/>
            <p:cNvSpPr txBox="1"/>
            <p:nvPr/>
          </p:nvSpPr>
          <p:spPr>
            <a:xfrm>
              <a:off x="4523979" y="2474579"/>
              <a:ext cx="751072" cy="25277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End cover</a:t>
              </a:r>
              <a:endParaRPr lang="ko-KR" altLang="en-US" sz="1000" kern="0">
                <a:solidFill>
                  <a:sysClr val="windowText" lastClr="000000"/>
                </a:solidFill>
                <a:latin typeface="Calibri" panose="020F0502020204030204"/>
              </a:endParaRPr>
            </a:p>
          </p:txBody>
        </p:sp>
        <p:cxnSp>
          <p:nvCxnSpPr>
            <p:cNvPr id="24" name="직선 화살표 연결선 50"/>
            <p:cNvCxnSpPr>
              <a:cxnSpLocks noChangeShapeType="1"/>
            </p:cNvCxnSpPr>
            <p:nvPr/>
          </p:nvCxnSpPr>
          <p:spPr bwMode="auto">
            <a:xfrm rot="-2040000">
              <a:off x="511778" y="2256566"/>
              <a:ext cx="97810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26" name="TextBox 525"/>
            <p:cNvSpPr txBox="1"/>
            <p:nvPr/>
          </p:nvSpPr>
          <p:spPr>
            <a:xfrm>
              <a:off x="-27661" y="2403738"/>
              <a:ext cx="692624" cy="2495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dirty="0">
                  <a:solidFill>
                    <a:sysClr val="windowText" lastClr="000000"/>
                  </a:solidFill>
                  <a:latin typeface="Calibri" panose="020F0502020204030204"/>
                </a:rPr>
                <a:t>Bush</a:t>
              </a:r>
            </a:p>
          </p:txBody>
        </p:sp>
      </p:grpSp>
      <p:sp>
        <p:nvSpPr>
          <p:cNvPr id="27" name="TextBox 143"/>
          <p:cNvSpPr txBox="1"/>
          <p:nvPr/>
        </p:nvSpPr>
        <p:spPr bwMode="auto">
          <a:xfrm>
            <a:off x="569913" y="1443038"/>
            <a:ext cx="8172450" cy="93027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400" kern="0" dirty="0">
                <a:solidFill>
                  <a:sysClr val="windowText" lastClr="000000"/>
                </a:solidFill>
                <a:latin typeface="Calibri" panose="020F0502020204030204"/>
              </a:rPr>
              <a:t>- This is the most common and simple design. The shaft is </a:t>
            </a:r>
            <a:r>
              <a:rPr lang="en-US" altLang="ko-KR" sz="1400" kern="0" dirty="0" smtClean="0">
                <a:solidFill>
                  <a:sysClr val="windowText" lastClr="000000"/>
                </a:solidFill>
                <a:latin typeface="Calibri" panose="020F0502020204030204"/>
              </a:rPr>
              <a:t>centered </a:t>
            </a:r>
            <a:r>
              <a:rPr lang="en-US" altLang="ko-KR" sz="1400" kern="0" dirty="0">
                <a:solidFill>
                  <a:sysClr val="windowText" lastClr="000000"/>
                </a:solidFill>
                <a:latin typeface="Calibri" panose="020F0502020204030204"/>
              </a:rPr>
              <a:t>to the disc. </a:t>
            </a:r>
          </a:p>
          <a:p>
            <a:pPr latinLnBrk="0">
              <a:defRPr/>
            </a:pPr>
            <a:r>
              <a:rPr lang="en-US" altLang="ko-KR" sz="1400" kern="0" dirty="0">
                <a:solidFill>
                  <a:sysClr val="windowText" lastClr="000000"/>
                </a:solidFill>
                <a:latin typeface="Calibri" panose="020F0502020204030204"/>
              </a:rPr>
              <a:t>   It is normally  resilient seated valve. Rotating the handle turns the plate either parallel </a:t>
            </a:r>
            <a:r>
              <a:rPr lang="en-US" altLang="ko-KR" sz="1400" kern="0" dirty="0" smtClean="0">
                <a:solidFill>
                  <a:sysClr val="windowText" lastClr="000000"/>
                </a:solidFill>
                <a:latin typeface="Calibri" panose="020F0502020204030204"/>
              </a:rPr>
              <a:t>or perpendicular to</a:t>
            </a:r>
          </a:p>
          <a:p>
            <a:pPr latinLnBrk="0">
              <a:defRPr/>
            </a:pPr>
            <a:r>
              <a:rPr lang="en-US" altLang="ko-KR" sz="1400" kern="0" dirty="0" smtClean="0">
                <a:solidFill>
                  <a:sysClr val="windowText" lastClr="000000"/>
                </a:solidFill>
                <a:latin typeface="Calibri" panose="020F0502020204030204"/>
              </a:rPr>
              <a:t>   the </a:t>
            </a:r>
            <a:r>
              <a:rPr lang="en-US" altLang="ko-KR" sz="1400" kern="0" dirty="0">
                <a:solidFill>
                  <a:sysClr val="windowText" lastClr="000000"/>
                </a:solidFill>
                <a:latin typeface="Calibri" panose="020F0502020204030204"/>
              </a:rPr>
              <a:t>flow of water, shutting off the flow.</a:t>
            </a:r>
            <a:endParaRPr lang="ko-KR" altLang="en-US" sz="1400" kern="0" dirty="0">
              <a:solidFill>
                <a:sysClr val="windowText" lastClr="000000"/>
              </a:solidFill>
              <a:latin typeface="Calibri" panose="020F0502020204030204"/>
            </a:endParaRPr>
          </a:p>
        </p:txBody>
      </p:sp>
      <p:pic>
        <p:nvPicPr>
          <p:cNvPr id="28" name="Picture 51" descr="0001"/>
          <p:cNvPicPr>
            <a:picLocks noChangeAspect="1" noChangeArrowheads="1"/>
          </p:cNvPicPr>
          <p:nvPr/>
        </p:nvPicPr>
        <p:blipFill>
          <a:blip r:embed="rId4" cstate="print">
            <a:extLst>
              <a:ext uri="{28A0092B-C50C-407E-A947-70E740481C1C}">
                <a14:useLocalDpi xmlns:a14="http://schemas.microsoft.com/office/drawing/2010/main" val="0"/>
              </a:ext>
            </a:extLst>
          </a:blip>
          <a:srcRect l="3239" r="3203"/>
          <a:stretch>
            <a:fillRect/>
          </a:stretch>
        </p:blipFill>
        <p:spPr bwMode="auto">
          <a:xfrm>
            <a:off x="5009987" y="3003220"/>
            <a:ext cx="3785802" cy="259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図 24">
            <a:extLst>
              <a:ext uri="{FF2B5EF4-FFF2-40B4-BE49-F238E27FC236}">
                <a16:creationId xmlns:a16="http://schemas.microsoft.com/office/drawing/2014/main" xmlns="" id="{EB24F9A9-4358-449B-8BB1-8054A2536C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29471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88056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2.1  Design Features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Concentric 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4" name="그룹 3"/>
          <p:cNvGrpSpPr/>
          <p:nvPr/>
        </p:nvGrpSpPr>
        <p:grpSpPr>
          <a:xfrm>
            <a:off x="427037" y="1398230"/>
            <a:ext cx="8494668" cy="5036056"/>
            <a:chOff x="427037" y="1516296"/>
            <a:chExt cx="8494668" cy="5036056"/>
          </a:xfrm>
        </p:grpSpPr>
        <p:grpSp>
          <p:nvGrpSpPr>
            <p:cNvPr id="3" name="그룹 2"/>
            <p:cNvGrpSpPr/>
            <p:nvPr/>
          </p:nvGrpSpPr>
          <p:grpSpPr>
            <a:xfrm>
              <a:off x="462739" y="1516296"/>
              <a:ext cx="8458966" cy="5036056"/>
              <a:chOff x="462739" y="1516296"/>
              <a:chExt cx="8458966" cy="5036056"/>
            </a:xfrm>
          </p:grpSpPr>
          <p:grpSp>
            <p:nvGrpSpPr>
              <p:cNvPr id="2" name="그룹 1"/>
              <p:cNvGrpSpPr/>
              <p:nvPr/>
            </p:nvGrpSpPr>
            <p:grpSpPr>
              <a:xfrm>
                <a:off x="462739" y="1516296"/>
                <a:ext cx="8188746" cy="5036056"/>
                <a:chOff x="462739" y="1516296"/>
                <a:chExt cx="8188746" cy="5036056"/>
              </a:xfrm>
            </p:grpSpPr>
            <p:grpSp>
              <p:nvGrpSpPr>
                <p:cNvPr id="29" name="그룹 28"/>
                <p:cNvGrpSpPr/>
                <p:nvPr/>
              </p:nvGrpSpPr>
              <p:grpSpPr>
                <a:xfrm>
                  <a:off x="462739" y="1516296"/>
                  <a:ext cx="8188746" cy="5036056"/>
                  <a:chOff x="395288" y="1444625"/>
                  <a:chExt cx="8865585" cy="5321300"/>
                </a:xfrm>
              </p:grpSpPr>
              <p:pic>
                <p:nvPicPr>
                  <p:cNvPr id="30" name="그림 24"/>
                  <p:cNvPicPr>
                    <a:picLocks noChangeAspect="1"/>
                  </p:cNvPicPr>
                  <p:nvPr/>
                </p:nvPicPr>
                <p:blipFill>
                  <a:blip r:embed="rId3" cstate="print">
                    <a:extLst>
                      <a:ext uri="{28A0092B-C50C-407E-A947-70E740481C1C}">
                        <a14:useLocalDpi xmlns:a14="http://schemas.microsoft.com/office/drawing/2010/main" val="0"/>
                      </a:ext>
                    </a:extLst>
                  </a:blip>
                  <a:srcRect l="14021" t="10936" r="33630" b="10431"/>
                  <a:stretch>
                    <a:fillRect/>
                  </a:stretch>
                </p:blipFill>
                <p:spPr bwMode="auto">
                  <a:xfrm>
                    <a:off x="468313" y="1628775"/>
                    <a:ext cx="2293937" cy="1739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1" name="TextBox 126"/>
                  <p:cNvSpPr txBox="1"/>
                  <p:nvPr/>
                </p:nvSpPr>
                <p:spPr>
                  <a:xfrm>
                    <a:off x="3384550" y="1444625"/>
                    <a:ext cx="1330325" cy="33178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sz="1000"/>
                    </a:pPr>
                    <a:r>
                      <a:rPr lang="ko-KR" altLang="en-US" sz="1400" b="1" kern="0" dirty="0">
                        <a:solidFill>
                          <a:srgbClr val="800080"/>
                        </a:solidFill>
                        <a:latin typeface="Calibri"/>
                      </a:rPr>
                      <a:t>· </a:t>
                    </a:r>
                    <a:r>
                      <a:rPr lang="en-US" altLang="ko-KR" sz="1400" b="1" kern="0" dirty="0">
                        <a:solidFill>
                          <a:srgbClr val="800080"/>
                        </a:solidFill>
                        <a:latin typeface="Calibri"/>
                      </a:rPr>
                      <a:t>Seat</a:t>
                    </a:r>
                    <a:endParaRPr lang="ko-KR" altLang="en-US" sz="1400" b="1" kern="0" dirty="0">
                      <a:solidFill>
                        <a:srgbClr val="800080"/>
                      </a:solidFill>
                      <a:latin typeface="Calibri"/>
                    </a:endParaRPr>
                  </a:p>
                </p:txBody>
              </p:sp>
              <p:sp>
                <p:nvSpPr>
                  <p:cNvPr id="32" name="TextBox 141"/>
                  <p:cNvSpPr txBox="1"/>
                  <p:nvPr/>
                </p:nvSpPr>
                <p:spPr bwMode="auto">
                  <a:xfrm>
                    <a:off x="3582045" y="1725613"/>
                    <a:ext cx="5557838" cy="938212"/>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kern="0" dirty="0">
                        <a:solidFill>
                          <a:sysClr val="windowText" lastClr="000000"/>
                        </a:solidFill>
                        <a:latin typeface="Calibri" panose="020F0502020204030204"/>
                      </a:rPr>
                      <a:t> </a:t>
                    </a:r>
                    <a:r>
                      <a:rPr lang="en-US" altLang="ko-KR" sz="1200" kern="0" dirty="0">
                        <a:solidFill>
                          <a:sysClr val="windowText" lastClr="000000"/>
                        </a:solidFill>
                        <a:latin typeface="Calibri" panose="020F0502020204030204"/>
                      </a:rPr>
                      <a:t>Easy replaceable seat without any special tools.</a:t>
                    </a:r>
                  </a:p>
                  <a:p>
                    <a:pPr latinLnBrk="0">
                      <a:defRPr/>
                    </a:pPr>
                    <a:r>
                      <a:rPr lang="en-US" altLang="ko-KR" sz="1200" kern="0" dirty="0">
                        <a:solidFill>
                          <a:sysClr val="windowText" lastClr="000000"/>
                        </a:solidFill>
                        <a:latin typeface="Calibri" panose="020F0502020204030204"/>
                      </a:rPr>
                      <a:t>Rubber seat is </a:t>
                    </a:r>
                    <a:r>
                      <a:rPr lang="en-US" altLang="ko-KR" sz="1200" kern="0" dirty="0" smtClean="0">
                        <a:solidFill>
                          <a:sysClr val="windowText" lastClr="000000"/>
                        </a:solidFill>
                        <a:latin typeface="Calibri" panose="020F0502020204030204"/>
                      </a:rPr>
                      <a:t>bonded </a:t>
                    </a:r>
                    <a:r>
                      <a:rPr lang="en-US" altLang="ko-KR" sz="1200" kern="0" dirty="0">
                        <a:solidFill>
                          <a:sysClr val="windowText" lastClr="000000"/>
                        </a:solidFill>
                        <a:latin typeface="Calibri" panose="020F0502020204030204"/>
                      </a:rPr>
                      <a:t>to body. Good </a:t>
                    </a:r>
                    <a:r>
                      <a:rPr lang="en-US" altLang="ko-KR" sz="1200" kern="0" dirty="0" smtClean="0">
                        <a:solidFill>
                          <a:sysClr val="windowText" lastClr="000000"/>
                        </a:solidFill>
                        <a:latin typeface="Calibri" panose="020F0502020204030204"/>
                      </a:rPr>
                      <a:t>integral support</a:t>
                    </a:r>
                    <a:r>
                      <a:rPr lang="en-US" altLang="ko-KR" sz="1200" kern="0" dirty="0">
                        <a:solidFill>
                          <a:sysClr val="windowText" lastClr="000000"/>
                        </a:solidFill>
                        <a:latin typeface="Calibri" panose="020F0502020204030204"/>
                      </a:rPr>
                      <a:t>, stable and </a:t>
                    </a:r>
                    <a:r>
                      <a:rPr lang="en-US" altLang="ko-KR" sz="1200" kern="0" dirty="0" smtClean="0">
                        <a:solidFill>
                          <a:sysClr val="windowText" lastClr="000000"/>
                        </a:solidFill>
                        <a:latin typeface="Calibri" panose="020F0502020204030204"/>
                      </a:rPr>
                      <a:t>solid, stretch </a:t>
                    </a:r>
                    <a:r>
                      <a:rPr lang="en-US" altLang="ko-KR" sz="1200" kern="0" dirty="0">
                        <a:solidFill>
                          <a:sysClr val="windowText" lastClr="000000"/>
                        </a:solidFill>
                        <a:latin typeface="Calibri" panose="020F0502020204030204"/>
                      </a:rPr>
                      <a:t>resistant, leakage proof. </a:t>
                    </a:r>
                  </a:p>
                  <a:p>
                    <a:pPr latinLnBrk="0">
                      <a:defRPr/>
                    </a:pPr>
                    <a:r>
                      <a:rPr lang="en-US" altLang="ko-KR" sz="1200" kern="0" dirty="0">
                        <a:solidFill>
                          <a:sysClr val="windowText" lastClr="000000"/>
                        </a:solidFill>
                        <a:latin typeface="Calibri" panose="020F0502020204030204"/>
                      </a:rPr>
                      <a:t>Seat to flange seal eliminates the need for gaskets.</a:t>
                    </a:r>
                    <a:endParaRPr lang="ko-KR" altLang="en-US" sz="1200" kern="0" dirty="0">
                      <a:solidFill>
                        <a:sysClr val="windowText" lastClr="000000"/>
                      </a:solidFill>
                      <a:latin typeface="Calibri" panose="020F0502020204030204"/>
                    </a:endParaRPr>
                  </a:p>
                </p:txBody>
              </p:sp>
              <p:sp>
                <p:nvSpPr>
                  <p:cNvPr id="34" name="TextBox 151"/>
                  <p:cNvSpPr txBox="1"/>
                  <p:nvPr/>
                </p:nvSpPr>
                <p:spPr>
                  <a:xfrm>
                    <a:off x="3384550" y="2654300"/>
                    <a:ext cx="1330325" cy="31115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sz="1000"/>
                    </a:pPr>
                    <a:r>
                      <a:rPr lang="ko-KR" altLang="en-US" sz="1400" b="1" kern="0">
                        <a:solidFill>
                          <a:srgbClr val="800080"/>
                        </a:solidFill>
                        <a:latin typeface="Calibri"/>
                      </a:rPr>
                      <a:t>· </a:t>
                    </a:r>
                    <a:r>
                      <a:rPr lang="en-US" altLang="ko-KR" sz="1400" b="1" kern="0">
                        <a:solidFill>
                          <a:srgbClr val="800080"/>
                        </a:solidFill>
                        <a:latin typeface="Calibri"/>
                      </a:rPr>
                      <a:t>Disc</a:t>
                    </a:r>
                    <a:endParaRPr lang="ko-KR" altLang="en-US" sz="1400" b="1" kern="0">
                      <a:solidFill>
                        <a:srgbClr val="800080"/>
                      </a:solidFill>
                      <a:latin typeface="Calibri"/>
                    </a:endParaRPr>
                  </a:p>
                </p:txBody>
              </p:sp>
              <p:sp>
                <p:nvSpPr>
                  <p:cNvPr id="35" name="TextBox 152"/>
                  <p:cNvSpPr txBox="1"/>
                  <p:nvPr/>
                </p:nvSpPr>
                <p:spPr bwMode="auto">
                  <a:xfrm>
                    <a:off x="3637948" y="2920504"/>
                    <a:ext cx="5622925" cy="45720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200" kern="0" dirty="0" smtClean="0">
                        <a:solidFill>
                          <a:sysClr val="windowText" lastClr="000000"/>
                        </a:solidFill>
                        <a:latin typeface="Calibri" panose="020F0502020204030204"/>
                      </a:rPr>
                      <a:t>Precision </a:t>
                    </a:r>
                    <a:r>
                      <a:rPr lang="en-US" altLang="ko-KR" sz="1200" kern="0" dirty="0">
                        <a:solidFill>
                          <a:sysClr val="windowText" lastClr="000000"/>
                        </a:solidFill>
                        <a:latin typeface="Calibri" panose="020F0502020204030204"/>
                      </a:rPr>
                      <a:t>profile provides bubble-tight shut-off</a:t>
                    </a:r>
                    <a:r>
                      <a:rPr lang="en-US" altLang="ko-KR" sz="1200" kern="0" dirty="0" smtClean="0">
                        <a:solidFill>
                          <a:sysClr val="windowText" lastClr="000000"/>
                        </a:solidFill>
                        <a:latin typeface="Calibri" panose="020F0502020204030204"/>
                      </a:rPr>
                      <a:t>, </a:t>
                    </a:r>
                    <a:r>
                      <a:rPr lang="en-US" altLang="ko-KR" sz="1200" kern="0" dirty="0">
                        <a:solidFill>
                          <a:sysClr val="windowText" lastClr="000000"/>
                        </a:solidFill>
                        <a:latin typeface="Calibri" panose="020F0502020204030204"/>
                      </a:rPr>
                      <a:t>assures minimum torque and longer seat life.</a:t>
                    </a:r>
                    <a:endParaRPr lang="ko-KR" altLang="en-US" sz="1200" kern="0" dirty="0">
                      <a:solidFill>
                        <a:sysClr val="windowText" lastClr="000000"/>
                      </a:solidFill>
                      <a:latin typeface="Calibri" panose="020F0502020204030204"/>
                    </a:endParaRPr>
                  </a:p>
                </p:txBody>
              </p:sp>
              <p:sp>
                <p:nvSpPr>
                  <p:cNvPr id="36" name="TextBox 155"/>
                  <p:cNvSpPr txBox="1"/>
                  <p:nvPr/>
                </p:nvSpPr>
                <p:spPr>
                  <a:xfrm>
                    <a:off x="3384549" y="3413125"/>
                    <a:ext cx="1849448" cy="325210"/>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sz="1000"/>
                    </a:pPr>
                    <a:r>
                      <a:rPr lang="ko-KR" altLang="en-US" sz="1400" b="1" kern="0" dirty="0">
                        <a:solidFill>
                          <a:srgbClr val="800080"/>
                        </a:solidFill>
                        <a:latin typeface="Calibri"/>
                      </a:rPr>
                      <a:t>· </a:t>
                    </a:r>
                    <a:r>
                      <a:rPr lang="en-US" altLang="ko-KR" sz="1400" b="1" kern="0" dirty="0" smtClean="0">
                        <a:solidFill>
                          <a:srgbClr val="800080"/>
                        </a:solidFill>
                        <a:latin typeface="Calibri"/>
                      </a:rPr>
                      <a:t>Mounting Flange</a:t>
                    </a:r>
                    <a:endParaRPr lang="ko-KR" altLang="en-US" sz="1400" b="1" kern="0" dirty="0">
                      <a:solidFill>
                        <a:srgbClr val="800080"/>
                      </a:solidFill>
                      <a:latin typeface="Calibri"/>
                    </a:endParaRPr>
                  </a:p>
                </p:txBody>
              </p:sp>
              <p:sp>
                <p:nvSpPr>
                  <p:cNvPr id="37" name="TextBox 125"/>
                  <p:cNvSpPr txBox="1"/>
                  <p:nvPr/>
                </p:nvSpPr>
                <p:spPr>
                  <a:xfrm>
                    <a:off x="3375025" y="4856957"/>
                    <a:ext cx="2014538" cy="31115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sz="1000"/>
                    </a:pPr>
                    <a:r>
                      <a:rPr lang="ko-KR" altLang="en-US" sz="1400" b="1" kern="0" dirty="0">
                        <a:solidFill>
                          <a:srgbClr val="800080"/>
                        </a:solidFill>
                        <a:latin typeface="Calibri"/>
                      </a:rPr>
                      <a:t>· Blow-out Proof Stem</a:t>
                    </a:r>
                  </a:p>
                </p:txBody>
              </p:sp>
              <p:pic>
                <p:nvPicPr>
                  <p:cNvPr id="38" name="그림 59"/>
                  <p:cNvPicPr>
                    <a:picLocks noChangeAspect="1"/>
                  </p:cNvPicPr>
                  <p:nvPr/>
                </p:nvPicPr>
                <p:blipFill>
                  <a:blip r:embed="rId4" cstate="print">
                    <a:extLst>
                      <a:ext uri="{28A0092B-C50C-407E-A947-70E740481C1C}">
                        <a14:useLocalDpi xmlns:a14="http://schemas.microsoft.com/office/drawing/2010/main" val="0"/>
                      </a:ext>
                    </a:extLst>
                  </a:blip>
                  <a:srcRect l="22832" t="16818" r="19717" b="17249"/>
                  <a:stretch>
                    <a:fillRect/>
                  </a:stretch>
                </p:blipFill>
                <p:spPr bwMode="auto">
                  <a:xfrm>
                    <a:off x="395288" y="4768850"/>
                    <a:ext cx="2193925"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39"/>
                  <p:cNvSpPr txBox="1"/>
                  <p:nvPr/>
                </p:nvSpPr>
                <p:spPr bwMode="auto">
                  <a:xfrm>
                    <a:off x="3702353" y="5105515"/>
                    <a:ext cx="5391150" cy="51911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200" kern="0" dirty="0">
                        <a:solidFill>
                          <a:sysClr val="windowText" lastClr="000000"/>
                        </a:solidFill>
                        <a:latin typeface="Calibri" panose="020F0502020204030204"/>
                      </a:rPr>
                      <a:t>The upper stem is fully retained by the retainer plate under pressure in unlikely event of primary seal fail.</a:t>
                    </a:r>
                    <a:endParaRPr lang="ko-KR" altLang="en-US" sz="1200" kern="0" dirty="0">
                      <a:solidFill>
                        <a:sysClr val="windowText" lastClr="000000"/>
                      </a:solidFill>
                      <a:latin typeface="Calibri" panose="020F0502020204030204"/>
                    </a:endParaRPr>
                  </a:p>
                </p:txBody>
              </p:sp>
              <p:cxnSp>
                <p:nvCxnSpPr>
                  <p:cNvPr id="40" name="직선 연결선 64"/>
                  <p:cNvCxnSpPr>
                    <a:cxnSpLocks noChangeShapeType="1"/>
                  </p:cNvCxnSpPr>
                  <p:nvPr/>
                </p:nvCxnSpPr>
                <p:spPr bwMode="auto">
                  <a:xfrm rot="15900000" flipH="1" flipV="1">
                    <a:off x="1802607" y="4710906"/>
                    <a:ext cx="760412" cy="720725"/>
                  </a:xfrm>
                  <a:prstGeom prst="line">
                    <a:avLst/>
                  </a:prstGeom>
                  <a:noFill/>
                  <a:ln w="9525"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41" name="TextBox 164"/>
                  <p:cNvSpPr txBox="1"/>
                  <p:nvPr/>
                </p:nvSpPr>
                <p:spPr>
                  <a:xfrm>
                    <a:off x="1928980" y="4437063"/>
                    <a:ext cx="1419058" cy="246062"/>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dirty="0" smtClean="0">
                        <a:solidFill>
                          <a:sysClr val="windowText" lastClr="000000"/>
                        </a:solidFill>
                        <a:latin typeface="Calibri" panose="020F0502020204030204"/>
                      </a:rPr>
                      <a:t>Retainer plate</a:t>
                    </a:r>
                    <a:endParaRPr lang="ko-KR" altLang="en-US" sz="1000" kern="0" dirty="0">
                      <a:solidFill>
                        <a:sysClr val="windowText" lastClr="000000"/>
                      </a:solidFill>
                      <a:latin typeface="Calibri" panose="020F0502020204030204"/>
                    </a:endParaRPr>
                  </a:p>
                </p:txBody>
              </p:sp>
              <p:sp>
                <p:nvSpPr>
                  <p:cNvPr id="42" name="TextBox 167"/>
                  <p:cNvSpPr txBox="1"/>
                  <p:nvPr/>
                </p:nvSpPr>
                <p:spPr>
                  <a:xfrm>
                    <a:off x="3375025" y="5541736"/>
                    <a:ext cx="2014538" cy="31115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sz="1000"/>
                    </a:pPr>
                    <a:r>
                      <a:rPr lang="ko-KR" altLang="en-US" sz="1400" b="1" kern="0" dirty="0">
                        <a:solidFill>
                          <a:srgbClr val="800080"/>
                        </a:solidFill>
                        <a:latin typeface="Calibri"/>
                      </a:rPr>
                      <a:t>· </a:t>
                    </a:r>
                    <a:r>
                      <a:rPr lang="en-US" altLang="ko-KR" sz="1400" b="1" kern="0" dirty="0">
                        <a:solidFill>
                          <a:srgbClr val="800080"/>
                        </a:solidFill>
                        <a:latin typeface="Calibri"/>
                      </a:rPr>
                      <a:t>O-ring</a:t>
                    </a:r>
                    <a:endParaRPr lang="ko-KR" altLang="en-US" sz="1400" b="1" kern="0" dirty="0">
                      <a:solidFill>
                        <a:srgbClr val="800080"/>
                      </a:solidFill>
                      <a:latin typeface="Calibri"/>
                    </a:endParaRPr>
                  </a:p>
                </p:txBody>
              </p:sp>
              <p:sp>
                <p:nvSpPr>
                  <p:cNvPr id="43" name="TextBox 168"/>
                  <p:cNvSpPr txBox="1"/>
                  <p:nvPr/>
                </p:nvSpPr>
                <p:spPr bwMode="auto">
                  <a:xfrm>
                    <a:off x="3686386" y="5844495"/>
                    <a:ext cx="2476500" cy="31273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kern="0" dirty="0">
                        <a:solidFill>
                          <a:sysClr val="windowText" lastClr="000000"/>
                        </a:solidFill>
                        <a:latin typeface="Calibri" panose="020F0502020204030204"/>
                      </a:rPr>
                      <a:t> </a:t>
                    </a:r>
                    <a:r>
                      <a:rPr lang="en-US" altLang="ko-KR" sz="1200" kern="0" dirty="0">
                        <a:solidFill>
                          <a:sysClr val="windowText" lastClr="000000"/>
                        </a:solidFill>
                        <a:latin typeface="Calibri" panose="020F0502020204030204"/>
                      </a:rPr>
                      <a:t>Prevents leakage from stem.</a:t>
                    </a:r>
                    <a:endParaRPr lang="ko-KR" altLang="en-US" sz="1200" kern="0" dirty="0">
                      <a:solidFill>
                        <a:sysClr val="windowText" lastClr="000000"/>
                      </a:solidFill>
                      <a:latin typeface="Calibri" panose="020F0502020204030204"/>
                    </a:endParaRPr>
                  </a:p>
                </p:txBody>
              </p:sp>
              <p:sp>
                <p:nvSpPr>
                  <p:cNvPr id="44" name="TextBox 169"/>
                  <p:cNvSpPr txBox="1"/>
                  <p:nvPr/>
                </p:nvSpPr>
                <p:spPr>
                  <a:xfrm>
                    <a:off x="3375025" y="6074342"/>
                    <a:ext cx="714375" cy="31115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sz="1000"/>
                    </a:pPr>
                    <a:r>
                      <a:rPr lang="ko-KR" altLang="en-US" sz="1400" b="1" kern="0" dirty="0">
                        <a:solidFill>
                          <a:srgbClr val="800080"/>
                        </a:solidFill>
                        <a:latin typeface="Calibri"/>
                      </a:rPr>
                      <a:t>· </a:t>
                    </a:r>
                    <a:r>
                      <a:rPr lang="en-US" altLang="ko-KR" sz="1400" b="1" kern="0" dirty="0">
                        <a:solidFill>
                          <a:srgbClr val="800080"/>
                        </a:solidFill>
                        <a:latin typeface="Calibri"/>
                      </a:rPr>
                      <a:t>Bush</a:t>
                    </a:r>
                    <a:endParaRPr lang="ko-KR" altLang="en-US" sz="1400" b="1" kern="0" dirty="0">
                      <a:solidFill>
                        <a:srgbClr val="800080"/>
                      </a:solidFill>
                      <a:latin typeface="Calibri"/>
                    </a:endParaRPr>
                  </a:p>
                </p:txBody>
              </p:sp>
              <p:sp>
                <p:nvSpPr>
                  <p:cNvPr id="45" name="TextBox 170"/>
                  <p:cNvSpPr txBox="1"/>
                  <p:nvPr/>
                </p:nvSpPr>
                <p:spPr bwMode="auto">
                  <a:xfrm>
                    <a:off x="3692272" y="6372225"/>
                    <a:ext cx="4814888" cy="39370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200" kern="0" dirty="0">
                        <a:solidFill>
                          <a:sysClr val="windowText" lastClr="000000"/>
                        </a:solidFill>
                        <a:latin typeface="Calibri" panose="020F0502020204030204"/>
                      </a:rPr>
                      <a:t>Stem bushing reduces valve torque and prevents stem corrosion.</a:t>
                    </a:r>
                    <a:endParaRPr lang="ko-KR" altLang="en-US" sz="1200" kern="0" dirty="0">
                      <a:solidFill>
                        <a:sysClr val="windowText" lastClr="000000"/>
                      </a:solidFill>
                      <a:latin typeface="Calibri" panose="020F0502020204030204"/>
                    </a:endParaRPr>
                  </a:p>
                </p:txBody>
              </p:sp>
              <p:sp>
                <p:nvSpPr>
                  <p:cNvPr id="46" name="TextBox 125"/>
                  <p:cNvSpPr txBox="1"/>
                  <p:nvPr/>
                </p:nvSpPr>
                <p:spPr>
                  <a:xfrm>
                    <a:off x="3419475" y="3950722"/>
                    <a:ext cx="2014538" cy="31115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sz="1000"/>
                    </a:pPr>
                    <a:r>
                      <a:rPr lang="ko-KR" altLang="en-US" sz="1400" b="1" kern="0" dirty="0">
                        <a:solidFill>
                          <a:srgbClr val="800080"/>
                        </a:solidFill>
                        <a:latin typeface="Calibri"/>
                      </a:rPr>
                      <a:t>· </a:t>
                    </a:r>
                    <a:r>
                      <a:rPr lang="en-US" altLang="ko-KR" sz="1400" b="1" kern="0" dirty="0" smtClean="0">
                        <a:solidFill>
                          <a:srgbClr val="800080"/>
                        </a:solidFill>
                        <a:latin typeface="Calibri"/>
                      </a:rPr>
                      <a:t>Dry shaft </a:t>
                    </a:r>
                    <a:endParaRPr lang="ko-KR" altLang="en-US" sz="1400" b="1" kern="0" dirty="0">
                      <a:solidFill>
                        <a:srgbClr val="800080"/>
                      </a:solidFill>
                      <a:latin typeface="Calibri"/>
                    </a:endParaRPr>
                  </a:p>
                </p:txBody>
              </p:sp>
              <p:sp>
                <p:nvSpPr>
                  <p:cNvPr id="47" name="TextBox 139"/>
                  <p:cNvSpPr txBox="1"/>
                  <p:nvPr/>
                </p:nvSpPr>
                <p:spPr bwMode="auto">
                  <a:xfrm>
                    <a:off x="3672385" y="4255069"/>
                    <a:ext cx="5391150" cy="519112"/>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200" kern="0" dirty="0" smtClean="0">
                        <a:solidFill>
                          <a:sysClr val="windowText" lastClr="000000"/>
                        </a:solidFill>
                        <a:latin typeface="Calibri" panose="020F0502020204030204"/>
                      </a:rPr>
                      <a:t>The </a:t>
                    </a:r>
                    <a:r>
                      <a:rPr lang="en-US" altLang="ko-KR" sz="1200" kern="0" dirty="0">
                        <a:solidFill>
                          <a:sysClr val="windowText" lastClr="000000"/>
                        </a:solidFill>
                        <a:latin typeface="Calibri" panose="020F0502020204030204"/>
                      </a:rPr>
                      <a:t>design ensures that only the valve disc and seat come into contact with service. In contrast, the shaft, which is positively connected with the valve disc is completely encapsulated. (The shaft is not contacted with service)</a:t>
                    </a:r>
                    <a:endParaRPr lang="ko-KR" altLang="en-US" sz="1200" kern="0" dirty="0">
                      <a:solidFill>
                        <a:sysClr val="windowText" lastClr="000000"/>
                      </a:solidFill>
                      <a:latin typeface="Calibri" panose="020F0502020204030204"/>
                    </a:endParaRPr>
                  </a:p>
                  <a:p>
                    <a:pPr latinLnBrk="0">
                      <a:defRPr/>
                    </a:pPr>
                    <a:r>
                      <a:rPr lang="en-US" altLang="ko-KR" sz="1200" kern="0" dirty="0" smtClean="0">
                        <a:solidFill>
                          <a:sysClr val="windowText" lastClr="000000"/>
                        </a:solidFill>
                        <a:latin typeface="Calibri" panose="020F0502020204030204"/>
                      </a:rPr>
                      <a:t>. </a:t>
                    </a:r>
                    <a:endParaRPr lang="ko-KR" altLang="en-US" sz="1200" kern="0" dirty="0">
                      <a:solidFill>
                        <a:sysClr val="windowText" lastClr="000000"/>
                      </a:solidFill>
                      <a:latin typeface="Calibri" panose="020F0502020204030204"/>
                    </a:endParaRPr>
                  </a:p>
                </p:txBody>
              </p:sp>
            </p:grpSp>
            <p:sp>
              <p:nvSpPr>
                <p:cNvPr id="48" name="TextBox 147"/>
                <p:cNvSpPr txBox="1"/>
                <p:nvPr/>
              </p:nvSpPr>
              <p:spPr>
                <a:xfrm>
                  <a:off x="2309813" y="3609975"/>
                  <a:ext cx="657225" cy="2460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Seat</a:t>
                  </a:r>
                  <a:endParaRPr lang="ko-KR" altLang="en-US" sz="1000" kern="0">
                    <a:solidFill>
                      <a:sysClr val="windowText" lastClr="000000"/>
                    </a:solidFill>
                    <a:latin typeface="Calibri" panose="020F0502020204030204"/>
                  </a:endParaRPr>
                </a:p>
              </p:txBody>
            </p:sp>
            <p:cxnSp>
              <p:nvCxnSpPr>
                <p:cNvPr id="49" name="직선 연결선 26"/>
                <p:cNvCxnSpPr>
                  <a:cxnSpLocks noChangeShapeType="1"/>
                </p:cNvCxnSpPr>
                <p:nvPr/>
              </p:nvCxnSpPr>
              <p:spPr bwMode="auto">
                <a:xfrm flipH="1" flipV="1">
                  <a:off x="2146300" y="2609850"/>
                  <a:ext cx="395288" cy="606425"/>
                </a:xfrm>
                <a:prstGeom prst="line">
                  <a:avLst/>
                </a:prstGeom>
                <a:noFill/>
                <a:ln w="9525" algn="ctr">
                  <a:solidFill>
                    <a:srgbClr val="000000"/>
                  </a:solidFill>
                  <a:miter lim="800000"/>
                  <a:headEnd/>
                  <a:tailEnd type="oval" w="med" len="med"/>
                </a:ln>
                <a:extLst>
                  <a:ext uri="{909E8E84-426E-40DD-AFC4-6F175D3DCCD1}">
                    <a14:hiddenFill xmlns:a14="http://schemas.microsoft.com/office/drawing/2010/main">
                      <a:noFill/>
                    </a14:hiddenFill>
                  </a:ext>
                </a:extLst>
              </p:spPr>
            </p:cxnSp>
            <p:cxnSp>
              <p:nvCxnSpPr>
                <p:cNvPr id="50" name="직선 연결선 27"/>
                <p:cNvCxnSpPr>
                  <a:cxnSpLocks noChangeShapeType="1"/>
                </p:cNvCxnSpPr>
                <p:nvPr/>
              </p:nvCxnSpPr>
              <p:spPr bwMode="auto">
                <a:xfrm flipH="1" flipV="1">
                  <a:off x="1892300" y="3028950"/>
                  <a:ext cx="463550" cy="711200"/>
                </a:xfrm>
                <a:prstGeom prst="line">
                  <a:avLst/>
                </a:prstGeom>
                <a:noFill/>
                <a:ln w="9525"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1" name="TextBox 150"/>
                <p:cNvSpPr txBox="1"/>
                <p:nvPr/>
              </p:nvSpPr>
              <p:spPr>
                <a:xfrm>
                  <a:off x="2277048" y="3136670"/>
                  <a:ext cx="650875" cy="2460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dirty="0">
                      <a:solidFill>
                        <a:sysClr val="windowText" lastClr="000000"/>
                      </a:solidFill>
                      <a:latin typeface="Calibri" panose="020F0502020204030204"/>
                    </a:rPr>
                    <a:t>Disc</a:t>
                  </a:r>
                  <a:endParaRPr lang="ko-KR" altLang="en-US" sz="1000" kern="0" dirty="0">
                    <a:solidFill>
                      <a:sysClr val="windowText" lastClr="000000"/>
                    </a:solidFill>
                    <a:latin typeface="Calibri" panose="020F0502020204030204"/>
                  </a:endParaRPr>
                </a:p>
              </p:txBody>
            </p:sp>
            <p:cxnSp>
              <p:nvCxnSpPr>
                <p:cNvPr id="52" name="직선 연결선 29"/>
                <p:cNvCxnSpPr>
                  <a:cxnSpLocks noChangeShapeType="1"/>
                </p:cNvCxnSpPr>
                <p:nvPr/>
              </p:nvCxnSpPr>
              <p:spPr bwMode="auto">
                <a:xfrm flipH="1" flipV="1">
                  <a:off x="701675" y="2922588"/>
                  <a:ext cx="465138" cy="820737"/>
                </a:xfrm>
                <a:prstGeom prst="line">
                  <a:avLst/>
                </a:prstGeom>
                <a:noFill/>
                <a:ln w="9525"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3" name="TextBox 154"/>
                <p:cNvSpPr txBox="1"/>
                <p:nvPr/>
              </p:nvSpPr>
              <p:spPr>
                <a:xfrm>
                  <a:off x="912813" y="3705225"/>
                  <a:ext cx="1074737" cy="24923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Mounting Flange</a:t>
                  </a:r>
                  <a:endParaRPr lang="ko-KR" altLang="en-US" sz="1000" kern="0">
                    <a:solidFill>
                      <a:sysClr val="windowText" lastClr="000000"/>
                    </a:solidFill>
                    <a:latin typeface="Calibri" panose="020F0502020204030204"/>
                  </a:endParaRPr>
                </a:p>
              </p:txBody>
            </p:sp>
          </p:grpSp>
          <p:sp>
            <p:nvSpPr>
              <p:cNvPr id="54" name="TextBox 156"/>
              <p:cNvSpPr txBox="1"/>
              <p:nvPr/>
            </p:nvSpPr>
            <p:spPr bwMode="auto">
              <a:xfrm>
                <a:off x="3516267" y="3633089"/>
                <a:ext cx="5405438" cy="45720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200" kern="0" dirty="0" smtClean="0">
                    <a:solidFill>
                      <a:sysClr val="windowText" lastClr="000000"/>
                    </a:solidFill>
                    <a:latin typeface="Calibri" panose="020F0502020204030204"/>
                  </a:rPr>
                  <a:t>ISO </a:t>
                </a:r>
                <a:r>
                  <a:rPr lang="en-US" altLang="ko-KR" sz="1200" kern="0" dirty="0">
                    <a:solidFill>
                      <a:sysClr val="windowText" lastClr="000000"/>
                    </a:solidFill>
                    <a:latin typeface="Calibri" panose="020F0502020204030204"/>
                  </a:rPr>
                  <a:t>5211 mounting flange accommodates direct mounting of all types of actuators.</a:t>
                </a:r>
                <a:endParaRPr lang="ko-KR" altLang="en-US" sz="1200" kern="0" dirty="0">
                  <a:solidFill>
                    <a:sysClr val="windowText" lastClr="000000"/>
                  </a:solidFill>
                  <a:latin typeface="Calibri" panose="020F0502020204030204"/>
                </a:endParaRPr>
              </a:p>
            </p:txBody>
          </p:sp>
        </p:grpSp>
        <p:cxnSp>
          <p:nvCxnSpPr>
            <p:cNvPr id="78" name="직선 연결선 61"/>
            <p:cNvCxnSpPr>
              <a:cxnSpLocks noChangeShapeType="1"/>
            </p:cNvCxnSpPr>
            <p:nvPr/>
          </p:nvCxnSpPr>
          <p:spPr bwMode="auto">
            <a:xfrm rot="18240000" flipH="1" flipV="1">
              <a:off x="2043687" y="5620464"/>
              <a:ext cx="466725" cy="706438"/>
            </a:xfrm>
            <a:prstGeom prst="line">
              <a:avLst/>
            </a:prstGeom>
            <a:noFill/>
            <a:ln w="9525" algn="ctr">
              <a:solidFill>
                <a:srgbClr val="000000"/>
              </a:solidFill>
              <a:miter lim="800000"/>
              <a:headEnd/>
              <a:tailEnd type="oval" w="med" len="med"/>
            </a:ln>
            <a:extLst>
              <a:ext uri="{909E8E84-426E-40DD-AFC4-6F175D3DCCD1}">
                <a14:hiddenFill xmlns:a14="http://schemas.microsoft.com/office/drawing/2010/main">
                  <a:noFill/>
                </a14:hiddenFill>
              </a:ext>
            </a:extLst>
          </p:spPr>
        </p:cxnSp>
        <p:cxnSp>
          <p:nvCxnSpPr>
            <p:cNvPr id="79" name="직선 연결선 62"/>
            <p:cNvCxnSpPr>
              <a:cxnSpLocks noChangeShapeType="1"/>
            </p:cNvCxnSpPr>
            <p:nvPr/>
          </p:nvCxnSpPr>
          <p:spPr bwMode="auto">
            <a:xfrm rot="20460000" flipH="1" flipV="1">
              <a:off x="1957169" y="5505370"/>
              <a:ext cx="396875" cy="544513"/>
            </a:xfrm>
            <a:prstGeom prst="line">
              <a:avLst/>
            </a:prstGeom>
            <a:noFill/>
            <a:ln w="9525"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80" name="TextBox 160"/>
            <p:cNvSpPr txBox="1"/>
            <p:nvPr/>
          </p:nvSpPr>
          <p:spPr>
            <a:xfrm>
              <a:off x="2494035" y="5704246"/>
              <a:ext cx="550863"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dirty="0">
                  <a:solidFill>
                    <a:sysClr val="windowText" lastClr="000000"/>
                  </a:solidFill>
                  <a:latin typeface="Calibri" panose="020F0502020204030204"/>
                </a:rPr>
                <a:t>O-ring</a:t>
              </a:r>
              <a:endParaRPr lang="ko-KR" altLang="en-US" sz="1000" kern="0" dirty="0">
                <a:solidFill>
                  <a:sysClr val="windowText" lastClr="000000"/>
                </a:solidFill>
                <a:latin typeface="Calibri" panose="020F0502020204030204"/>
              </a:endParaRPr>
            </a:p>
          </p:txBody>
        </p:sp>
        <p:cxnSp>
          <p:nvCxnSpPr>
            <p:cNvPr id="81" name="직선 연결선 66"/>
            <p:cNvCxnSpPr>
              <a:cxnSpLocks noChangeShapeType="1"/>
            </p:cNvCxnSpPr>
            <p:nvPr/>
          </p:nvCxnSpPr>
          <p:spPr bwMode="auto">
            <a:xfrm rot="7380000" flipH="1" flipV="1">
              <a:off x="734217" y="5561726"/>
              <a:ext cx="290513" cy="431800"/>
            </a:xfrm>
            <a:prstGeom prst="line">
              <a:avLst/>
            </a:prstGeom>
            <a:noFill/>
            <a:ln w="9525"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82" name="TextBox 166"/>
            <p:cNvSpPr txBox="1"/>
            <p:nvPr/>
          </p:nvSpPr>
          <p:spPr>
            <a:xfrm>
              <a:off x="427037" y="5602834"/>
              <a:ext cx="549275" cy="246062"/>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dirty="0">
                  <a:solidFill>
                    <a:sysClr val="windowText" lastClr="000000"/>
                  </a:solidFill>
                  <a:latin typeface="Calibri" panose="020F0502020204030204"/>
                </a:rPr>
                <a:t>Bush</a:t>
              </a:r>
              <a:endParaRPr lang="ko-KR" altLang="en-US" sz="1000" kern="0" dirty="0">
                <a:solidFill>
                  <a:sysClr val="windowText" lastClr="000000"/>
                </a:solidFill>
                <a:latin typeface="Calibri" panose="020F0502020204030204"/>
              </a:endParaRPr>
            </a:p>
          </p:txBody>
        </p:sp>
      </p:grpSp>
      <p:pic>
        <p:nvPicPr>
          <p:cNvPr id="55" name="図 24">
            <a:extLst>
              <a:ext uri="{FF2B5EF4-FFF2-40B4-BE49-F238E27FC236}">
                <a16:creationId xmlns="" xmlns:a16="http://schemas.microsoft.com/office/drawing/2014/main" id="{EB24F9A9-4358-449B-8BB1-8054A2536C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7189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88056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2.1  Design Feature - Applicable Material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Concentric 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5" name="표 4"/>
          <p:cNvGraphicFramePr>
            <a:graphicFrameLocks noGrp="1"/>
          </p:cNvGraphicFramePr>
          <p:nvPr>
            <p:extLst>
              <p:ext uri="{D42A27DB-BD31-4B8C-83A1-F6EECF244321}">
                <p14:modId xmlns:p14="http://schemas.microsoft.com/office/powerpoint/2010/main" val="3630808261"/>
              </p:ext>
            </p:extLst>
          </p:nvPr>
        </p:nvGraphicFramePr>
        <p:xfrm>
          <a:off x="683568" y="1464448"/>
          <a:ext cx="7488832" cy="4499839"/>
        </p:xfrm>
        <a:graphic>
          <a:graphicData uri="http://schemas.openxmlformats.org/drawingml/2006/table">
            <a:tbl>
              <a:tblPr>
                <a:tableStyleId>{5C22544A-7EE6-4342-B048-85BDC9FD1C3A}</a:tableStyleId>
              </a:tblPr>
              <a:tblGrid>
                <a:gridCol w="1156690"/>
                <a:gridCol w="1809184"/>
                <a:gridCol w="1660889"/>
                <a:gridCol w="1423620"/>
                <a:gridCol w="1438449"/>
              </a:tblGrid>
              <a:tr h="426912">
                <a:tc>
                  <a:txBody>
                    <a:bodyPr/>
                    <a:lstStyle/>
                    <a:p>
                      <a:pPr algn="ctr" fontAlgn="ctr"/>
                      <a:r>
                        <a:rPr lang="en-US" sz="1200" b="1" u="none" strike="noStrike" dirty="0">
                          <a:effectLst/>
                        </a:rPr>
                        <a:t>VALVE TYPE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BODY</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DISC</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STEM</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SEAT</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r>
              <a:tr h="222546">
                <a:tc rowSpan="18">
                  <a:txBody>
                    <a:bodyPr/>
                    <a:lstStyle/>
                    <a:p>
                      <a:pPr algn="ctr" fontAlgn="ctr"/>
                      <a:r>
                        <a:rPr lang="en-US" sz="1200" b="1" u="none" strike="noStrike" dirty="0" smtClean="0">
                          <a:effectLst/>
                        </a:rPr>
                        <a:t>Concentric</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b="1" u="none" strike="noStrike" dirty="0">
                          <a:effectLst/>
                        </a:rPr>
                        <a:t>Ductile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l" fontAlgn="ctr"/>
                      <a:r>
                        <a:rPr lang="en-US" sz="1200" b="1" u="none" strike="noStrike" dirty="0">
                          <a:effectLst/>
                        </a:rPr>
                        <a:t>Ductile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l" fontAlgn="ctr"/>
                      <a:r>
                        <a:rPr lang="en-US" sz="1100" u="none" strike="noStrike" dirty="0">
                          <a:effectLst/>
                        </a:rPr>
                        <a:t>A479 T410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EPDM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en-US" sz="1100" u="none" strike="noStrike" dirty="0">
                          <a:effectLst/>
                        </a:rPr>
                        <a:t>A395 Gr.65-45-15</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A395 Gr.65-45-15</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a:effectLst/>
                        </a:rPr>
                        <a:t>A276 T304</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NBR</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en-US" sz="1100" u="none" strike="noStrike" dirty="0">
                          <a:effectLst/>
                        </a:rPr>
                        <a:t>A536 Gr.60-40-18</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A536 Gr.60-40-18</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A276 T316</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BUNA-N</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en-US" sz="1100" u="none" strike="noStrike" dirty="0">
                          <a:effectLst/>
                        </a:rPr>
                        <a:t>A536 Gr.65-45-12</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A536 Gr.65-45-12</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A564 T630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VITON</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UNS S31803</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SILICONE</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en-US" sz="1200" b="1" u="none" strike="noStrike" dirty="0">
                          <a:effectLst/>
                        </a:rPr>
                        <a:t>Carbon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l" fontAlgn="ctr"/>
                      <a:r>
                        <a:rPr lang="en-US" sz="1200" b="1" u="none" strike="noStrike" dirty="0">
                          <a:effectLst/>
                        </a:rPr>
                        <a:t>Carbon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l" fontAlgn="ctr"/>
                      <a:r>
                        <a:rPr lang="en-US" sz="1100" u="none" strike="noStrike" dirty="0">
                          <a:effectLst/>
                        </a:rPr>
                        <a:t>UNS S32750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en-US" sz="1100" u="none" strike="noStrike">
                          <a:effectLst/>
                        </a:rPr>
                        <a:t>A216 WCB</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A216 WCB</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MONEL K-500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572">
                <a:tc vMerge="1">
                  <a:txBody>
                    <a:bodyPr/>
                    <a:lstStyle/>
                    <a:p>
                      <a:pPr latinLnBrk="1"/>
                      <a:endParaRPr lang="ko-KR" altLang="en-US"/>
                    </a:p>
                  </a:txBody>
                  <a:tcPr/>
                </a:tc>
                <a:tc>
                  <a:txBody>
                    <a:bodyPr/>
                    <a:lstStyle/>
                    <a:p>
                      <a:pPr algn="l"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en-US" sz="1200" b="1" u="none" strike="noStrike" dirty="0">
                          <a:effectLst/>
                        </a:rPr>
                        <a:t>Stainless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l" fontAlgn="ctr"/>
                      <a:r>
                        <a:rPr lang="en-US" sz="1200" b="1" u="none" strike="noStrike" dirty="0">
                          <a:effectLst/>
                        </a:rPr>
                        <a:t>Stainless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en-US" sz="1100" u="none" strike="noStrike">
                          <a:effectLst/>
                        </a:rPr>
                        <a:t>A351 CF8</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a:effectLst/>
                        </a:rPr>
                        <a:t>A351 CF8</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en-US" sz="1100" u="none" strike="noStrike" dirty="0">
                          <a:effectLst/>
                        </a:rPr>
                        <a:t>A351 CF8M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A351 CF8M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en-US" sz="1100" u="none" strike="noStrike">
                          <a:effectLst/>
                        </a:rPr>
                        <a:t>A351 CF3M</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a:effectLst/>
                        </a:rPr>
                        <a:t>A351 CF3M</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en-US" sz="1200" b="1" u="none" strike="noStrike" dirty="0">
                          <a:effectLst/>
                        </a:rPr>
                        <a:t>Aluminum Bronze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l" fontAlgn="ctr"/>
                      <a:r>
                        <a:rPr lang="en-US" sz="1200" b="1" u="none" strike="noStrike" dirty="0">
                          <a:effectLst/>
                        </a:rPr>
                        <a:t>Aluminum Bronze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en-US" sz="1100" u="none" strike="noStrike" dirty="0">
                          <a:effectLst/>
                        </a:rPr>
                        <a:t>B148 C95800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a:effectLst/>
                        </a:rPr>
                        <a:t>B148 C95800</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572">
                <a:tc vMerge="1">
                  <a:txBody>
                    <a:bodyPr/>
                    <a:lstStyle/>
                    <a:p>
                      <a:pPr latinLnBrk="1"/>
                      <a:endParaRPr lang="ko-KR" altLang="en-US"/>
                    </a:p>
                  </a:txBody>
                  <a:tcPr/>
                </a:tc>
                <a:tc>
                  <a:txBody>
                    <a:bodyPr/>
                    <a:lstStyle/>
                    <a:p>
                      <a:pPr algn="l"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b="1" u="none" strike="noStrike" dirty="0" err="1">
                          <a:effectLst/>
                        </a:rPr>
                        <a:t>Rubberlined</a:t>
                      </a:r>
                      <a:r>
                        <a:rPr lang="en-US" sz="1200" b="1" u="none" strike="noStrike" dirty="0">
                          <a:effectLst/>
                        </a:rPr>
                        <a:t>(Coating)</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l"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u="none" strike="noStrike" dirty="0">
                          <a:effectLst/>
                        </a:rPr>
                        <a:t>Natural </a:t>
                      </a:r>
                      <a:r>
                        <a:rPr lang="en-US" sz="1100" u="none" strike="noStrike" dirty="0" smtClean="0">
                          <a:effectLst/>
                        </a:rPr>
                        <a:t>Rubber</a:t>
                      </a:r>
                    </a:p>
                    <a:p>
                      <a:pPr algn="l" fontAlgn="ctr"/>
                      <a:r>
                        <a:rPr lang="en-US" sz="1100" u="none" strike="noStrike" dirty="0" smtClean="0">
                          <a:effectLst/>
                        </a:rPr>
                        <a:t>(above</a:t>
                      </a:r>
                      <a:r>
                        <a:rPr lang="ko-KR" altLang="en-US" sz="1100" u="none" strike="noStrike" baseline="0" dirty="0" smtClean="0">
                          <a:effectLst/>
                        </a:rPr>
                        <a:t> </a:t>
                      </a:r>
                      <a:r>
                        <a:rPr lang="en-US" altLang="ko-KR" sz="1100" u="none" strike="noStrike" baseline="0" dirty="0" smtClean="0">
                          <a:effectLst/>
                        </a:rPr>
                        <a:t>18”)</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34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88056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2.1  Design Feature – Concentric Seat Hardness for disc material</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Concentric 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412775"/>
            <a:ext cx="7704856" cy="4900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02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88056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2.2  Advantages</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Concentric 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55" name="표 54"/>
          <p:cNvGraphicFramePr>
            <a:graphicFrameLocks noGrp="1"/>
          </p:cNvGraphicFramePr>
          <p:nvPr>
            <p:extLst>
              <p:ext uri="{D42A27DB-BD31-4B8C-83A1-F6EECF244321}">
                <p14:modId xmlns:p14="http://schemas.microsoft.com/office/powerpoint/2010/main" val="2980927369"/>
              </p:ext>
            </p:extLst>
          </p:nvPr>
        </p:nvGraphicFramePr>
        <p:xfrm>
          <a:off x="609600" y="1484784"/>
          <a:ext cx="8066086" cy="4280444"/>
        </p:xfrm>
        <a:graphic>
          <a:graphicData uri="http://schemas.openxmlformats.org/drawingml/2006/table">
            <a:tbl>
              <a:tblPr/>
              <a:tblGrid>
                <a:gridCol w="733280"/>
                <a:gridCol w="733280"/>
                <a:gridCol w="1099921"/>
                <a:gridCol w="1099921"/>
                <a:gridCol w="1099921"/>
                <a:gridCol w="1099921"/>
                <a:gridCol w="1099921"/>
                <a:gridCol w="1099921"/>
              </a:tblGrid>
              <a:tr h="173015">
                <a:tc gridSpan="2">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200" b="1" i="0" u="none" strike="noStrike" dirty="0">
                          <a:effectLst/>
                          <a:latin typeface="Arial" panose="020B0604020202020204" pitchFamily="34" charset="0"/>
                          <a:ea typeface="돋움" panose="020B0600000101010101" pitchFamily="50" charset="-127"/>
                        </a:rPr>
                        <a:t>    Advantage </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1"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287740">
                <a:tc gridSpan="5">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1) The Rubber seat is completely isolating the valve body.</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gridSpan="6">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Therefore, the fluid does not contact the valve body directly.</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gridSpan="8">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With this reason, the Ductile Iron or Carbon Steel can be selected for valve body, </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73015">
                <a:tc gridSpan="5">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even in case of corrosive fluid such as sea water.</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gridSpan="4">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 Only disc is contacting the fluid. ) </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gridSpan="4">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a:effectLst/>
                          <a:latin typeface="Arial" panose="020B0604020202020204" pitchFamily="34" charset="0"/>
                          <a:ea typeface="돋움" panose="020B0600000101010101" pitchFamily="50" charset="-127"/>
                        </a:rPr>
                        <a:t>    2) The disc is located in Center of valve.</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gridSpan="7">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With this specific design of valve, the weight of valve is more </a:t>
                      </a:r>
                      <a:r>
                        <a:rPr lang="en-US" sz="1100" b="0" i="0" u="none" strike="noStrike" dirty="0" smtClean="0">
                          <a:effectLst/>
                          <a:latin typeface="Arial" panose="020B0604020202020204" pitchFamily="34" charset="0"/>
                          <a:ea typeface="돋움" panose="020B0600000101010101" pitchFamily="50" charset="-127"/>
                        </a:rPr>
                        <a:t>lighter </a:t>
                      </a:r>
                      <a:r>
                        <a:rPr lang="en-US" sz="1100" b="0" i="0" u="none" strike="noStrike" dirty="0">
                          <a:effectLst/>
                          <a:latin typeface="Arial" panose="020B0604020202020204" pitchFamily="34" charset="0"/>
                          <a:ea typeface="돋움" panose="020B0600000101010101" pitchFamily="50" charset="-127"/>
                        </a:rPr>
                        <a:t>than </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287740">
                <a:tc gridSpan="4">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Double Eccentric or Triple Eccentric BFV.</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gridSpan="7">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So, the valve price </a:t>
                      </a:r>
                      <a:r>
                        <a:rPr lang="en-US" sz="1100" b="0" i="0" u="none" strike="noStrike" dirty="0" smtClean="0">
                          <a:effectLst/>
                          <a:latin typeface="Arial" panose="020B0604020202020204" pitchFamily="34" charset="0"/>
                          <a:ea typeface="돋움" panose="020B0600000101010101" pitchFamily="50" charset="-127"/>
                        </a:rPr>
                        <a:t>is</a:t>
                      </a:r>
                      <a:r>
                        <a:rPr lang="en-US" sz="1100" b="0" i="0" u="none" strike="noStrike" baseline="0" dirty="0" smtClean="0">
                          <a:effectLst/>
                          <a:latin typeface="Arial" panose="020B0604020202020204" pitchFamily="34" charset="0"/>
                          <a:ea typeface="돋움" panose="020B0600000101010101" pitchFamily="50" charset="-127"/>
                        </a:rPr>
                        <a:t> much </a:t>
                      </a:r>
                      <a:r>
                        <a:rPr lang="en-US" sz="1100" b="0" i="0" u="none" strike="noStrike" dirty="0" smtClean="0">
                          <a:effectLst/>
                          <a:latin typeface="Arial" panose="020B0604020202020204" pitchFamily="34" charset="0"/>
                          <a:ea typeface="돋움" panose="020B0600000101010101" pitchFamily="50" charset="-127"/>
                        </a:rPr>
                        <a:t>lower </a:t>
                      </a:r>
                      <a:r>
                        <a:rPr lang="en-US" sz="1100" b="0" i="0" u="none" strike="noStrike" dirty="0">
                          <a:effectLst/>
                          <a:latin typeface="Arial" panose="020B0604020202020204" pitchFamily="34" charset="0"/>
                          <a:ea typeface="돋움" panose="020B0600000101010101" pitchFamily="50" charset="-127"/>
                        </a:rPr>
                        <a:t>than Double Eccentric or Triple Eccentric.</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gridSpan="8">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3) Normally, the rubber is selected for valve seat and it is providing 100% zero leakage</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287740">
                <a:tc gridSpan="2">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at closed position.</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gridSpan="7">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4) Design of valve is symmetric design, it is providing </a:t>
                      </a:r>
                      <a:r>
                        <a:rPr lang="en-US" sz="1100" b="0" i="0" u="none" strike="noStrike" dirty="0" smtClean="0">
                          <a:effectLst/>
                          <a:latin typeface="Arial" panose="020B0604020202020204" pitchFamily="34" charset="0"/>
                          <a:ea typeface="돋움" panose="020B0600000101010101" pitchFamily="50" charset="-127"/>
                        </a:rPr>
                        <a:t>the</a:t>
                      </a:r>
                      <a:r>
                        <a:rPr lang="en-US" sz="1100" b="0" i="0" u="none" strike="noStrike" baseline="0" dirty="0" smtClean="0">
                          <a:effectLst/>
                          <a:latin typeface="Arial" panose="020B0604020202020204" pitchFamily="34" charset="0"/>
                          <a:ea typeface="돋움" panose="020B0600000101010101" pitchFamily="50" charset="-127"/>
                        </a:rPr>
                        <a:t> bi</a:t>
                      </a:r>
                      <a:r>
                        <a:rPr lang="en-US" sz="1100" b="0" i="0" u="none" strike="noStrike" dirty="0" smtClean="0">
                          <a:effectLst/>
                          <a:latin typeface="Arial" panose="020B0604020202020204" pitchFamily="34" charset="0"/>
                          <a:ea typeface="돋움" panose="020B0600000101010101" pitchFamily="50" charset="-127"/>
                        </a:rPr>
                        <a:t>-directional </a:t>
                      </a:r>
                      <a:r>
                        <a:rPr lang="en-US" sz="1100" b="0" i="0" u="none" strike="noStrike" dirty="0">
                          <a:effectLst/>
                          <a:latin typeface="Arial" panose="020B0604020202020204" pitchFamily="34" charset="0"/>
                          <a:ea typeface="돋움" panose="020B0600000101010101" pitchFamily="50" charset="-127"/>
                        </a:rPr>
                        <a:t>tight shut off</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gridSpan="8">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5) The packing grand is not </a:t>
                      </a:r>
                      <a:r>
                        <a:rPr lang="en-US" sz="1100" b="0" i="0" u="none" strike="noStrike" dirty="0" smtClean="0">
                          <a:effectLst/>
                          <a:latin typeface="Arial" panose="020B0604020202020204" pitchFamily="34" charset="0"/>
                          <a:ea typeface="돋움" panose="020B0600000101010101" pitchFamily="50" charset="-127"/>
                        </a:rPr>
                        <a:t>required, </a:t>
                      </a:r>
                      <a:r>
                        <a:rPr lang="en-US" sz="1100" b="0" i="0" u="none" strike="noStrike" dirty="0">
                          <a:effectLst/>
                          <a:latin typeface="Arial" panose="020B0604020202020204" pitchFamily="34" charset="0"/>
                          <a:ea typeface="돋움" panose="020B0600000101010101" pitchFamily="50" charset="-127"/>
                        </a:rPr>
                        <a:t>so it is providing maintenance </a:t>
                      </a:r>
                      <a:r>
                        <a:rPr lang="en-US" sz="1100" b="0" i="0" u="none" strike="noStrike" dirty="0" smtClean="0">
                          <a:effectLst/>
                          <a:latin typeface="Arial" panose="020B0604020202020204" pitchFamily="34" charset="0"/>
                          <a:ea typeface="돋움" panose="020B0600000101010101" pitchFamily="50" charset="-127"/>
                        </a:rPr>
                        <a:t>free </a:t>
                      </a:r>
                      <a:r>
                        <a:rPr lang="en-US" sz="1100" b="0" i="0" u="none" strike="noStrike" dirty="0">
                          <a:effectLst/>
                          <a:latin typeface="Arial" panose="020B0604020202020204" pitchFamily="34" charset="0"/>
                          <a:ea typeface="돋움" panose="020B0600000101010101" pitchFamily="50" charset="-127"/>
                        </a:rPr>
                        <a:t>for stem packing.</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73015">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287740">
                <a:tc gridSpan="5">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6) The pressure drop is minimized at the full open position.</a:t>
                      </a: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r h="173015">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5350" marR="5350" marT="5349" marB="0" anchor="ct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56" name="그룹 36"/>
          <p:cNvGrpSpPr>
            <a:grpSpLocks/>
          </p:cNvGrpSpPr>
          <p:nvPr/>
        </p:nvGrpSpPr>
        <p:grpSpPr bwMode="auto">
          <a:xfrm>
            <a:off x="6431508" y="2276872"/>
            <a:ext cx="2016125" cy="2519363"/>
            <a:chOff x="0" y="0"/>
            <a:chExt cx="2266950" cy="3029744"/>
          </a:xfrm>
        </p:grpSpPr>
        <p:grpSp>
          <p:nvGrpSpPr>
            <p:cNvPr id="57" name="그룹 37"/>
            <p:cNvGrpSpPr>
              <a:grpSpLocks/>
            </p:cNvGrpSpPr>
            <p:nvPr/>
          </p:nvGrpSpPr>
          <p:grpSpPr bwMode="auto">
            <a:xfrm>
              <a:off x="663278" y="0"/>
              <a:ext cx="918549" cy="3029744"/>
              <a:chOff x="663278" y="0"/>
              <a:chExt cx="918549" cy="3029744"/>
            </a:xfrm>
          </p:grpSpPr>
          <p:pic>
            <p:nvPicPr>
              <p:cNvPr id="59"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l="20671" t="36031" r="20731" b="38489"/>
              <a:stretch>
                <a:fillRect/>
              </a:stretch>
            </p:blipFill>
            <p:spPr bwMode="auto">
              <a:xfrm rot="-5400000">
                <a:off x="-392261" y="1055539"/>
                <a:ext cx="3028949" cy="91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cxnSp>
            <p:nvCxnSpPr>
              <p:cNvPr id="60" name="직선 연결선 59"/>
              <p:cNvCxnSpPr/>
              <p:nvPr/>
            </p:nvCxnSpPr>
            <p:spPr bwMode="auto">
              <a:xfrm rot="10800000" flipH="1">
                <a:off x="665806" y="1515826"/>
                <a:ext cx="915704" cy="0"/>
              </a:xfrm>
              <a:prstGeom prst="line">
                <a:avLst/>
              </a:prstGeom>
              <a:noFill/>
              <a:ln w="6350" cap="flat" cmpd="sng" algn="ctr">
                <a:solidFill>
                  <a:srgbClr val="ED7D31"/>
                </a:solidFill>
                <a:prstDash val="lgDashDotDot"/>
                <a:miter lim="800000"/>
              </a:ln>
              <a:effectLst/>
            </p:spPr>
          </p:cxnSp>
          <p:cxnSp>
            <p:nvCxnSpPr>
              <p:cNvPr id="61" name="직선 연결선 60"/>
              <p:cNvCxnSpPr/>
              <p:nvPr/>
            </p:nvCxnSpPr>
            <p:spPr bwMode="auto">
              <a:xfrm rot="16200000" flipH="1">
                <a:off x="-391214" y="1510410"/>
                <a:ext cx="3029744" cy="8924"/>
              </a:xfrm>
              <a:prstGeom prst="line">
                <a:avLst/>
              </a:prstGeom>
              <a:noFill/>
              <a:ln w="6350" cap="flat" cmpd="sng" algn="ctr">
                <a:solidFill>
                  <a:srgbClr val="ED7D31"/>
                </a:solidFill>
                <a:prstDash val="lgDashDotDot"/>
                <a:miter lim="800000"/>
              </a:ln>
              <a:effectLst/>
            </p:spPr>
          </p:cxnSp>
        </p:grpSp>
        <p:sp>
          <p:nvSpPr>
            <p:cNvPr id="58" name="타원 57"/>
            <p:cNvSpPr/>
            <p:nvPr/>
          </p:nvSpPr>
          <p:spPr bwMode="auto">
            <a:xfrm>
              <a:off x="0" y="351275"/>
              <a:ext cx="2266950" cy="2308104"/>
            </a:xfrm>
            <a:prstGeom prst="ellipse">
              <a:avLst/>
            </a:prstGeom>
            <a:noFill/>
            <a:ln w="9525" cap="flat" cmpd="sng" algn="ctr">
              <a:solidFill>
                <a:srgbClr val="0000FF"/>
              </a:solidFill>
              <a:prstDash val="dash"/>
              <a:miter lim="800000"/>
            </a:ln>
            <a:effectLst/>
          </p:spPr>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ko-KR" altLang="en-US" sz="1100" b="0" i="0" u="none" strike="noStrike" kern="0" cap="none" spc="0" normalizeH="0" baseline="0" noProof="0">
                <a:ln>
                  <a:noFill/>
                </a:ln>
                <a:solidFill>
                  <a:prstClr val="black"/>
                </a:solidFill>
                <a:effectLst/>
                <a:uLnTx/>
                <a:uFillTx/>
                <a:latin typeface="맑은 고딕" panose="020F0502020204030204"/>
                <a:ea typeface="맑은 고딕"/>
                <a:cs typeface="+mn-cs"/>
              </a:endParaRPr>
            </a:p>
          </p:txBody>
        </p:sp>
      </p:grpSp>
      <p:pic>
        <p:nvPicPr>
          <p:cNvPr id="12" name="図 24">
            <a:extLst>
              <a:ext uri="{FF2B5EF4-FFF2-40B4-BE49-F238E27FC236}">
                <a16:creationId xmlns="" xmlns:a16="http://schemas.microsoft.com/office/drawing/2014/main" id="{EB24F9A9-4358-449B-8BB1-8054A2536C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09283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98072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2.3  Disadvantage</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2.</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Concentric 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12" name="표 11"/>
          <p:cNvGraphicFramePr>
            <a:graphicFrameLocks noGrp="1"/>
          </p:cNvGraphicFramePr>
          <p:nvPr>
            <p:extLst>
              <p:ext uri="{D42A27DB-BD31-4B8C-83A1-F6EECF244321}">
                <p14:modId xmlns:p14="http://schemas.microsoft.com/office/powerpoint/2010/main" val="1097714094"/>
              </p:ext>
            </p:extLst>
          </p:nvPr>
        </p:nvGraphicFramePr>
        <p:xfrm>
          <a:off x="468304" y="1773238"/>
          <a:ext cx="7632087" cy="2879903"/>
        </p:xfrm>
        <a:graphic>
          <a:graphicData uri="http://schemas.openxmlformats.org/drawingml/2006/table">
            <a:tbl>
              <a:tblPr/>
              <a:tblGrid>
                <a:gridCol w="763209"/>
                <a:gridCol w="763209"/>
                <a:gridCol w="763209"/>
                <a:gridCol w="763209"/>
                <a:gridCol w="763209"/>
                <a:gridCol w="763209"/>
                <a:gridCol w="763209"/>
                <a:gridCol w="1144812"/>
                <a:gridCol w="1144812"/>
              </a:tblGrid>
              <a:tr h="251519">
                <a:tc gridSpan="8">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1" i="0" u="none" strike="noStrike" dirty="0">
                          <a:effectLst/>
                          <a:latin typeface="Arial" panose="020B0604020202020204" pitchFamily="34" charset="0"/>
                          <a:ea typeface="돋움" panose="020B0600000101010101" pitchFamily="50" charset="-127"/>
                        </a:rPr>
                        <a:t>    </a:t>
                      </a:r>
                      <a:r>
                        <a:rPr lang="en-US" sz="1200" b="1" i="0" u="none" strike="noStrike" dirty="0">
                          <a:effectLst/>
                          <a:latin typeface="Arial" panose="020B0604020202020204" pitchFamily="34" charset="0"/>
                          <a:ea typeface="돋움" panose="020B0600000101010101" pitchFamily="50" charset="-127"/>
                        </a:rPr>
                        <a:t>Disadvantage of </a:t>
                      </a:r>
                      <a:r>
                        <a:rPr lang="en-US" sz="1200" b="1" i="0" u="none" strike="noStrike" dirty="0" smtClean="0">
                          <a:effectLst/>
                          <a:latin typeface="Arial" panose="020B0604020202020204" pitchFamily="34" charset="0"/>
                          <a:ea typeface="돋움" panose="020B0600000101010101" pitchFamily="50" charset="-127"/>
                        </a:rPr>
                        <a:t>Rubber lined </a:t>
                      </a:r>
                      <a:r>
                        <a:rPr lang="en-US" sz="1200" b="1" i="0" u="none" strike="noStrike" dirty="0">
                          <a:effectLst/>
                          <a:latin typeface="Arial" panose="020B0604020202020204" pitchFamily="34" charset="0"/>
                          <a:ea typeface="돋움" panose="020B0600000101010101" pitchFamily="50" charset="-127"/>
                        </a:rPr>
                        <a:t>BFV comparing </a:t>
                      </a:r>
                      <a:r>
                        <a:rPr lang="en-US" sz="1200" b="1" i="0" u="none" strike="noStrike" dirty="0" smtClean="0">
                          <a:effectLst/>
                          <a:latin typeface="Arial" panose="020B0604020202020204" pitchFamily="34" charset="0"/>
                          <a:ea typeface="돋움" panose="020B0600000101010101" pitchFamily="50" charset="-127"/>
                        </a:rPr>
                        <a:t>to Double </a:t>
                      </a:r>
                      <a:r>
                        <a:rPr lang="en-US" sz="1200" b="1" i="0" u="none" strike="noStrike" dirty="0">
                          <a:effectLst/>
                          <a:latin typeface="Arial" panose="020B0604020202020204" pitchFamily="34" charset="0"/>
                          <a:ea typeface="돋움" panose="020B0600000101010101" pitchFamily="50" charset="-127"/>
                        </a:rPr>
                        <a:t>or Triple Offset.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38944">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38944">
                <a:tc gridSpan="9">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1) There is limitation for </a:t>
                      </a:r>
                      <a:r>
                        <a:rPr lang="en-US" sz="1100" b="0" i="0" u="none" strike="noStrike" dirty="0" smtClean="0">
                          <a:effectLst/>
                          <a:latin typeface="Arial" panose="020B0604020202020204" pitchFamily="34" charset="0"/>
                          <a:ea typeface="돋움" panose="020B0600000101010101" pitchFamily="50" charset="-127"/>
                        </a:rPr>
                        <a:t>temperature</a:t>
                      </a:r>
                      <a:r>
                        <a:rPr lang="en-US" sz="1100" b="0" i="0" u="none" strike="noStrike" dirty="0">
                          <a:effectLst/>
                          <a:latin typeface="Arial" panose="020B0604020202020204" pitchFamily="34" charset="0"/>
                          <a:ea typeface="돋움" panose="020B0600000101010101" pitchFamily="50" charset="-127"/>
                        </a:rPr>
                        <a:t>, because </a:t>
                      </a:r>
                      <a:r>
                        <a:rPr lang="en-US" altLang="ko-KR" sz="1100" b="0" i="0" u="none" strike="noStrike" dirty="0" smtClean="0">
                          <a:effectLst/>
                          <a:latin typeface="Arial" panose="020B0604020202020204" pitchFamily="34" charset="0"/>
                          <a:ea typeface="돋움" panose="020B0600000101010101" pitchFamily="50" charset="-127"/>
                        </a:rPr>
                        <a:t>normally the rubber seat would be limited to withstand the high</a:t>
                      </a:r>
                      <a:r>
                        <a:rPr lang="en-US" altLang="ko-KR" sz="1100" b="0" i="0" u="none" strike="noStrike" baseline="0" dirty="0" smtClean="0">
                          <a:effectLst/>
                          <a:latin typeface="Arial" panose="020B0604020202020204" pitchFamily="34" charset="0"/>
                          <a:ea typeface="돋움" panose="020B0600000101010101" pitchFamily="50" charset="-127"/>
                        </a:rPr>
                        <a:t> temp.</a:t>
                      </a:r>
                      <a:endParaRPr 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38944">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0" i="0" u="none" strike="noStrike">
                          <a:effectLst/>
                          <a:latin typeface="Arial" panose="020B0604020202020204" pitchFamily="34" charset="0"/>
                          <a:ea typeface="돋움" panose="020B0600000101010101" pitchFamily="50" charset="-127"/>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38944">
                <a:tc gridSpan="9">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2) There is limitation for Pressure, because normally the </a:t>
                      </a:r>
                      <a:r>
                        <a:rPr lang="en-US" sz="1100" b="0" i="0" u="none" strike="noStrike" dirty="0" smtClean="0">
                          <a:effectLst/>
                          <a:latin typeface="Arial" panose="020B0604020202020204" pitchFamily="34" charset="0"/>
                          <a:ea typeface="돋움" panose="020B0600000101010101" pitchFamily="50" charset="-127"/>
                        </a:rPr>
                        <a:t>rubber seat would be limited to withstand the high</a:t>
                      </a:r>
                      <a:r>
                        <a:rPr lang="en-US" sz="1100" b="0" i="0" u="none" strike="noStrike" baseline="0" dirty="0" smtClean="0">
                          <a:effectLst/>
                          <a:latin typeface="Arial" panose="020B0604020202020204" pitchFamily="34" charset="0"/>
                          <a:ea typeface="돋움" panose="020B0600000101010101" pitchFamily="50" charset="-127"/>
                        </a:rPr>
                        <a:t> pressure.</a:t>
                      </a:r>
                      <a:endParaRPr 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38944">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38944">
                <a:tc gridSpan="9">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3) In case the seat replacement is required, the valve should be disassembled from the pipelines and</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238944">
                <a:tc gridSpan="6">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a:t>
                      </a:r>
                      <a:r>
                        <a:rPr lang="en-US" sz="1100" b="0" i="0" u="none" strike="noStrike" dirty="0" smtClean="0">
                          <a:effectLst/>
                          <a:latin typeface="Arial" panose="020B0604020202020204" pitchFamily="34" charset="0"/>
                          <a:ea typeface="돋움" panose="020B0600000101010101" pitchFamily="50" charset="-127"/>
                        </a:rPr>
                        <a:t>then,</a:t>
                      </a:r>
                      <a:r>
                        <a:rPr lang="en-US" sz="1100" b="0" i="0" u="none" strike="noStrike" baseline="0" dirty="0" smtClean="0">
                          <a:effectLst/>
                          <a:latin typeface="Arial" panose="020B0604020202020204" pitchFamily="34" charset="0"/>
                          <a:ea typeface="돋움" panose="020B0600000101010101" pitchFamily="50" charset="-127"/>
                        </a:rPr>
                        <a:t> valve itself</a:t>
                      </a:r>
                      <a:r>
                        <a:rPr lang="en-US" sz="1100" b="0" i="0" u="none" strike="noStrike" dirty="0" smtClean="0">
                          <a:effectLst/>
                          <a:latin typeface="Arial" panose="020B0604020202020204" pitchFamily="34" charset="0"/>
                          <a:ea typeface="돋움" panose="020B0600000101010101" pitchFamily="50" charset="-127"/>
                        </a:rPr>
                        <a:t> should be disassembled</a:t>
                      </a:r>
                      <a:r>
                        <a:rPr lang="en-US" sz="1100" b="0" i="0" u="none" strike="noStrike" baseline="0" dirty="0" smtClean="0">
                          <a:effectLst/>
                          <a:latin typeface="Arial" panose="020B0604020202020204" pitchFamily="34" charset="0"/>
                          <a:ea typeface="돋움" panose="020B0600000101010101" pitchFamily="50" charset="-127"/>
                        </a:rPr>
                        <a:t> as well.</a:t>
                      </a:r>
                      <a:endParaRPr 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38944">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38944">
                <a:tc gridSpan="5">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4) There is a limitation for throttling application.</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38944">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38944">
                <a:tc gridSpan="9">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5) There is a </a:t>
                      </a:r>
                      <a:r>
                        <a:rPr lang="en-US" sz="1100" b="0" i="0" u="none" strike="noStrike" dirty="0" smtClean="0">
                          <a:effectLst/>
                          <a:latin typeface="Arial" panose="020B0604020202020204" pitchFamily="34" charset="0"/>
                          <a:ea typeface="돋움" panose="020B0600000101010101" pitchFamily="50" charset="-127"/>
                        </a:rPr>
                        <a:t>possibility </a:t>
                      </a:r>
                      <a:r>
                        <a:rPr lang="en-US" sz="1100" b="0" i="0" u="none" strike="noStrike" dirty="0">
                          <a:effectLst/>
                          <a:latin typeface="Arial" panose="020B0604020202020204" pitchFamily="34" charset="0"/>
                          <a:ea typeface="돋움" panose="020B0600000101010101" pitchFamily="50" charset="-127"/>
                        </a:rPr>
                        <a:t>of fluttering of disc at valve open position as the disc is </a:t>
                      </a:r>
                      <a:r>
                        <a:rPr lang="en-US" sz="1100" b="0" i="0" u="none" strike="noStrike" dirty="0" smtClean="0">
                          <a:effectLst/>
                          <a:latin typeface="Arial" panose="020B0604020202020204" pitchFamily="34" charset="0"/>
                          <a:ea typeface="돋움" panose="020B0600000101010101" pitchFamily="50" charset="-127"/>
                        </a:rPr>
                        <a:t>locating in </a:t>
                      </a:r>
                      <a:r>
                        <a:rPr lang="en-US" sz="1100" b="0" i="0" u="none" strike="noStrike" dirty="0">
                          <a:effectLst/>
                          <a:latin typeface="Arial" panose="020B0604020202020204" pitchFamily="34" charset="0"/>
                          <a:ea typeface="돋움" panose="020B0600000101010101" pitchFamily="50" charset="-127"/>
                        </a:rPr>
                        <a:t>the center of pipe.</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bl>
          </a:graphicData>
        </a:graphic>
      </p:graphicFrame>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7414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98072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3.1 High Performance Butterfly Valve - Design Features</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Double Offset Butterfly Valve</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6" name="그룹 4"/>
          <p:cNvGrpSpPr>
            <a:grpSpLocks/>
          </p:cNvGrpSpPr>
          <p:nvPr/>
        </p:nvGrpSpPr>
        <p:grpSpPr bwMode="auto">
          <a:xfrm>
            <a:off x="478855" y="2776108"/>
            <a:ext cx="4333875" cy="2949575"/>
            <a:chOff x="1979712" y="2785042"/>
            <a:chExt cx="5417424" cy="3879649"/>
          </a:xfrm>
        </p:grpSpPr>
        <p:grpSp>
          <p:nvGrpSpPr>
            <p:cNvPr id="8" name="그룹 3"/>
            <p:cNvGrpSpPr>
              <a:grpSpLocks/>
            </p:cNvGrpSpPr>
            <p:nvPr/>
          </p:nvGrpSpPr>
          <p:grpSpPr bwMode="auto">
            <a:xfrm>
              <a:off x="1979712" y="2785042"/>
              <a:ext cx="5417424" cy="3879649"/>
              <a:chOff x="1884716" y="2410153"/>
              <a:chExt cx="5508041" cy="4004926"/>
            </a:xfrm>
          </p:grpSpPr>
          <p:sp>
            <p:nvSpPr>
              <p:cNvPr id="10" name="TextBox 191"/>
              <p:cNvSpPr txBox="1"/>
              <p:nvPr/>
            </p:nvSpPr>
            <p:spPr>
              <a:xfrm>
                <a:off x="2013842" y="4617389"/>
                <a:ext cx="1148014" cy="247884"/>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1000" b="0" i="0" u="none" strike="noStrike" kern="0" cap="none" spc="0" normalizeH="0" baseline="0" noProof="0" dirty="0">
                    <a:ln>
                      <a:noFill/>
                    </a:ln>
                    <a:solidFill>
                      <a:prstClr val="black"/>
                    </a:solidFill>
                    <a:effectLst/>
                    <a:uLnTx/>
                    <a:uFillTx/>
                    <a:latin typeface="맑은 고딕" panose="020F0502020204030204"/>
                    <a:ea typeface="맑은 고딕"/>
                    <a:cs typeface="+mn-cs"/>
                  </a:rPr>
                  <a:t>Seat gasket</a:t>
                </a:r>
              </a:p>
            </p:txBody>
          </p:sp>
          <p:pic>
            <p:nvPicPr>
              <p:cNvPr id="11" name="그림 9"/>
              <p:cNvPicPr>
                <a:picLocks noChangeAspect="1"/>
              </p:cNvPicPr>
              <p:nvPr/>
            </p:nvPicPr>
            <p:blipFill>
              <a:blip r:embed="rId3">
                <a:extLst>
                  <a:ext uri="{28A0092B-C50C-407E-A947-70E740481C1C}">
                    <a14:useLocalDpi xmlns:a14="http://schemas.microsoft.com/office/drawing/2010/main" val="0"/>
                  </a:ext>
                </a:extLst>
              </a:blip>
              <a:srcRect l="43797" t="18996" r="5540" b="23714"/>
              <a:stretch>
                <a:fillRect/>
              </a:stretch>
            </p:blipFill>
            <p:spPr bwMode="auto">
              <a:xfrm>
                <a:off x="3265195" y="2760349"/>
                <a:ext cx="3754438" cy="331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그림 10"/>
              <p:cNvPicPr>
                <a:picLocks noChangeAspect="1"/>
              </p:cNvPicPr>
              <p:nvPr/>
            </p:nvPicPr>
            <p:blipFill>
              <a:blip r:embed="rId4">
                <a:extLst>
                  <a:ext uri="{28A0092B-C50C-407E-A947-70E740481C1C}">
                    <a14:useLocalDpi xmlns:a14="http://schemas.microsoft.com/office/drawing/2010/main" val="0"/>
                  </a:ext>
                </a:extLst>
              </a:blip>
              <a:srcRect l="21780" t="33089" r="57939" b="40564"/>
              <a:stretch>
                <a:fillRect/>
              </a:stretch>
            </p:blipFill>
            <p:spPr bwMode="auto">
              <a:xfrm>
                <a:off x="1884716" y="2481882"/>
                <a:ext cx="1657557" cy="167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직선 화살표 연결선 13"/>
              <p:cNvCxnSpPr/>
              <p:nvPr/>
            </p:nvCxnSpPr>
            <p:spPr>
              <a:xfrm rot="14580000">
                <a:off x="5395954" y="5980745"/>
                <a:ext cx="579831" cy="0"/>
              </a:xfrm>
              <a:prstGeom prst="straightConnector1">
                <a:avLst/>
              </a:prstGeom>
              <a:noFill/>
              <a:ln w="9525" cap="rnd" cmpd="sng" algn="ctr">
                <a:solidFill>
                  <a:sysClr val="windowText" lastClr="000000"/>
                </a:solidFill>
                <a:prstDash val="solid"/>
                <a:miter lim="800000"/>
                <a:headEnd type="none"/>
                <a:tailEnd type="oval"/>
              </a:ln>
              <a:effectLst/>
            </p:spPr>
          </p:cxnSp>
          <p:sp>
            <p:nvSpPr>
              <p:cNvPr id="15" name="TextBox 178"/>
              <p:cNvSpPr txBox="1"/>
              <p:nvPr/>
            </p:nvSpPr>
            <p:spPr>
              <a:xfrm>
                <a:off x="5520427" y="6169352"/>
                <a:ext cx="673878" cy="24572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1000" b="0" i="0" u="none" strike="noStrike" kern="0" cap="none" spc="0" normalizeH="0" baseline="0" noProof="0" dirty="0">
                    <a:ln>
                      <a:noFill/>
                    </a:ln>
                    <a:solidFill>
                      <a:prstClr val="black"/>
                    </a:solidFill>
                    <a:effectLst/>
                    <a:uLnTx/>
                    <a:uFillTx/>
                    <a:latin typeface="맑은 고딕" panose="020F0502020204030204"/>
                    <a:ea typeface="맑은 고딕"/>
                    <a:cs typeface="+mn-cs"/>
                  </a:rPr>
                  <a:t>Body</a:t>
                </a:r>
              </a:p>
            </p:txBody>
          </p:sp>
          <p:cxnSp>
            <p:nvCxnSpPr>
              <p:cNvPr id="16" name="직선 화살표 연결선 15"/>
              <p:cNvCxnSpPr/>
              <p:nvPr/>
            </p:nvCxnSpPr>
            <p:spPr>
              <a:xfrm rot="14580000">
                <a:off x="5637412" y="5672509"/>
                <a:ext cx="726404" cy="0"/>
              </a:xfrm>
              <a:prstGeom prst="straightConnector1">
                <a:avLst/>
              </a:prstGeom>
              <a:noFill/>
              <a:ln w="9525" cap="rnd" cmpd="sng" algn="ctr">
                <a:solidFill>
                  <a:sysClr val="windowText" lastClr="000000"/>
                </a:solidFill>
                <a:prstDash val="solid"/>
                <a:miter lim="800000"/>
                <a:headEnd type="none"/>
                <a:tailEnd type="oval"/>
              </a:ln>
              <a:effectLst/>
            </p:spPr>
          </p:cxnSp>
          <p:sp>
            <p:nvSpPr>
              <p:cNvPr id="17" name="TextBox 180"/>
              <p:cNvSpPr txBox="1"/>
              <p:nvPr/>
            </p:nvSpPr>
            <p:spPr>
              <a:xfrm>
                <a:off x="6034915" y="5964579"/>
                <a:ext cx="1204505" cy="24572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1000" b="0" i="0" u="none" strike="noStrike" kern="0" cap="none" spc="0" normalizeH="0" baseline="0" noProof="0" dirty="0">
                    <a:ln>
                      <a:noFill/>
                    </a:ln>
                    <a:solidFill>
                      <a:prstClr val="black"/>
                    </a:solidFill>
                    <a:effectLst/>
                    <a:uLnTx/>
                    <a:uFillTx/>
                    <a:latin typeface="맑은 고딕" panose="020F0502020204030204"/>
                    <a:ea typeface="맑은 고딕"/>
                    <a:cs typeface="+mn-cs"/>
                  </a:rPr>
                  <a:t>Retainer ring</a:t>
                </a:r>
              </a:p>
            </p:txBody>
          </p:sp>
          <p:cxnSp>
            <p:nvCxnSpPr>
              <p:cNvPr id="18" name="직선 화살표 연결선 17"/>
              <p:cNvCxnSpPr/>
              <p:nvPr/>
            </p:nvCxnSpPr>
            <p:spPr>
              <a:xfrm rot="13620000">
                <a:off x="5900058" y="5229553"/>
                <a:ext cx="1125173" cy="0"/>
              </a:xfrm>
              <a:prstGeom prst="straightConnector1">
                <a:avLst/>
              </a:prstGeom>
              <a:noFill/>
              <a:ln w="9525" cap="rnd" cmpd="sng" algn="ctr">
                <a:solidFill>
                  <a:sysClr val="windowText" lastClr="000000"/>
                </a:solidFill>
                <a:prstDash val="solid"/>
                <a:miter lim="800000"/>
                <a:headEnd type="none"/>
                <a:tailEnd type="oval"/>
              </a:ln>
              <a:effectLst/>
            </p:spPr>
          </p:cxnSp>
          <p:sp>
            <p:nvSpPr>
              <p:cNvPr id="19" name="TextBox 183"/>
              <p:cNvSpPr txBox="1"/>
              <p:nvPr/>
            </p:nvSpPr>
            <p:spPr>
              <a:xfrm>
                <a:off x="6728968" y="5595988"/>
                <a:ext cx="611331" cy="24572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1000" b="0" i="0" u="none" strike="noStrike" kern="0" cap="none" spc="0" normalizeH="0" baseline="0" noProof="0">
                    <a:ln>
                      <a:noFill/>
                    </a:ln>
                    <a:solidFill>
                      <a:prstClr val="black"/>
                    </a:solidFill>
                    <a:effectLst/>
                    <a:uLnTx/>
                    <a:uFillTx/>
                    <a:latin typeface="맑은 고딕" panose="020F0502020204030204"/>
                    <a:ea typeface="맑은 고딕"/>
                    <a:cs typeface="+mn-cs"/>
                  </a:rPr>
                  <a:t>Disc</a:t>
                </a:r>
              </a:p>
            </p:txBody>
          </p:sp>
          <p:sp>
            <p:nvSpPr>
              <p:cNvPr id="20" name="TextBox 186"/>
              <p:cNvSpPr txBox="1"/>
              <p:nvPr/>
            </p:nvSpPr>
            <p:spPr>
              <a:xfrm>
                <a:off x="3161856" y="5964579"/>
                <a:ext cx="641596" cy="24572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1000" b="0" i="0" u="none" strike="noStrike" kern="0" cap="none" spc="0" normalizeH="0" baseline="0" noProof="0" dirty="0">
                    <a:ln>
                      <a:noFill/>
                    </a:ln>
                    <a:solidFill>
                      <a:prstClr val="black"/>
                    </a:solidFill>
                    <a:effectLst/>
                    <a:uLnTx/>
                    <a:uFillTx/>
                    <a:latin typeface="맑은 고딕" panose="020F0502020204030204"/>
                    <a:ea typeface="맑은 고딕"/>
                    <a:cs typeface="+mn-cs"/>
                  </a:rPr>
                  <a:t>Stem</a:t>
                </a:r>
              </a:p>
            </p:txBody>
          </p:sp>
          <p:cxnSp>
            <p:nvCxnSpPr>
              <p:cNvPr id="21" name="직선 화살표 연결선 20"/>
              <p:cNvCxnSpPr/>
              <p:nvPr/>
            </p:nvCxnSpPr>
            <p:spPr>
              <a:xfrm rot="9180000">
                <a:off x="2592893" y="2873587"/>
                <a:ext cx="1299333" cy="0"/>
              </a:xfrm>
              <a:prstGeom prst="straightConnector1">
                <a:avLst/>
              </a:prstGeom>
              <a:noFill/>
              <a:ln w="9525" cap="rnd" cmpd="sng" algn="ctr">
                <a:solidFill>
                  <a:sysClr val="windowText" lastClr="000000"/>
                </a:solidFill>
                <a:prstDash val="solid"/>
                <a:miter lim="800000"/>
                <a:headEnd type="none"/>
                <a:tailEnd type="oval"/>
              </a:ln>
              <a:effectLst/>
            </p:spPr>
          </p:cxnSp>
          <p:cxnSp>
            <p:nvCxnSpPr>
              <p:cNvPr id="22" name="직선 화살표 연결선 21"/>
              <p:cNvCxnSpPr/>
              <p:nvPr/>
            </p:nvCxnSpPr>
            <p:spPr>
              <a:xfrm rot="8400000">
                <a:off x="2722020" y="3015850"/>
                <a:ext cx="1010816" cy="0"/>
              </a:xfrm>
              <a:prstGeom prst="straightConnector1">
                <a:avLst/>
              </a:prstGeom>
              <a:noFill/>
              <a:ln w="9525" cap="rnd" cmpd="sng" algn="ctr">
                <a:solidFill>
                  <a:sysClr val="windowText" lastClr="000000"/>
                </a:solidFill>
                <a:prstDash val="solid"/>
                <a:miter lim="800000"/>
                <a:headEnd type="none"/>
                <a:tailEnd type="oval"/>
              </a:ln>
              <a:effectLst/>
            </p:spPr>
          </p:cxnSp>
          <p:sp>
            <p:nvSpPr>
              <p:cNvPr id="23" name="TextBox 189"/>
              <p:cNvSpPr txBox="1"/>
              <p:nvPr/>
            </p:nvSpPr>
            <p:spPr>
              <a:xfrm>
                <a:off x="3767135" y="2410153"/>
                <a:ext cx="613350" cy="24572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1000" b="0" i="0" u="none" strike="noStrike" kern="0" cap="none" spc="0" normalizeH="0" baseline="0" noProof="0">
                    <a:ln>
                      <a:noFill/>
                    </a:ln>
                    <a:solidFill>
                      <a:prstClr val="black"/>
                    </a:solidFill>
                    <a:effectLst/>
                    <a:uLnTx/>
                    <a:uFillTx/>
                    <a:latin typeface="맑은 고딕" panose="020F0502020204030204"/>
                    <a:ea typeface="맑은 고딕"/>
                    <a:cs typeface="+mn-cs"/>
                  </a:rPr>
                  <a:t>Seat</a:t>
                </a:r>
              </a:p>
            </p:txBody>
          </p:sp>
          <p:cxnSp>
            <p:nvCxnSpPr>
              <p:cNvPr id="24" name="직선 화살표 연결선 23"/>
              <p:cNvCxnSpPr/>
              <p:nvPr/>
            </p:nvCxnSpPr>
            <p:spPr>
              <a:xfrm rot="16200000">
                <a:off x="2067955" y="4275743"/>
                <a:ext cx="799693" cy="0"/>
              </a:xfrm>
              <a:prstGeom prst="straightConnector1">
                <a:avLst/>
              </a:prstGeom>
              <a:noFill/>
              <a:ln w="9525" cap="rnd" cmpd="sng" algn="ctr">
                <a:solidFill>
                  <a:sysClr val="windowText" lastClr="000000"/>
                </a:solidFill>
                <a:prstDash val="solid"/>
                <a:miter lim="800000"/>
                <a:headEnd type="none"/>
                <a:tailEnd type="oval"/>
              </a:ln>
              <a:effectLst/>
            </p:spPr>
          </p:cxnSp>
          <p:sp>
            <p:nvSpPr>
              <p:cNvPr id="26" name="TextBox 193"/>
              <p:cNvSpPr txBox="1"/>
              <p:nvPr/>
            </p:nvSpPr>
            <p:spPr>
              <a:xfrm>
                <a:off x="2905620" y="4113001"/>
                <a:ext cx="915989" cy="24572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1000" b="0" i="0" u="none" strike="noStrike" kern="0" cap="none" spc="0" normalizeH="0" baseline="0" noProof="0" dirty="0">
                    <a:ln>
                      <a:noFill/>
                    </a:ln>
                    <a:solidFill>
                      <a:prstClr val="black"/>
                    </a:solidFill>
                    <a:effectLst/>
                    <a:uLnTx/>
                    <a:uFillTx/>
                    <a:latin typeface="맑은 고딕" panose="020F0502020204030204"/>
                    <a:ea typeface="맑은 고딕"/>
                    <a:cs typeface="+mn-cs"/>
                  </a:rPr>
                  <a:t>Packing</a:t>
                </a:r>
              </a:p>
            </p:txBody>
          </p:sp>
          <p:cxnSp>
            <p:nvCxnSpPr>
              <p:cNvPr id="27" name="직선 화살표 연결선 26"/>
              <p:cNvCxnSpPr/>
              <p:nvPr/>
            </p:nvCxnSpPr>
            <p:spPr>
              <a:xfrm rot="16920000">
                <a:off x="3640349" y="5447258"/>
                <a:ext cx="1125173" cy="0"/>
              </a:xfrm>
              <a:prstGeom prst="straightConnector1">
                <a:avLst/>
              </a:prstGeom>
              <a:noFill/>
              <a:ln w="9525" cap="rnd" cmpd="sng" algn="ctr">
                <a:solidFill>
                  <a:sysClr val="windowText" lastClr="000000"/>
                </a:solidFill>
                <a:prstDash val="solid"/>
                <a:miter lim="800000"/>
                <a:headEnd type="none"/>
                <a:tailEnd type="oval"/>
              </a:ln>
              <a:effectLst/>
            </p:spPr>
          </p:cxnSp>
          <p:sp>
            <p:nvSpPr>
              <p:cNvPr id="28" name="TextBox 195"/>
              <p:cNvSpPr txBox="1"/>
              <p:nvPr/>
            </p:nvSpPr>
            <p:spPr>
              <a:xfrm>
                <a:off x="3874067" y="5973201"/>
                <a:ext cx="754581" cy="24572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1000" b="0" i="0" u="none" strike="noStrike" kern="0" cap="none" spc="0" normalizeH="0" baseline="0" noProof="0" dirty="0">
                    <a:ln>
                      <a:noFill/>
                    </a:ln>
                    <a:solidFill>
                      <a:prstClr val="black"/>
                    </a:solidFill>
                    <a:effectLst/>
                    <a:uLnTx/>
                    <a:uFillTx/>
                    <a:latin typeface="맑은 고딕" panose="020F0502020204030204"/>
                    <a:ea typeface="맑은 고딕"/>
                    <a:cs typeface="+mn-cs"/>
                  </a:rPr>
                  <a:t>Bush</a:t>
                </a:r>
              </a:p>
            </p:txBody>
          </p:sp>
          <p:cxnSp>
            <p:nvCxnSpPr>
              <p:cNvPr id="29" name="직선 화살표 연결선 28"/>
              <p:cNvCxnSpPr/>
              <p:nvPr/>
            </p:nvCxnSpPr>
            <p:spPr>
              <a:xfrm rot="5400000">
                <a:off x="6567428" y="3492216"/>
                <a:ext cx="508699" cy="0"/>
              </a:xfrm>
              <a:prstGeom prst="straightConnector1">
                <a:avLst/>
              </a:prstGeom>
              <a:noFill/>
              <a:ln w="9525" cap="rnd" cmpd="sng" algn="ctr">
                <a:solidFill>
                  <a:sysClr val="windowText" lastClr="000000"/>
                </a:solidFill>
                <a:prstDash val="solid"/>
                <a:miter lim="800000"/>
                <a:headEnd type="none"/>
                <a:tailEnd type="oval"/>
              </a:ln>
              <a:effectLst/>
            </p:spPr>
          </p:cxnSp>
          <p:sp>
            <p:nvSpPr>
              <p:cNvPr id="30" name="TextBox 199"/>
              <p:cNvSpPr txBox="1"/>
              <p:nvPr/>
            </p:nvSpPr>
            <p:spPr>
              <a:xfrm>
                <a:off x="6420275" y="3007228"/>
                <a:ext cx="972482" cy="24572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1000" b="0" i="0" u="none" strike="noStrike" kern="0" cap="none" spc="0" normalizeH="0" baseline="0" noProof="0" dirty="0">
                    <a:ln>
                      <a:noFill/>
                    </a:ln>
                    <a:solidFill>
                      <a:prstClr val="black"/>
                    </a:solidFill>
                    <a:effectLst/>
                    <a:uLnTx/>
                    <a:uFillTx/>
                    <a:latin typeface="맑은 고딕" panose="020F0502020204030204"/>
                    <a:ea typeface="맑은 고딕"/>
                    <a:cs typeface="+mn-cs"/>
                  </a:rPr>
                  <a:t>End cover</a:t>
                </a:r>
              </a:p>
            </p:txBody>
          </p:sp>
          <p:cxnSp>
            <p:nvCxnSpPr>
              <p:cNvPr id="31" name="직선 연결선 30"/>
              <p:cNvCxnSpPr>
                <a:cxnSpLocks noChangeShapeType="1"/>
              </p:cNvCxnSpPr>
              <p:nvPr/>
            </p:nvCxnSpPr>
            <p:spPr bwMode="auto">
              <a:xfrm flipH="1" flipV="1">
                <a:off x="3402559" y="3706871"/>
                <a:ext cx="1227464" cy="944659"/>
              </a:xfrm>
              <a:prstGeom prst="line">
                <a:avLst/>
              </a:prstGeom>
              <a:noFill/>
              <a:ln w="9525"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32" name="직선 화살표 연결선 31"/>
              <p:cNvCxnSpPr>
                <a:cxnSpLocks noChangeShapeType="1"/>
              </p:cNvCxnSpPr>
              <p:nvPr/>
            </p:nvCxnSpPr>
            <p:spPr bwMode="auto">
              <a:xfrm rot="2460000">
                <a:off x="3354282" y="4645256"/>
                <a:ext cx="793732"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grpSp>
        <p:cxnSp>
          <p:nvCxnSpPr>
            <p:cNvPr id="9" name="직선 화살표 연결선 8"/>
            <p:cNvCxnSpPr/>
            <p:nvPr/>
          </p:nvCxnSpPr>
          <p:spPr>
            <a:xfrm rot="16200000">
              <a:off x="3210085" y="5837813"/>
              <a:ext cx="797646" cy="0"/>
            </a:xfrm>
            <a:prstGeom prst="straightConnector1">
              <a:avLst/>
            </a:prstGeom>
            <a:noFill/>
            <a:ln w="9525" cap="rnd" cmpd="sng" algn="ctr">
              <a:solidFill>
                <a:sysClr val="windowText" lastClr="000000"/>
              </a:solidFill>
              <a:prstDash val="solid"/>
              <a:miter lim="800000"/>
              <a:headEnd type="none"/>
              <a:tailEnd type="oval"/>
            </a:ln>
            <a:effectLst/>
          </p:spPr>
        </p:cxnSp>
      </p:grpSp>
      <p:sp>
        <p:nvSpPr>
          <p:cNvPr id="34" name="TextBox 211"/>
          <p:cNvSpPr txBox="1"/>
          <p:nvPr/>
        </p:nvSpPr>
        <p:spPr bwMode="auto">
          <a:xfrm>
            <a:off x="395536" y="1556790"/>
            <a:ext cx="8496300" cy="8048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300" kern="0" dirty="0" smtClean="0">
                <a:solidFill>
                  <a:srgbClr val="4472C4">
                    <a:lumMod val="50000"/>
                  </a:srgbClr>
                </a:solidFill>
                <a:latin typeface="Calibri" panose="020F0502020204030204"/>
              </a:rPr>
              <a:t>- </a:t>
            </a:r>
            <a:r>
              <a:rPr lang="en-US" altLang="ko-KR" sz="1300" kern="0" dirty="0" smtClean="0">
                <a:solidFill>
                  <a:prstClr val="black"/>
                </a:solidFill>
                <a:latin typeface="Calibri" panose="020F0502020204030204"/>
              </a:rPr>
              <a:t>The </a:t>
            </a:r>
            <a:r>
              <a:rPr lang="en-US" altLang="ko-KR" sz="1300" kern="0" dirty="0">
                <a:solidFill>
                  <a:prstClr val="black"/>
                </a:solidFill>
                <a:latin typeface="Calibri" panose="020F0502020204030204"/>
              </a:rPr>
              <a:t>double eccentric design gives minimal wear of the disc seal, as the  disc swings open/close </a:t>
            </a:r>
            <a:r>
              <a:rPr lang="en-US" altLang="ko-KR" sz="1300" kern="0" dirty="0" smtClean="0">
                <a:solidFill>
                  <a:prstClr val="black"/>
                </a:solidFill>
                <a:latin typeface="Calibri" panose="020F0502020204030204"/>
              </a:rPr>
              <a:t>like a </a:t>
            </a:r>
            <a:r>
              <a:rPr lang="en-US" altLang="ko-KR" sz="1300" kern="0" dirty="0">
                <a:solidFill>
                  <a:prstClr val="black"/>
                </a:solidFill>
                <a:latin typeface="Calibri" panose="020F0502020204030204"/>
              </a:rPr>
              <a:t>door relieving the stress on the seal just after a few degrees of </a:t>
            </a:r>
            <a:r>
              <a:rPr lang="en-US" altLang="ko-KR" sz="1300" kern="0" dirty="0" smtClean="0">
                <a:solidFill>
                  <a:prstClr val="black"/>
                </a:solidFill>
                <a:latin typeface="Calibri" panose="020F0502020204030204"/>
              </a:rPr>
              <a:t>opening. The </a:t>
            </a:r>
            <a:r>
              <a:rPr lang="en-US" altLang="ko-KR" sz="1300" kern="0" dirty="0">
                <a:solidFill>
                  <a:prstClr val="black"/>
                </a:solidFill>
                <a:latin typeface="Calibri" panose="020F0502020204030204"/>
              </a:rPr>
              <a:t>disc and seat are designed to give the lowest possible operating torque in opening and </a:t>
            </a:r>
            <a:r>
              <a:rPr lang="en-US" altLang="ko-KR" sz="1300" kern="0" dirty="0" smtClean="0">
                <a:solidFill>
                  <a:prstClr val="black"/>
                </a:solidFill>
                <a:latin typeface="Calibri" panose="020F0502020204030204"/>
              </a:rPr>
              <a:t>closing direction </a:t>
            </a:r>
            <a:r>
              <a:rPr lang="en-US" altLang="ko-KR" sz="1300" kern="0" dirty="0">
                <a:solidFill>
                  <a:prstClr val="black"/>
                </a:solidFill>
                <a:latin typeface="Calibri" panose="020F0502020204030204"/>
              </a:rPr>
              <a:t>at full differential pressure.</a:t>
            </a:r>
            <a:endParaRPr lang="ko-KR" altLang="en-US" sz="1300" kern="0" dirty="0">
              <a:solidFill>
                <a:prstClr val="black"/>
              </a:solidFill>
              <a:latin typeface="Calibri" panose="020F0502020204030204"/>
            </a:endParaRPr>
          </a:p>
        </p:txBody>
      </p:sp>
      <p:sp>
        <p:nvSpPr>
          <p:cNvPr id="35" name="TextBox 202"/>
          <p:cNvSpPr txBox="1"/>
          <p:nvPr/>
        </p:nvSpPr>
        <p:spPr bwMode="auto">
          <a:xfrm>
            <a:off x="5166150" y="4853351"/>
            <a:ext cx="3756025" cy="156368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200" kern="0" dirty="0">
                <a:solidFill>
                  <a:srgbClr val="4472C4">
                    <a:lumMod val="50000"/>
                  </a:srgbClr>
                </a:solidFill>
                <a:latin typeface="Calibri" panose="020F0502020204030204"/>
              </a:rPr>
              <a:t>- </a:t>
            </a:r>
            <a:r>
              <a:rPr lang="en-US" altLang="ko-KR" sz="1200" kern="0" dirty="0">
                <a:solidFill>
                  <a:srgbClr val="C00000"/>
                </a:solidFill>
                <a:latin typeface="Calibri" panose="020F0502020204030204"/>
              </a:rPr>
              <a:t>The disc is mounted, in comparison to </a:t>
            </a:r>
            <a:r>
              <a:rPr lang="en-US" altLang="ko-KR" sz="1200" kern="0" dirty="0" smtClean="0">
                <a:solidFill>
                  <a:srgbClr val="C00000"/>
                </a:solidFill>
                <a:latin typeface="Calibri" panose="020F0502020204030204"/>
              </a:rPr>
              <a:t>the </a:t>
            </a:r>
            <a:r>
              <a:rPr lang="en-US" altLang="ko-KR" sz="1200" kern="0" dirty="0">
                <a:solidFill>
                  <a:srgbClr val="C00000"/>
                </a:solidFill>
                <a:latin typeface="Calibri" panose="020F0502020204030204"/>
              </a:rPr>
              <a:t>body's axis, </a:t>
            </a:r>
            <a:r>
              <a:rPr lang="en-US" altLang="ko-KR" sz="1200" kern="0" dirty="0" smtClean="0">
                <a:solidFill>
                  <a:srgbClr val="C00000"/>
                </a:solidFill>
                <a:latin typeface="Calibri" panose="020F0502020204030204"/>
              </a:rPr>
              <a:t>                       with </a:t>
            </a:r>
            <a:r>
              <a:rPr lang="en-US" altLang="ko-KR" sz="1200" kern="0" dirty="0">
                <a:solidFill>
                  <a:srgbClr val="C00000"/>
                </a:solidFill>
                <a:latin typeface="Calibri" panose="020F0502020204030204"/>
              </a:rPr>
              <a:t>double eccentricity</a:t>
            </a:r>
            <a:r>
              <a:rPr lang="en-US" altLang="ko-KR" sz="1200" kern="0" dirty="0" smtClean="0">
                <a:solidFill>
                  <a:srgbClr val="C00000"/>
                </a:solidFill>
                <a:latin typeface="Calibri" panose="020F0502020204030204"/>
              </a:rPr>
              <a:t>, and </a:t>
            </a:r>
            <a:r>
              <a:rPr lang="en-US" altLang="ko-KR" sz="1200" kern="0" dirty="0">
                <a:solidFill>
                  <a:srgbClr val="C00000"/>
                </a:solidFill>
                <a:latin typeface="Calibri" panose="020F0502020204030204"/>
              </a:rPr>
              <a:t>the body's seat and seal ring </a:t>
            </a:r>
            <a:r>
              <a:rPr lang="en-US" altLang="ko-KR" sz="1200" kern="0" dirty="0" smtClean="0">
                <a:solidFill>
                  <a:srgbClr val="C00000"/>
                </a:solidFill>
                <a:latin typeface="Calibri" panose="020F0502020204030204"/>
              </a:rPr>
              <a:t>are machined </a:t>
            </a:r>
            <a:r>
              <a:rPr lang="en-US" altLang="ko-KR" sz="1200" kern="0" dirty="0">
                <a:solidFill>
                  <a:srgbClr val="C00000"/>
                </a:solidFill>
                <a:latin typeface="Calibri" panose="020F0502020204030204"/>
              </a:rPr>
              <a:t>according to a cone </a:t>
            </a:r>
            <a:r>
              <a:rPr lang="en-US" altLang="ko-KR" sz="1200" kern="0" dirty="0" smtClean="0">
                <a:solidFill>
                  <a:srgbClr val="C00000"/>
                </a:solidFill>
                <a:latin typeface="Calibri" panose="020F0502020204030204"/>
              </a:rPr>
              <a:t>having an </a:t>
            </a:r>
            <a:r>
              <a:rPr lang="en-US" altLang="ko-KR" sz="1200" kern="0" dirty="0">
                <a:solidFill>
                  <a:srgbClr val="C00000"/>
                </a:solidFill>
                <a:latin typeface="Calibri" panose="020F0502020204030204"/>
              </a:rPr>
              <a:t>axis </a:t>
            </a:r>
            <a:r>
              <a:rPr lang="en-US" altLang="ko-KR" sz="1200" kern="0" dirty="0" smtClean="0">
                <a:solidFill>
                  <a:srgbClr val="C00000"/>
                </a:solidFill>
                <a:latin typeface="Calibri" panose="020F0502020204030204"/>
              </a:rPr>
              <a:t>       aligned </a:t>
            </a:r>
            <a:r>
              <a:rPr lang="en-US" altLang="ko-KR" sz="1200" kern="0" dirty="0">
                <a:solidFill>
                  <a:srgbClr val="C00000"/>
                </a:solidFill>
                <a:latin typeface="Calibri" panose="020F0502020204030204"/>
              </a:rPr>
              <a:t>with the valve. </a:t>
            </a:r>
          </a:p>
          <a:p>
            <a:pPr latinLnBrk="0">
              <a:defRPr/>
            </a:pPr>
            <a:r>
              <a:rPr lang="en-US" altLang="ko-KR" sz="1200" kern="0" dirty="0">
                <a:solidFill>
                  <a:srgbClr val="C00000"/>
                </a:solidFill>
                <a:latin typeface="Calibri" panose="020F0502020204030204"/>
              </a:rPr>
              <a:t>  In this case a low </a:t>
            </a:r>
            <a:r>
              <a:rPr lang="en-US" altLang="ko-KR" sz="1200" kern="0" dirty="0" smtClean="0">
                <a:solidFill>
                  <a:srgbClr val="C00000"/>
                </a:solidFill>
                <a:latin typeface="Calibri" panose="020F0502020204030204"/>
              </a:rPr>
              <a:t>interference </a:t>
            </a:r>
            <a:r>
              <a:rPr lang="en-US" altLang="ko-KR" sz="1200" kern="0" dirty="0">
                <a:solidFill>
                  <a:srgbClr val="C00000"/>
                </a:solidFill>
                <a:latin typeface="Calibri" panose="020F0502020204030204"/>
              </a:rPr>
              <a:t>is noticed.</a:t>
            </a:r>
          </a:p>
          <a:p>
            <a:pPr latinLnBrk="0">
              <a:defRPr/>
            </a:pPr>
            <a:r>
              <a:rPr lang="en-US" altLang="ko-KR" sz="1200" kern="0" dirty="0">
                <a:solidFill>
                  <a:srgbClr val="C00000"/>
                </a:solidFill>
                <a:latin typeface="Calibri" panose="020F0502020204030204"/>
              </a:rPr>
              <a:t>( E1-offset from </a:t>
            </a:r>
            <a:r>
              <a:rPr lang="en-US" altLang="ko-KR" sz="1200" kern="0" dirty="0" smtClean="0">
                <a:solidFill>
                  <a:srgbClr val="C00000"/>
                </a:solidFill>
                <a:latin typeface="Calibri" panose="020F0502020204030204"/>
              </a:rPr>
              <a:t>center </a:t>
            </a:r>
            <a:r>
              <a:rPr lang="en-US" altLang="ko-KR" sz="1200" kern="0" dirty="0">
                <a:solidFill>
                  <a:srgbClr val="C00000"/>
                </a:solidFill>
                <a:latin typeface="Calibri" panose="020F0502020204030204"/>
              </a:rPr>
              <a:t>of seat )</a:t>
            </a:r>
          </a:p>
          <a:p>
            <a:pPr latinLnBrk="0">
              <a:defRPr/>
            </a:pPr>
            <a:r>
              <a:rPr lang="en-US" altLang="ko-KR" sz="1200" kern="0" dirty="0">
                <a:solidFill>
                  <a:srgbClr val="C00000"/>
                </a:solidFill>
                <a:latin typeface="Calibri" panose="020F0502020204030204"/>
              </a:rPr>
              <a:t> (E2-offset from </a:t>
            </a:r>
            <a:r>
              <a:rPr lang="en-US" altLang="ko-KR" sz="1200" kern="0" dirty="0" smtClean="0">
                <a:solidFill>
                  <a:srgbClr val="C00000"/>
                </a:solidFill>
                <a:latin typeface="Calibri" panose="020F0502020204030204"/>
              </a:rPr>
              <a:t>center </a:t>
            </a:r>
            <a:r>
              <a:rPr lang="en-US" altLang="ko-KR" sz="1200" kern="0" dirty="0">
                <a:solidFill>
                  <a:srgbClr val="C00000"/>
                </a:solidFill>
                <a:latin typeface="Calibri" panose="020F0502020204030204"/>
              </a:rPr>
              <a:t>of valve )</a:t>
            </a:r>
            <a:endParaRPr lang="ko-KR" altLang="en-US" sz="1200" kern="0" dirty="0">
              <a:solidFill>
                <a:srgbClr val="C00000"/>
              </a:solidFill>
              <a:latin typeface="Calibri" panose="020F0502020204030204"/>
            </a:endParaRPr>
          </a:p>
        </p:txBody>
      </p:sp>
      <p:grpSp>
        <p:nvGrpSpPr>
          <p:cNvPr id="36" name="그룹 49"/>
          <p:cNvGrpSpPr>
            <a:grpSpLocks/>
          </p:cNvGrpSpPr>
          <p:nvPr/>
        </p:nvGrpSpPr>
        <p:grpSpPr bwMode="auto">
          <a:xfrm>
            <a:off x="5230323" y="2262109"/>
            <a:ext cx="2170306" cy="2431407"/>
            <a:chOff x="0" y="0"/>
            <a:chExt cx="2581309" cy="3133890"/>
          </a:xfrm>
        </p:grpSpPr>
        <p:pic>
          <p:nvPicPr>
            <p:cNvPr id="3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l="8319" t="33128" r="18217" b="30753"/>
            <a:stretch>
              <a:fillRect/>
            </a:stretch>
          </p:blipFill>
          <p:spPr bwMode="auto">
            <a:xfrm rot="5400000">
              <a:off x="-32709" y="985208"/>
              <a:ext cx="2867024" cy="89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cxnSp>
          <p:nvCxnSpPr>
            <p:cNvPr id="38" name="직선 연결선 37"/>
            <p:cNvCxnSpPr/>
            <p:nvPr/>
          </p:nvCxnSpPr>
          <p:spPr bwMode="auto">
            <a:xfrm rot="10800000">
              <a:off x="46043" y="1481643"/>
              <a:ext cx="1848930" cy="0"/>
            </a:xfrm>
            <a:prstGeom prst="line">
              <a:avLst/>
            </a:prstGeom>
            <a:noFill/>
            <a:ln w="6350" cap="flat" cmpd="sng" algn="ctr">
              <a:solidFill>
                <a:srgbClr val="ED7D31"/>
              </a:solidFill>
              <a:prstDash val="lgDashDotDot"/>
              <a:miter lim="800000"/>
            </a:ln>
            <a:effectLst/>
          </p:spPr>
        </p:cxnSp>
        <p:cxnSp>
          <p:nvCxnSpPr>
            <p:cNvPr id="39" name="직선 연결선 38"/>
            <p:cNvCxnSpPr/>
            <p:nvPr/>
          </p:nvCxnSpPr>
          <p:spPr bwMode="auto">
            <a:xfrm rot="10800000">
              <a:off x="73381" y="1337167"/>
              <a:ext cx="1840298" cy="0"/>
            </a:xfrm>
            <a:prstGeom prst="line">
              <a:avLst/>
            </a:prstGeom>
            <a:noFill/>
            <a:ln w="6350" cap="flat" cmpd="sng" algn="ctr">
              <a:solidFill>
                <a:srgbClr val="ED7D31"/>
              </a:solidFill>
              <a:prstDash val="lgDashDotDot"/>
              <a:miter lim="800000"/>
            </a:ln>
            <a:effectLst/>
          </p:spPr>
        </p:cxnSp>
        <p:cxnSp>
          <p:nvCxnSpPr>
            <p:cNvPr id="40" name="직선 화살표 연결선 39"/>
            <p:cNvCxnSpPr/>
            <p:nvPr/>
          </p:nvCxnSpPr>
          <p:spPr bwMode="auto">
            <a:xfrm rot="5400000">
              <a:off x="-27797" y="1198840"/>
              <a:ext cx="239768" cy="0"/>
            </a:xfrm>
            <a:prstGeom prst="straightConnector1">
              <a:avLst/>
            </a:prstGeom>
            <a:noFill/>
            <a:ln w="6350" cap="flat" cmpd="sng" algn="ctr">
              <a:solidFill>
                <a:srgbClr val="ED7D31"/>
              </a:solidFill>
              <a:prstDash val="solid"/>
              <a:miter lim="800000"/>
              <a:tailEnd type="triangle"/>
            </a:ln>
            <a:effectLst/>
          </p:spPr>
        </p:cxnSp>
        <p:cxnSp>
          <p:nvCxnSpPr>
            <p:cNvPr id="41" name="직선 화살표 연결선 40"/>
            <p:cNvCxnSpPr/>
            <p:nvPr/>
          </p:nvCxnSpPr>
          <p:spPr bwMode="auto">
            <a:xfrm rot="5400000" flipH="1" flipV="1">
              <a:off x="-31640" y="1605369"/>
              <a:ext cx="247453" cy="0"/>
            </a:xfrm>
            <a:prstGeom prst="straightConnector1">
              <a:avLst/>
            </a:prstGeom>
            <a:noFill/>
            <a:ln w="6350" cap="rnd" cmpd="sng" algn="ctr">
              <a:solidFill>
                <a:srgbClr val="ED7D31"/>
              </a:solidFill>
              <a:prstDash val="solid"/>
              <a:round/>
              <a:headEnd type="none"/>
              <a:tailEnd type="triangle"/>
            </a:ln>
            <a:effectLst/>
          </p:spPr>
        </p:cxnSp>
        <p:sp>
          <p:nvSpPr>
            <p:cNvPr id="42" name="직사각형 41"/>
            <p:cNvSpPr/>
            <p:nvPr/>
          </p:nvSpPr>
          <p:spPr bwMode="auto">
            <a:xfrm>
              <a:off x="220145" y="1078958"/>
              <a:ext cx="1358951" cy="193307"/>
            </a:xfrm>
            <a:prstGeom prst="rect">
              <a:avLst/>
            </a:prstGeom>
            <a:noFill/>
            <a:ln w="12700"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800" b="0" i="0" u="none" strike="noStrike" kern="0" cap="none" spc="0" normalizeH="0" baseline="0" noProof="0" dirty="0">
                  <a:ln>
                    <a:noFill/>
                  </a:ln>
                  <a:solidFill>
                    <a:srgbClr val="000000"/>
                  </a:solidFill>
                  <a:effectLst/>
                  <a:uLnTx/>
                  <a:uFillTx/>
                  <a:latin typeface="맑은 고딕" panose="020F0502020204030204"/>
                  <a:ea typeface="맑은 고딕"/>
                  <a:cs typeface="+mn-cs"/>
                </a:rPr>
                <a:t>Flange Center Line</a:t>
              </a:r>
            </a:p>
          </p:txBody>
        </p:sp>
        <p:sp>
          <p:nvSpPr>
            <p:cNvPr id="43" name="직사각형 42"/>
            <p:cNvSpPr/>
            <p:nvPr/>
          </p:nvSpPr>
          <p:spPr bwMode="auto">
            <a:xfrm>
              <a:off x="136691" y="1509308"/>
              <a:ext cx="1126625" cy="181363"/>
            </a:xfrm>
            <a:prstGeom prst="rect">
              <a:avLst/>
            </a:prstGeom>
            <a:noFill/>
            <a:ln w="12700"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800" b="0" i="0" u="none" strike="noStrike" kern="0" cap="none" spc="0" normalizeH="0" baseline="0" noProof="0" dirty="0">
                  <a:ln>
                    <a:noFill/>
                  </a:ln>
                  <a:solidFill>
                    <a:srgbClr val="000000"/>
                  </a:solidFill>
                  <a:effectLst/>
                  <a:uLnTx/>
                  <a:uFillTx/>
                  <a:latin typeface="맑은 고딕" panose="020F0502020204030204"/>
                  <a:ea typeface="맑은 고딕"/>
                  <a:cs typeface="+mn-cs"/>
                </a:rPr>
                <a:t>Stem Center Line</a:t>
              </a:r>
            </a:p>
          </p:txBody>
        </p:sp>
        <p:cxnSp>
          <p:nvCxnSpPr>
            <p:cNvPr id="44" name="직선 연결선 43"/>
            <p:cNvCxnSpPr/>
            <p:nvPr/>
          </p:nvCxnSpPr>
          <p:spPr bwMode="auto">
            <a:xfrm rot="16200000" flipH="1">
              <a:off x="1252980" y="2718481"/>
              <a:ext cx="707008" cy="10072"/>
            </a:xfrm>
            <a:prstGeom prst="line">
              <a:avLst/>
            </a:prstGeom>
            <a:noFill/>
            <a:ln w="6350" cap="flat" cmpd="sng" algn="ctr">
              <a:solidFill>
                <a:srgbClr val="ED7D31"/>
              </a:solidFill>
              <a:prstDash val="lgDashDotDot"/>
              <a:miter lim="800000"/>
            </a:ln>
            <a:effectLst/>
          </p:spPr>
        </p:cxnSp>
        <p:cxnSp>
          <p:nvCxnSpPr>
            <p:cNvPr id="45" name="직선 화살표 연결선 44"/>
            <p:cNvCxnSpPr/>
            <p:nvPr/>
          </p:nvCxnSpPr>
          <p:spPr bwMode="auto">
            <a:xfrm rot="10800000">
              <a:off x="1372669" y="3038598"/>
              <a:ext cx="256117" cy="0"/>
            </a:xfrm>
            <a:prstGeom prst="straightConnector1">
              <a:avLst/>
            </a:prstGeom>
            <a:noFill/>
            <a:ln w="6350" cap="flat" cmpd="sng" algn="ctr">
              <a:solidFill>
                <a:srgbClr val="FFC000"/>
              </a:solidFill>
              <a:prstDash val="solid"/>
              <a:miter lim="800000"/>
              <a:headEnd type="triangle"/>
              <a:tailEnd type="triangle"/>
            </a:ln>
            <a:effectLst/>
          </p:spPr>
        </p:cxnSp>
        <p:sp>
          <p:nvSpPr>
            <p:cNvPr id="46" name="직사각형 45"/>
            <p:cNvSpPr/>
            <p:nvPr/>
          </p:nvSpPr>
          <p:spPr bwMode="auto">
            <a:xfrm>
              <a:off x="1638857" y="2914102"/>
              <a:ext cx="942452" cy="219788"/>
            </a:xfrm>
            <a:prstGeom prst="rect">
              <a:avLst/>
            </a:prstGeom>
            <a:noFill/>
            <a:ln w="12700"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800" b="0" i="0" u="none" strike="noStrike" kern="0" cap="none" spc="0" normalizeH="0" baseline="0" noProof="0" dirty="0">
                  <a:ln>
                    <a:noFill/>
                  </a:ln>
                  <a:solidFill>
                    <a:srgbClr val="FF0000"/>
                  </a:solidFill>
                  <a:effectLst/>
                  <a:uLnTx/>
                  <a:uFillTx/>
                  <a:latin typeface="맑은 고딕" panose="020F0502020204030204"/>
                  <a:ea typeface="맑은 고딕"/>
                  <a:cs typeface="+mn-cs"/>
                </a:rPr>
                <a:t>OFFSET </a:t>
              </a:r>
              <a:r>
                <a:rPr kumimoji="1" lang="en-US" altLang="ko-KR" sz="800" b="0" i="0" u="none" strike="noStrike" kern="0" cap="none" spc="0" normalizeH="0" baseline="0" noProof="0" dirty="0" smtClean="0">
                  <a:ln>
                    <a:noFill/>
                  </a:ln>
                  <a:solidFill>
                    <a:srgbClr val="FF0000"/>
                  </a:solidFill>
                  <a:effectLst/>
                  <a:uLnTx/>
                  <a:uFillTx/>
                  <a:latin typeface="맑은 고딕" panose="020F0502020204030204"/>
                  <a:ea typeface="맑은 고딕"/>
                  <a:cs typeface="+mn-cs"/>
                </a:rPr>
                <a:t>_1</a:t>
              </a:r>
              <a:endParaRPr kumimoji="1" lang="en-US" altLang="ko-KR" sz="800" b="0" i="0" u="none" strike="noStrike" kern="0" cap="none" spc="0" normalizeH="0" baseline="0" noProof="0" dirty="0">
                <a:ln>
                  <a:noFill/>
                </a:ln>
                <a:solidFill>
                  <a:srgbClr val="FF0000"/>
                </a:solidFill>
                <a:effectLst/>
                <a:uLnTx/>
                <a:uFillTx/>
                <a:latin typeface="맑은 고딕" panose="020F0502020204030204"/>
                <a:ea typeface="맑은 고딕"/>
                <a:cs typeface="+mn-cs"/>
              </a:endParaRPr>
            </a:p>
          </p:txBody>
        </p:sp>
        <p:cxnSp>
          <p:nvCxnSpPr>
            <p:cNvPr id="47" name="직선 연결선 46"/>
            <p:cNvCxnSpPr/>
            <p:nvPr/>
          </p:nvCxnSpPr>
          <p:spPr bwMode="auto">
            <a:xfrm rot="5400000">
              <a:off x="233150" y="1982696"/>
              <a:ext cx="2207094" cy="0"/>
            </a:xfrm>
            <a:prstGeom prst="line">
              <a:avLst/>
            </a:prstGeom>
            <a:noFill/>
            <a:ln w="6350" cap="flat" cmpd="sng" algn="ctr">
              <a:solidFill>
                <a:srgbClr val="ED7D31"/>
              </a:solidFill>
              <a:prstDash val="lgDashDotDot"/>
              <a:miter lim="800000"/>
            </a:ln>
            <a:effectLst/>
          </p:spPr>
        </p:cxnSp>
        <p:sp>
          <p:nvSpPr>
            <p:cNvPr id="48" name="직사각형 47"/>
            <p:cNvSpPr/>
            <p:nvPr/>
          </p:nvSpPr>
          <p:spPr bwMode="auto">
            <a:xfrm>
              <a:off x="0" y="955997"/>
              <a:ext cx="899620" cy="122959"/>
            </a:xfrm>
            <a:prstGeom prst="rect">
              <a:avLst/>
            </a:prstGeom>
            <a:noFill/>
            <a:ln w="12700"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ko-KR" sz="800" b="0" i="0" u="none" strike="noStrike" kern="0" cap="none" spc="0" normalizeH="0" baseline="0" noProof="0" dirty="0">
                  <a:ln>
                    <a:noFill/>
                  </a:ln>
                  <a:solidFill>
                    <a:srgbClr val="FF0000"/>
                  </a:solidFill>
                  <a:effectLst/>
                  <a:uLnTx/>
                  <a:uFillTx/>
                  <a:latin typeface="맑은 고딕" panose="020F0502020204030204"/>
                  <a:ea typeface="맑은 고딕"/>
                  <a:cs typeface="+mn-cs"/>
                </a:rPr>
                <a:t>OFFSET </a:t>
              </a:r>
              <a:r>
                <a:rPr kumimoji="1" lang="en-US" altLang="ko-KR" sz="800" b="0" i="0" u="none" strike="noStrike" kern="0" cap="none" spc="0" normalizeH="0" baseline="0" noProof="0" dirty="0" smtClean="0">
                  <a:ln>
                    <a:noFill/>
                  </a:ln>
                  <a:solidFill>
                    <a:srgbClr val="FF0000"/>
                  </a:solidFill>
                  <a:effectLst/>
                  <a:uLnTx/>
                  <a:uFillTx/>
                  <a:latin typeface="맑은 고딕" panose="020F0502020204030204"/>
                  <a:ea typeface="맑은 고딕"/>
                  <a:cs typeface="+mn-cs"/>
                </a:rPr>
                <a:t>_2</a:t>
              </a:r>
              <a:endParaRPr kumimoji="1" lang="en-US" altLang="ko-KR" sz="800" b="0" i="0" u="none" strike="noStrike" kern="0" cap="none" spc="0" normalizeH="0" baseline="0" noProof="0" dirty="0">
                <a:ln>
                  <a:noFill/>
                </a:ln>
                <a:solidFill>
                  <a:srgbClr val="FF0000"/>
                </a:solidFill>
                <a:effectLst/>
                <a:uLnTx/>
                <a:uFillTx/>
                <a:latin typeface="맑은 고딕" panose="020F0502020204030204"/>
                <a:ea typeface="맑은 고딕"/>
                <a:cs typeface="+mn-cs"/>
              </a:endParaRPr>
            </a:p>
          </p:txBody>
        </p:sp>
        <p:sp>
          <p:nvSpPr>
            <p:cNvPr id="49" name="타원 48"/>
            <p:cNvSpPr/>
            <p:nvPr/>
          </p:nvSpPr>
          <p:spPr bwMode="auto">
            <a:xfrm>
              <a:off x="384174" y="410372"/>
              <a:ext cx="1976989" cy="2025731"/>
            </a:xfrm>
            <a:prstGeom prst="ellipse">
              <a:avLst/>
            </a:prstGeom>
            <a:noFill/>
            <a:ln w="9525" cap="flat" cmpd="sng" algn="ctr">
              <a:solidFill>
                <a:srgbClr val="0000FF"/>
              </a:solidFill>
              <a:prstDash val="dash"/>
              <a:miter lim="800000"/>
            </a:ln>
            <a:effectLst/>
          </p:spPr>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ko-KR" altLang="en-US" sz="800" b="0" i="0" u="none" strike="noStrike" kern="0" cap="none" spc="0" normalizeH="0" baseline="0" noProof="0">
                <a:ln>
                  <a:noFill/>
                </a:ln>
                <a:solidFill>
                  <a:prstClr val="black"/>
                </a:solidFill>
                <a:effectLst/>
                <a:uLnTx/>
                <a:uFillTx/>
                <a:latin typeface="맑은 고딕" panose="020F0502020204030204"/>
                <a:ea typeface="맑은 고딕"/>
                <a:cs typeface="+mn-cs"/>
              </a:endParaRPr>
            </a:p>
          </p:txBody>
        </p:sp>
      </p:grpSp>
      <p:pic>
        <p:nvPicPr>
          <p:cNvPr id="50" name="図 24">
            <a:extLst>
              <a:ext uri="{FF2B5EF4-FFF2-40B4-BE49-F238E27FC236}">
                <a16:creationId xmlns="" xmlns:a16="http://schemas.microsoft.com/office/drawing/2014/main" id="{EB24F9A9-4358-449B-8BB1-8054A2536C1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11966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88056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High Performance Butterfly Valve Design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Feature - Applicable Material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Double Offset Butterfly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Valve</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5" name="표 4"/>
          <p:cNvGraphicFramePr>
            <a:graphicFrameLocks noGrp="1"/>
          </p:cNvGraphicFramePr>
          <p:nvPr>
            <p:extLst>
              <p:ext uri="{D42A27DB-BD31-4B8C-83A1-F6EECF244321}">
                <p14:modId xmlns:p14="http://schemas.microsoft.com/office/powerpoint/2010/main" val="1633015677"/>
              </p:ext>
            </p:extLst>
          </p:nvPr>
        </p:nvGraphicFramePr>
        <p:xfrm>
          <a:off x="683568" y="1603098"/>
          <a:ext cx="7488832" cy="3985452"/>
        </p:xfrm>
        <a:graphic>
          <a:graphicData uri="http://schemas.openxmlformats.org/drawingml/2006/table">
            <a:tbl>
              <a:tblPr>
                <a:tableStyleId>{5C22544A-7EE6-4342-B048-85BDC9FD1C3A}</a:tableStyleId>
              </a:tblPr>
              <a:tblGrid>
                <a:gridCol w="1296144"/>
                <a:gridCol w="1584176"/>
                <a:gridCol w="1746443"/>
                <a:gridCol w="1423620"/>
                <a:gridCol w="1438449"/>
              </a:tblGrid>
              <a:tr h="457750">
                <a:tc>
                  <a:txBody>
                    <a:bodyPr/>
                    <a:lstStyle/>
                    <a:p>
                      <a:pPr algn="ctr" fontAlgn="ctr"/>
                      <a:r>
                        <a:rPr lang="en-US" sz="1200" b="1" u="none" strike="noStrike" dirty="0">
                          <a:effectLst/>
                        </a:rPr>
                        <a:t>VALVE TYPE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BODY</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DISC</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STEM</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SEAT</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r>
              <a:tr h="276518">
                <a:tc rowSpan="13">
                  <a:txBody>
                    <a:bodyPr/>
                    <a:lstStyle/>
                    <a:p>
                      <a:pPr algn="ctr" fontAlgn="ctr"/>
                      <a:r>
                        <a:rPr lang="en-US" sz="1200" b="1" i="0" u="none" strike="noStrike" dirty="0" smtClean="0">
                          <a:solidFill>
                            <a:srgbClr val="000000"/>
                          </a:solidFill>
                          <a:effectLst/>
                          <a:latin typeface="맑은 고딕"/>
                        </a:rPr>
                        <a:t>Double</a:t>
                      </a:r>
                      <a:r>
                        <a:rPr lang="en-US" sz="1200" b="1" i="0" u="none" strike="noStrike" baseline="0" dirty="0" smtClean="0">
                          <a:solidFill>
                            <a:srgbClr val="000000"/>
                          </a:solidFill>
                          <a:effectLst/>
                          <a:latin typeface="맑은 고딕"/>
                        </a:rPr>
                        <a:t> Offset </a:t>
                      </a:r>
                    </a:p>
                    <a:p>
                      <a:pPr algn="ctr" fontAlgn="ctr"/>
                      <a:r>
                        <a:rPr lang="en-US" sz="1200" b="1" i="0" u="none" strike="noStrike" baseline="0" dirty="0" smtClean="0">
                          <a:solidFill>
                            <a:srgbClr val="000000"/>
                          </a:solidFill>
                          <a:effectLst/>
                          <a:latin typeface="맑은 고딕"/>
                        </a:rPr>
                        <a:t>Butterfly Valve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effectLst/>
                        </a:rPr>
                        <a:t>Carbon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200" b="1" u="none" strike="noStrike" dirty="0">
                          <a:effectLst/>
                        </a:rPr>
                        <a:t>Carbon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100" u="none" strike="noStrike" dirty="0" smtClean="0">
                          <a:effectLst/>
                        </a:rPr>
                        <a:t>A564 T630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A240 T316L+RTFE</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518">
                <a:tc vMerge="1">
                  <a:txBody>
                    <a:bodyPr/>
                    <a:lstStyle/>
                    <a:p>
                      <a:pPr latinLnBrk="1"/>
                      <a:endParaRPr lang="ko-KR" altLang="en-US"/>
                    </a:p>
                  </a:txBody>
                  <a:tcPr/>
                </a:tc>
                <a:tc>
                  <a:txBody>
                    <a:bodyPr/>
                    <a:lstStyle/>
                    <a:p>
                      <a:pPr algn="ctr" fontAlgn="ctr"/>
                      <a:r>
                        <a:rPr lang="en-US" sz="1100" u="none" strike="noStrike" dirty="0">
                          <a:effectLst/>
                        </a:rPr>
                        <a:t>A216 WCB</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A216 WCB</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smtClean="0">
                          <a:effectLst/>
                        </a:rPr>
                        <a:t>A276 T304</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A240T316L</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3002">
                <a:tc vMerge="1">
                  <a:txBody>
                    <a:bodyPr/>
                    <a:lstStyle/>
                    <a:p>
                      <a:pPr latinLnBrk="1"/>
                      <a:endParaRPr lang="ko-KR" altLang="en-US"/>
                    </a:p>
                  </a:txBody>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A276 T316</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RTFE / PTFE</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518">
                <a:tc vMerge="1">
                  <a:txBody>
                    <a:bodyPr/>
                    <a:lstStyle/>
                    <a:p>
                      <a:pPr latinLnBrk="1"/>
                      <a:endParaRPr lang="ko-KR" altLang="en-US"/>
                    </a:p>
                  </a:txBody>
                  <a:tcPr/>
                </a:tc>
                <a:tc>
                  <a:txBody>
                    <a:bodyPr/>
                    <a:lstStyle/>
                    <a:p>
                      <a:pPr algn="ctr" fontAlgn="ctr"/>
                      <a:r>
                        <a:rPr lang="en-US" sz="1200" b="1" u="none" strike="noStrike" dirty="0">
                          <a:effectLst/>
                        </a:rPr>
                        <a:t>Stainless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200" b="1" u="none" strike="noStrike" dirty="0">
                          <a:effectLst/>
                        </a:rPr>
                        <a:t>Stainless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altLang="ko-KR" sz="1100" u="none" strike="noStrike" dirty="0" smtClean="0">
                          <a:effectLst/>
                        </a:rPr>
                        <a:t>A276 T420</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EPDM</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518">
                <a:tc vMerge="1">
                  <a:txBody>
                    <a:bodyPr/>
                    <a:lstStyle/>
                    <a:p>
                      <a:pPr latinLnBrk="1"/>
                      <a:endParaRPr lang="ko-KR" altLang="en-US"/>
                    </a:p>
                  </a:txBody>
                  <a:tcPr/>
                </a:tc>
                <a:tc>
                  <a:txBody>
                    <a:bodyPr/>
                    <a:lstStyle/>
                    <a:p>
                      <a:pPr algn="ctr" fontAlgn="ctr"/>
                      <a:r>
                        <a:rPr lang="en-US" sz="1100" u="none" strike="noStrike" dirty="0">
                          <a:effectLst/>
                        </a:rPr>
                        <a:t>A351 CF8</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rPr>
                        <a:t>A351 CF8</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A479 T410</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VITON</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518">
                <a:tc vMerge="1">
                  <a:txBody>
                    <a:bodyPr/>
                    <a:lstStyle/>
                    <a:p>
                      <a:pPr latinLnBrk="1"/>
                      <a:endParaRPr lang="ko-KR" altLang="en-US"/>
                    </a:p>
                  </a:txBody>
                  <a:tcPr/>
                </a:tc>
                <a:tc>
                  <a:txBody>
                    <a:bodyPr/>
                    <a:lstStyle/>
                    <a:p>
                      <a:pPr algn="ctr" fontAlgn="ctr"/>
                      <a:r>
                        <a:rPr lang="en-US" sz="1100" u="none" strike="noStrike" dirty="0">
                          <a:effectLst/>
                        </a:rPr>
                        <a:t>A351 CF8M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A351 CF8M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UNS S31803</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518">
                <a:tc vMerge="1">
                  <a:txBody>
                    <a:bodyPr/>
                    <a:lstStyle/>
                    <a:p>
                      <a:pPr latinLnBrk="1"/>
                      <a:endParaRPr lang="ko-KR" altLang="en-US"/>
                    </a:p>
                  </a:txBody>
                  <a:tcPr/>
                </a:tc>
                <a:tc>
                  <a:txBody>
                    <a:bodyPr/>
                    <a:lstStyle/>
                    <a:p>
                      <a:pPr algn="ctr" fontAlgn="ctr"/>
                      <a:r>
                        <a:rPr lang="en-US" sz="1100" u="none" strike="noStrike" dirty="0">
                          <a:effectLst/>
                        </a:rPr>
                        <a:t>A351 CF3M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rPr>
                        <a:t>A351 CF3M</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smtClean="0">
                          <a:effectLst/>
                        </a:rPr>
                        <a:t>UNS S32750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518">
                <a:tc vMerge="1">
                  <a:txBody>
                    <a:bodyPr/>
                    <a:lstStyle/>
                    <a:p>
                      <a:pPr latinLnBrk="1"/>
                      <a:endParaRPr lang="ko-KR" altLang="en-US"/>
                    </a:p>
                  </a:txBody>
                  <a:tcPr/>
                </a:tc>
                <a:tc>
                  <a:txBody>
                    <a:bodyPr/>
                    <a:lstStyle/>
                    <a:p>
                      <a:pPr algn="ctr" fontAlgn="ctr"/>
                      <a:r>
                        <a:rPr lang="en-US" altLang="ko-KR" sz="1100" u="none" strike="noStrike" dirty="0" smtClean="0">
                          <a:effectLst/>
                        </a:rPr>
                        <a:t>A890 4A</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A890 4A</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smtClean="0">
                          <a:effectLst/>
                        </a:rPr>
                        <a:t>MONEL K-500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518">
                <a:tc vMerge="1">
                  <a:txBody>
                    <a:bodyPr/>
                    <a:lstStyle/>
                    <a:p>
                      <a:pPr latinLnBrk="1"/>
                      <a:endParaRPr lang="ko-KR" altLang="en-US"/>
                    </a:p>
                  </a:txBody>
                  <a:tcPr/>
                </a:tc>
                <a:tc>
                  <a:txBody>
                    <a:bodyPr/>
                    <a:lstStyle/>
                    <a:p>
                      <a:pPr algn="ctr" fontAlgn="ctr"/>
                      <a:r>
                        <a:rPr lang="en-US" altLang="ko-KR" sz="1100" b="0" i="0" u="none" strike="noStrike" dirty="0" smtClean="0">
                          <a:solidFill>
                            <a:srgbClr val="000000"/>
                          </a:solidFill>
                          <a:effectLst/>
                          <a:latin typeface="+mn-lt"/>
                        </a:rPr>
                        <a:t>A890 5A</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smtClean="0">
                          <a:solidFill>
                            <a:srgbClr val="000000"/>
                          </a:solidFill>
                          <a:effectLst/>
                          <a:latin typeface="+mn-lt"/>
                        </a:rPr>
                        <a:t>A890 5A</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518">
                <a:tc vMerge="1">
                  <a:txBody>
                    <a:bodyPr/>
                    <a:lstStyle/>
                    <a:p>
                      <a:pPr latinLnBrk="1"/>
                      <a:endParaRPr lang="ko-KR" altLang="en-US"/>
                    </a:p>
                  </a:txBody>
                  <a:tcPr/>
                </a:tc>
                <a:tc>
                  <a:txBody>
                    <a:bodyPr/>
                    <a:lstStyle/>
                    <a:p>
                      <a:pPr algn="ctr" fontAlgn="ct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518">
                <a:tc vMerge="1">
                  <a:txBody>
                    <a:bodyPr/>
                    <a:lstStyle/>
                    <a:p>
                      <a:pPr latinLnBrk="1"/>
                      <a:endParaRPr lang="ko-KR" altLang="en-US"/>
                    </a:p>
                  </a:txBody>
                  <a:tcPr/>
                </a:tc>
                <a:tc>
                  <a:txBody>
                    <a:bodyPr/>
                    <a:lstStyle/>
                    <a:p>
                      <a:pPr algn="ctr" fontAlgn="ctr"/>
                      <a:r>
                        <a:rPr lang="en-US" sz="1200" b="1" u="none" strike="noStrike" dirty="0">
                          <a:effectLst/>
                        </a:rPr>
                        <a:t>Aluminum Bronze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200" b="1" u="none" strike="noStrike" dirty="0">
                          <a:effectLst/>
                        </a:rPr>
                        <a:t>Aluminum Bronze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518">
                <a:tc vMerge="1">
                  <a:txBody>
                    <a:bodyPr/>
                    <a:lstStyle/>
                    <a:p>
                      <a:pPr latinLnBrk="1"/>
                      <a:endParaRPr lang="ko-KR" altLang="en-US"/>
                    </a:p>
                  </a:txBody>
                  <a:tcPr/>
                </a:tc>
                <a:tc>
                  <a:txBody>
                    <a:bodyPr/>
                    <a:lstStyle/>
                    <a:p>
                      <a:pPr algn="ctr" fontAlgn="ctr"/>
                      <a:r>
                        <a:rPr lang="en-US" sz="1100" u="none" strike="noStrike" dirty="0">
                          <a:effectLst/>
                        </a:rPr>
                        <a:t>B148 C95800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B148 C95800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3002">
                <a:tc vMerge="1">
                  <a:txBody>
                    <a:bodyPr/>
                    <a:lstStyle/>
                    <a:p>
                      <a:pPr latinLnBrk="1"/>
                      <a:endParaRPr lang="ko-KR" altLang="en-US"/>
                    </a:p>
                  </a:txBody>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4065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908720"/>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3.1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High Performance Butterfly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Valve - Seat Design Option</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7346644"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Double Offset Butterfly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Valve</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43" name="그룹 42"/>
          <p:cNvGrpSpPr/>
          <p:nvPr/>
        </p:nvGrpSpPr>
        <p:grpSpPr>
          <a:xfrm>
            <a:off x="1176338" y="1412776"/>
            <a:ext cx="6708030" cy="5008646"/>
            <a:chOff x="1176338" y="1374775"/>
            <a:chExt cx="6629400" cy="5226050"/>
          </a:xfrm>
        </p:grpSpPr>
        <p:pic>
          <p:nvPicPr>
            <p:cNvPr id="44" name="그림 37"/>
            <p:cNvPicPr>
              <a:picLocks noChangeAspect="1"/>
            </p:cNvPicPr>
            <p:nvPr/>
          </p:nvPicPr>
          <p:blipFill>
            <a:blip r:embed="rId3">
              <a:extLst>
                <a:ext uri="{28A0092B-C50C-407E-A947-70E740481C1C}">
                  <a14:useLocalDpi xmlns:a14="http://schemas.microsoft.com/office/drawing/2010/main" val="0"/>
                </a:ext>
              </a:extLst>
            </a:blip>
            <a:srcRect l="20448" t="27118" r="18082" b="28548"/>
            <a:stretch>
              <a:fillRect/>
            </a:stretch>
          </p:blipFill>
          <p:spPr bwMode="auto">
            <a:xfrm>
              <a:off x="1308100" y="1441450"/>
              <a:ext cx="1065213"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203"/>
            <p:cNvSpPr txBox="1"/>
            <p:nvPr/>
          </p:nvSpPr>
          <p:spPr>
            <a:xfrm>
              <a:off x="2500313" y="1450975"/>
              <a:ext cx="611187" cy="24923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Disc</a:t>
              </a:r>
            </a:p>
          </p:txBody>
        </p:sp>
        <p:sp>
          <p:nvSpPr>
            <p:cNvPr id="46" name="TextBox 204"/>
            <p:cNvSpPr txBox="1"/>
            <p:nvPr/>
          </p:nvSpPr>
          <p:spPr bwMode="auto">
            <a:xfrm>
              <a:off x="3132138" y="1741488"/>
              <a:ext cx="3897312" cy="71278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200" kern="0" dirty="0">
                  <a:solidFill>
                    <a:sysClr val="windowText" lastClr="000000"/>
                  </a:solidFill>
                  <a:latin typeface="Calibri" panose="020F0502020204030204"/>
                </a:rPr>
                <a:t>- PTFE seat having a </a:t>
              </a:r>
              <a:r>
                <a:rPr lang="en-US" altLang="ko-KR" sz="1200" kern="0" dirty="0" smtClean="0">
                  <a:solidFill>
                    <a:sysClr val="windowText" lastClr="000000"/>
                  </a:solidFill>
                  <a:latin typeface="Calibri" panose="020F0502020204030204"/>
                </a:rPr>
                <a:t>flexi- </a:t>
              </a:r>
              <a:r>
                <a:rPr lang="en-US" altLang="ko-KR" sz="1200" kern="0" dirty="0">
                  <a:solidFill>
                    <a:sysClr val="windowText" lastClr="000000"/>
                  </a:solidFill>
                  <a:latin typeface="Calibri" panose="020F0502020204030204"/>
                </a:rPr>
                <a:t>lip provides bubble tight shut off </a:t>
              </a:r>
            </a:p>
            <a:p>
              <a:pPr latinLnBrk="0">
                <a:defRPr/>
              </a:pPr>
              <a:r>
                <a:rPr lang="en-US" altLang="ko-KR" sz="1200" kern="0" dirty="0">
                  <a:solidFill>
                    <a:sysClr val="windowText" lastClr="000000"/>
                  </a:solidFill>
                  <a:latin typeface="Calibri" panose="020F0502020204030204"/>
                </a:rPr>
                <a:t>  in  both the directions. Suits to wide range of applications. </a:t>
              </a:r>
            </a:p>
            <a:p>
              <a:pPr latinLnBrk="0">
                <a:defRPr/>
              </a:pPr>
              <a:r>
                <a:rPr lang="en-US" altLang="ko-KR" sz="1200" kern="0" dirty="0">
                  <a:solidFill>
                    <a:sysClr val="windowText" lastClr="000000"/>
                  </a:solidFill>
                  <a:latin typeface="Calibri" panose="020F0502020204030204"/>
                </a:rPr>
                <a:t>  Maximum working Temperature </a:t>
              </a:r>
              <a:r>
                <a:rPr lang="en-US" altLang="ko-KR" kern="0" dirty="0">
                  <a:solidFill>
                    <a:sysClr val="windowText" lastClr="000000"/>
                  </a:solidFill>
                  <a:latin typeface="Calibri" panose="020F0502020204030204"/>
                </a:rPr>
                <a:t>200°C</a:t>
              </a:r>
              <a:endParaRPr lang="ko-KR" altLang="en-US" kern="0" dirty="0">
                <a:solidFill>
                  <a:sysClr val="windowText" lastClr="000000"/>
                </a:solidFill>
                <a:latin typeface="Calibri" panose="020F0502020204030204"/>
              </a:endParaRPr>
            </a:p>
          </p:txBody>
        </p:sp>
        <p:pic>
          <p:nvPicPr>
            <p:cNvPr id="47" name="그림 40"/>
            <p:cNvPicPr>
              <a:picLocks noChangeAspect="1"/>
            </p:cNvPicPr>
            <p:nvPr/>
          </p:nvPicPr>
          <p:blipFill>
            <a:blip r:embed="rId4">
              <a:extLst>
                <a:ext uri="{28A0092B-C50C-407E-A947-70E740481C1C}">
                  <a14:useLocalDpi xmlns:a14="http://schemas.microsoft.com/office/drawing/2010/main" val="0"/>
                </a:ext>
              </a:extLst>
            </a:blip>
            <a:srcRect l="18871" t="28494" r="16727" b="27083"/>
            <a:stretch>
              <a:fillRect/>
            </a:stretch>
          </p:blipFill>
          <p:spPr bwMode="auto">
            <a:xfrm>
              <a:off x="1282700" y="2827338"/>
              <a:ext cx="1112838"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205"/>
            <p:cNvSpPr txBox="1"/>
            <p:nvPr/>
          </p:nvSpPr>
          <p:spPr bwMode="auto">
            <a:xfrm>
              <a:off x="3132138" y="3101975"/>
              <a:ext cx="4673600" cy="62547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200" kern="0" dirty="0">
                  <a:solidFill>
                    <a:sysClr val="windowText" lastClr="000000"/>
                  </a:solidFill>
                  <a:latin typeface="Calibri" panose="020F0502020204030204"/>
                </a:rPr>
                <a:t>- Rubber seats are available in EPDM, NBR and Viton materials.</a:t>
              </a:r>
            </a:p>
            <a:p>
              <a:pPr latinLnBrk="0">
                <a:defRPr/>
              </a:pPr>
              <a:r>
                <a:rPr lang="en-US" altLang="ko-KR" sz="1200" kern="0" dirty="0">
                  <a:solidFill>
                    <a:sysClr val="windowText" lastClr="000000"/>
                  </a:solidFill>
                  <a:latin typeface="Calibri" panose="020F0502020204030204"/>
                </a:rPr>
                <a:t>  Rigid seats allow a clean flow passage &amp; prevents fluid deposition</a:t>
              </a:r>
            </a:p>
            <a:p>
              <a:pPr latinLnBrk="0">
                <a:defRPr/>
              </a:pPr>
              <a:r>
                <a:rPr lang="en-US" altLang="ko-KR" sz="1200" kern="0" dirty="0">
                  <a:solidFill>
                    <a:sysClr val="windowText" lastClr="000000"/>
                  </a:solidFill>
                  <a:latin typeface="Calibri" panose="020F0502020204030204"/>
                </a:rPr>
                <a:t>  within the seat. </a:t>
              </a:r>
              <a:endParaRPr lang="ko-KR" altLang="en-US" sz="1200" kern="0" dirty="0">
                <a:solidFill>
                  <a:sysClr val="windowText" lastClr="000000"/>
                </a:solidFill>
                <a:latin typeface="Calibri" panose="020F0502020204030204"/>
              </a:endParaRPr>
            </a:p>
          </p:txBody>
        </p:sp>
        <p:pic>
          <p:nvPicPr>
            <p:cNvPr id="49" name="그림 42"/>
            <p:cNvPicPr>
              <a:picLocks noChangeAspect="1"/>
            </p:cNvPicPr>
            <p:nvPr/>
          </p:nvPicPr>
          <p:blipFill>
            <a:blip r:embed="rId5">
              <a:extLst>
                <a:ext uri="{28A0092B-C50C-407E-A947-70E740481C1C}">
                  <a14:useLocalDpi xmlns:a14="http://schemas.microsoft.com/office/drawing/2010/main" val="0"/>
                </a:ext>
              </a:extLst>
            </a:blip>
            <a:srcRect l="18997" t="29099" r="17558" b="26653"/>
            <a:stretch>
              <a:fillRect/>
            </a:stretch>
          </p:blipFill>
          <p:spPr bwMode="auto">
            <a:xfrm>
              <a:off x="1325563" y="4098925"/>
              <a:ext cx="11017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그림 43"/>
            <p:cNvPicPr>
              <a:picLocks noChangeAspect="1"/>
            </p:cNvPicPr>
            <p:nvPr/>
          </p:nvPicPr>
          <p:blipFill>
            <a:blip r:embed="rId6">
              <a:extLst>
                <a:ext uri="{28A0092B-C50C-407E-A947-70E740481C1C}">
                  <a14:useLocalDpi xmlns:a14="http://schemas.microsoft.com/office/drawing/2010/main" val="0"/>
                </a:ext>
              </a:extLst>
            </a:blip>
            <a:srcRect l="18384" t="29700" r="17088" b="25447"/>
            <a:stretch>
              <a:fillRect/>
            </a:stretch>
          </p:blipFill>
          <p:spPr bwMode="auto">
            <a:xfrm>
              <a:off x="1343025" y="5451475"/>
              <a:ext cx="11049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207"/>
            <p:cNvSpPr txBox="1"/>
            <p:nvPr/>
          </p:nvSpPr>
          <p:spPr bwMode="auto">
            <a:xfrm>
              <a:off x="3105150" y="4440238"/>
              <a:ext cx="4346575" cy="7302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200" kern="0" dirty="0">
                  <a:solidFill>
                    <a:sysClr val="windowText" lastClr="000000"/>
                  </a:solidFill>
                  <a:latin typeface="Calibri" panose="020F0502020204030204"/>
                </a:rPr>
                <a:t>- Most suitable for high consistency fluids having suspended hard</a:t>
              </a:r>
            </a:p>
            <a:p>
              <a:pPr latinLnBrk="0">
                <a:defRPr/>
              </a:pPr>
              <a:r>
                <a:rPr lang="en-US" altLang="ko-KR" sz="1200" kern="0" dirty="0">
                  <a:solidFill>
                    <a:sysClr val="windowText" lastClr="000000"/>
                  </a:solidFill>
                  <a:latin typeface="Calibri" panose="020F0502020204030204"/>
                </a:rPr>
                <a:t>  particles, for erosive services, for high temperature services </a:t>
              </a:r>
            </a:p>
            <a:p>
              <a:pPr latinLnBrk="0">
                <a:defRPr/>
              </a:pPr>
              <a:r>
                <a:rPr lang="en-US" altLang="ko-KR" kern="0" dirty="0">
                  <a:solidFill>
                    <a:sysClr val="windowText" lastClr="000000"/>
                  </a:solidFill>
                  <a:latin typeface="Calibri" panose="020F0502020204030204"/>
                </a:rPr>
                <a:t>  ˃200°C to 550°C. </a:t>
              </a:r>
              <a:endParaRPr lang="ko-KR" altLang="en-US" kern="0" dirty="0">
                <a:solidFill>
                  <a:sysClr val="windowText" lastClr="000000"/>
                </a:solidFill>
                <a:latin typeface="Calibri" panose="020F0502020204030204"/>
              </a:endParaRPr>
            </a:p>
          </p:txBody>
        </p:sp>
        <p:sp>
          <p:nvSpPr>
            <p:cNvPr id="52" name="모서리가 둥근 직사각형 51"/>
            <p:cNvSpPr/>
            <p:nvPr/>
          </p:nvSpPr>
          <p:spPr>
            <a:xfrm>
              <a:off x="1258888" y="1374775"/>
              <a:ext cx="6502400" cy="1212850"/>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atinLnBrk="0">
                <a:defRPr/>
              </a:pPr>
              <a:endParaRPr lang="ko-KR" altLang="en-US" kern="0">
                <a:solidFill>
                  <a:sysClr val="window" lastClr="FFFFFF"/>
                </a:solidFill>
                <a:latin typeface="Calibri" panose="020F0502020204030204"/>
              </a:endParaRPr>
            </a:p>
          </p:txBody>
        </p:sp>
        <p:sp>
          <p:nvSpPr>
            <p:cNvPr id="53" name="모서리가 둥근 직사각형 52"/>
            <p:cNvSpPr/>
            <p:nvPr/>
          </p:nvSpPr>
          <p:spPr>
            <a:xfrm>
              <a:off x="1239838" y="2708275"/>
              <a:ext cx="6500812" cy="1214438"/>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atinLnBrk="0">
                <a:defRPr/>
              </a:pPr>
              <a:endParaRPr lang="ko-KR" altLang="en-US" kern="0">
                <a:solidFill>
                  <a:sysClr val="window" lastClr="FFFFFF"/>
                </a:solidFill>
                <a:latin typeface="Calibri" panose="020F0502020204030204"/>
              </a:endParaRPr>
            </a:p>
          </p:txBody>
        </p:sp>
        <p:sp>
          <p:nvSpPr>
            <p:cNvPr id="54" name="모서리가 둥근 직사각형 53"/>
            <p:cNvSpPr/>
            <p:nvPr/>
          </p:nvSpPr>
          <p:spPr>
            <a:xfrm>
              <a:off x="1239838" y="4056063"/>
              <a:ext cx="6500812" cy="1209675"/>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atinLnBrk="0">
                <a:defRPr/>
              </a:pPr>
              <a:endParaRPr lang="ko-KR" altLang="en-US" kern="0">
                <a:solidFill>
                  <a:sysClr val="window" lastClr="FFFFFF"/>
                </a:solidFill>
                <a:latin typeface="Calibri" panose="020F0502020204030204"/>
              </a:endParaRPr>
            </a:p>
          </p:txBody>
        </p:sp>
        <p:sp>
          <p:nvSpPr>
            <p:cNvPr id="55" name="모서리가 둥근 직사각형 54"/>
            <p:cNvSpPr/>
            <p:nvPr/>
          </p:nvSpPr>
          <p:spPr>
            <a:xfrm>
              <a:off x="1239838" y="5389563"/>
              <a:ext cx="6500812" cy="1211262"/>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atinLnBrk="0">
                <a:defRPr/>
              </a:pPr>
              <a:endParaRPr lang="ko-KR" altLang="en-US" kern="0">
                <a:solidFill>
                  <a:sysClr val="window" lastClr="FFFFFF"/>
                </a:solidFill>
                <a:latin typeface="Calibri" panose="020F0502020204030204"/>
              </a:endParaRPr>
            </a:p>
          </p:txBody>
        </p:sp>
        <p:sp>
          <p:nvSpPr>
            <p:cNvPr id="56" name="모서리가 둥근 직사각형 55"/>
            <p:cNvSpPr/>
            <p:nvPr/>
          </p:nvSpPr>
          <p:spPr>
            <a:xfrm>
              <a:off x="3821113" y="1382713"/>
              <a:ext cx="1608137" cy="254000"/>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latinLnBrk="0">
                <a:defRPr/>
              </a:pPr>
              <a:r>
                <a:rPr lang="en-US" altLang="ko-KR" sz="1200" kern="0" dirty="0">
                  <a:solidFill>
                    <a:sysClr val="window" lastClr="FFFFFF"/>
                  </a:solidFill>
                  <a:latin typeface="Calibri" panose="020F0502020204030204"/>
                </a:rPr>
                <a:t>Flexible PTFE Seat</a:t>
              </a:r>
              <a:endParaRPr lang="ko-KR" altLang="en-US" sz="1200" kern="0" dirty="0">
                <a:solidFill>
                  <a:sysClr val="window" lastClr="FFFFFF"/>
                </a:solidFill>
                <a:latin typeface="Calibri" panose="020F0502020204030204"/>
              </a:endParaRPr>
            </a:p>
          </p:txBody>
        </p:sp>
        <p:sp>
          <p:nvSpPr>
            <p:cNvPr id="57" name="모서리가 둥근 직사각형 56"/>
            <p:cNvSpPr/>
            <p:nvPr/>
          </p:nvSpPr>
          <p:spPr>
            <a:xfrm>
              <a:off x="3800475" y="2708275"/>
              <a:ext cx="1608138" cy="257175"/>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latinLnBrk="0">
                <a:defRPr/>
              </a:pPr>
              <a:r>
                <a:rPr lang="en-US" altLang="ko-KR" sz="1200" kern="0" dirty="0">
                  <a:solidFill>
                    <a:sysClr val="window" lastClr="FFFFFF"/>
                  </a:solidFill>
                  <a:latin typeface="Calibri" panose="020F0502020204030204"/>
                </a:rPr>
                <a:t>Flexible Rubber Seat</a:t>
              </a:r>
              <a:endParaRPr lang="ko-KR" altLang="en-US" sz="1200" kern="0" dirty="0">
                <a:solidFill>
                  <a:sysClr val="window" lastClr="FFFFFF"/>
                </a:solidFill>
                <a:latin typeface="Calibri" panose="020F0502020204030204"/>
              </a:endParaRPr>
            </a:p>
          </p:txBody>
        </p:sp>
        <p:sp>
          <p:nvSpPr>
            <p:cNvPr id="58" name="모서리가 둥근 직사각형 57"/>
            <p:cNvSpPr/>
            <p:nvPr/>
          </p:nvSpPr>
          <p:spPr>
            <a:xfrm>
              <a:off x="3800475" y="4071938"/>
              <a:ext cx="1608138" cy="255587"/>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latinLnBrk="0">
                <a:defRPr/>
              </a:pPr>
              <a:r>
                <a:rPr lang="en-US" altLang="ko-KR" sz="1200" kern="0" dirty="0">
                  <a:solidFill>
                    <a:sysClr val="window" lastClr="FFFFFF"/>
                  </a:solidFill>
                  <a:latin typeface="Calibri" panose="020F0502020204030204"/>
                </a:rPr>
                <a:t>Flexible </a:t>
              </a:r>
              <a:r>
                <a:rPr lang="en-US" altLang="ko-KR" sz="1200" kern="0" dirty="0" smtClean="0">
                  <a:solidFill>
                    <a:sysClr val="window" lastClr="FFFFFF"/>
                  </a:solidFill>
                  <a:latin typeface="Calibri" panose="020F0502020204030204"/>
                </a:rPr>
                <a:t>Metal </a:t>
              </a:r>
              <a:r>
                <a:rPr lang="en-US" altLang="ko-KR" sz="1200" kern="0" dirty="0">
                  <a:solidFill>
                    <a:sysClr val="window" lastClr="FFFFFF"/>
                  </a:solidFill>
                  <a:latin typeface="Calibri" panose="020F0502020204030204"/>
                </a:rPr>
                <a:t>Seat</a:t>
              </a:r>
              <a:endParaRPr lang="ko-KR" altLang="en-US" sz="1200" kern="0" dirty="0">
                <a:solidFill>
                  <a:sysClr val="window" lastClr="FFFFFF"/>
                </a:solidFill>
                <a:latin typeface="Calibri" panose="020F0502020204030204"/>
              </a:endParaRPr>
            </a:p>
          </p:txBody>
        </p:sp>
        <p:sp>
          <p:nvSpPr>
            <p:cNvPr id="59" name="모서리가 둥근 직사각형 58"/>
            <p:cNvSpPr/>
            <p:nvPr/>
          </p:nvSpPr>
          <p:spPr>
            <a:xfrm>
              <a:off x="3800475" y="5407025"/>
              <a:ext cx="1608138" cy="254000"/>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latinLnBrk="0">
                <a:defRPr/>
              </a:pPr>
              <a:r>
                <a:rPr lang="en-US" altLang="ko-KR" sz="1200" kern="0" dirty="0">
                  <a:solidFill>
                    <a:sysClr val="window" lastClr="FFFFFF"/>
                  </a:solidFill>
                  <a:latin typeface="Calibri" panose="020F0502020204030204"/>
                </a:rPr>
                <a:t>Fire Safe Design</a:t>
              </a:r>
              <a:endParaRPr lang="ko-KR" altLang="en-US" sz="1200" kern="0" dirty="0">
                <a:solidFill>
                  <a:sysClr val="window" lastClr="FFFFFF"/>
                </a:solidFill>
                <a:latin typeface="Calibri" panose="020F0502020204030204"/>
              </a:endParaRPr>
            </a:p>
          </p:txBody>
        </p:sp>
        <p:sp>
          <p:nvSpPr>
            <p:cNvPr id="60" name="TextBox 217"/>
            <p:cNvSpPr txBox="1"/>
            <p:nvPr/>
          </p:nvSpPr>
          <p:spPr bwMode="auto">
            <a:xfrm>
              <a:off x="2801938" y="5732463"/>
              <a:ext cx="4794250" cy="81597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200" kern="0" dirty="0">
                  <a:solidFill>
                    <a:sysClr val="windowText" lastClr="000000"/>
                  </a:solidFill>
                  <a:latin typeface="Calibri" panose="020F0502020204030204"/>
                </a:rPr>
                <a:t>- Fire safe valve is equipped with Teflon seat and metal seat at the same </a:t>
              </a:r>
            </a:p>
            <a:p>
              <a:pPr latinLnBrk="0">
                <a:defRPr/>
              </a:pPr>
              <a:r>
                <a:rPr lang="en-US" altLang="ko-KR" sz="1200" kern="0" dirty="0">
                  <a:solidFill>
                    <a:sysClr val="windowText" lastClr="000000"/>
                  </a:solidFill>
                  <a:latin typeface="Calibri" panose="020F0502020204030204"/>
                </a:rPr>
                <a:t>  time. It is designed by that before occurring a fire, Teflon seat works for</a:t>
              </a:r>
            </a:p>
            <a:p>
              <a:pPr latinLnBrk="0">
                <a:defRPr/>
              </a:pPr>
              <a:r>
                <a:rPr lang="en-US" altLang="ko-KR" sz="1200" kern="0" dirty="0">
                  <a:solidFill>
                    <a:sysClr val="windowText" lastClr="000000"/>
                  </a:solidFill>
                  <a:latin typeface="Calibri" panose="020F0502020204030204"/>
                </a:rPr>
                <a:t>  bubble tight sealing and when a fire occurs and Teflon seat is </a:t>
              </a:r>
              <a:r>
                <a:rPr lang="en-US" altLang="ko-KR" sz="1200" kern="0" dirty="0" smtClean="0">
                  <a:solidFill>
                    <a:sysClr val="windowText" lastClr="000000"/>
                  </a:solidFill>
                  <a:latin typeface="Calibri" panose="020F0502020204030204"/>
                </a:rPr>
                <a:t>burned out</a:t>
              </a:r>
              <a:r>
                <a:rPr lang="en-US" altLang="ko-KR" sz="1200" kern="0" dirty="0">
                  <a:solidFill>
                    <a:sysClr val="windowText" lastClr="000000"/>
                  </a:solidFill>
                  <a:latin typeface="Calibri" panose="020F0502020204030204"/>
                </a:rPr>
                <a:t>,</a:t>
              </a:r>
            </a:p>
            <a:p>
              <a:pPr latinLnBrk="0">
                <a:defRPr/>
              </a:pPr>
              <a:r>
                <a:rPr lang="en-US" altLang="ko-KR" sz="1200" kern="0" dirty="0">
                  <a:solidFill>
                    <a:sysClr val="windowText" lastClr="000000"/>
                  </a:solidFill>
                  <a:latin typeface="Calibri" panose="020F0502020204030204"/>
                </a:rPr>
                <a:t>  then the metal seat works in order to keep the sealing.</a:t>
              </a:r>
              <a:endParaRPr lang="ko-KR" altLang="en-US" sz="1200" kern="0" dirty="0">
                <a:solidFill>
                  <a:sysClr val="windowText" lastClr="000000"/>
                </a:solidFill>
                <a:latin typeface="Calibri" panose="020F0502020204030204"/>
              </a:endParaRPr>
            </a:p>
          </p:txBody>
        </p:sp>
        <p:cxnSp>
          <p:nvCxnSpPr>
            <p:cNvPr id="61" name="직선 화살표 연결선 55"/>
            <p:cNvCxnSpPr>
              <a:cxnSpLocks noChangeShapeType="1"/>
            </p:cNvCxnSpPr>
            <p:nvPr/>
          </p:nvCxnSpPr>
          <p:spPr bwMode="auto">
            <a:xfrm rot="10800000">
              <a:off x="2043113" y="1582738"/>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2" name="TextBox 219"/>
            <p:cNvSpPr txBox="1"/>
            <p:nvPr/>
          </p:nvSpPr>
          <p:spPr>
            <a:xfrm>
              <a:off x="2500313" y="1624013"/>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Seat</a:t>
              </a:r>
            </a:p>
          </p:txBody>
        </p:sp>
        <p:cxnSp>
          <p:nvCxnSpPr>
            <p:cNvPr id="63" name="직선 화살표 연결선 57"/>
            <p:cNvCxnSpPr>
              <a:cxnSpLocks noChangeShapeType="1"/>
            </p:cNvCxnSpPr>
            <p:nvPr/>
          </p:nvCxnSpPr>
          <p:spPr bwMode="auto">
            <a:xfrm rot="10800000">
              <a:off x="1905000" y="1754188"/>
              <a:ext cx="649288"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4" name="TextBox 221"/>
            <p:cNvSpPr txBox="1"/>
            <p:nvPr/>
          </p:nvSpPr>
          <p:spPr>
            <a:xfrm>
              <a:off x="2500313" y="2832100"/>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Disc</a:t>
              </a:r>
            </a:p>
          </p:txBody>
        </p:sp>
        <p:cxnSp>
          <p:nvCxnSpPr>
            <p:cNvPr id="65" name="직선 화살표 연결선 59"/>
            <p:cNvCxnSpPr>
              <a:cxnSpLocks noChangeShapeType="1"/>
            </p:cNvCxnSpPr>
            <p:nvPr/>
          </p:nvCxnSpPr>
          <p:spPr bwMode="auto">
            <a:xfrm rot="10800000">
              <a:off x="2043113" y="2963863"/>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6" name="TextBox 225"/>
            <p:cNvSpPr txBox="1"/>
            <p:nvPr/>
          </p:nvSpPr>
          <p:spPr>
            <a:xfrm>
              <a:off x="2500313" y="3005138"/>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dirty="0">
                  <a:solidFill>
                    <a:sysClr val="windowText" lastClr="000000"/>
                  </a:solidFill>
                  <a:latin typeface="Calibri" panose="020F0502020204030204"/>
                </a:rPr>
                <a:t>Seat</a:t>
              </a:r>
            </a:p>
          </p:txBody>
        </p:sp>
        <p:cxnSp>
          <p:nvCxnSpPr>
            <p:cNvPr id="67" name="직선 화살표 연결선 61"/>
            <p:cNvCxnSpPr>
              <a:cxnSpLocks noChangeShapeType="1"/>
            </p:cNvCxnSpPr>
            <p:nvPr/>
          </p:nvCxnSpPr>
          <p:spPr bwMode="auto">
            <a:xfrm rot="10800000">
              <a:off x="1905000" y="3135313"/>
              <a:ext cx="649288"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8" name="TextBox 227"/>
            <p:cNvSpPr txBox="1"/>
            <p:nvPr/>
          </p:nvSpPr>
          <p:spPr>
            <a:xfrm>
              <a:off x="2500313" y="4073525"/>
              <a:ext cx="611187" cy="2460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Disc</a:t>
              </a:r>
            </a:p>
          </p:txBody>
        </p:sp>
        <p:cxnSp>
          <p:nvCxnSpPr>
            <p:cNvPr id="69" name="직선 화살표 연결선 63"/>
            <p:cNvCxnSpPr>
              <a:cxnSpLocks noChangeShapeType="1"/>
            </p:cNvCxnSpPr>
            <p:nvPr/>
          </p:nvCxnSpPr>
          <p:spPr bwMode="auto">
            <a:xfrm rot="10800000">
              <a:off x="2043113" y="4202113"/>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70" name="TextBox 229"/>
            <p:cNvSpPr txBox="1"/>
            <p:nvPr/>
          </p:nvSpPr>
          <p:spPr>
            <a:xfrm>
              <a:off x="2500313" y="4244975"/>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Seat</a:t>
              </a:r>
            </a:p>
          </p:txBody>
        </p:sp>
        <p:cxnSp>
          <p:nvCxnSpPr>
            <p:cNvPr id="71" name="직선 화살표 연결선 65"/>
            <p:cNvCxnSpPr>
              <a:cxnSpLocks noChangeShapeType="1"/>
            </p:cNvCxnSpPr>
            <p:nvPr/>
          </p:nvCxnSpPr>
          <p:spPr bwMode="auto">
            <a:xfrm rot="10800000">
              <a:off x="1905000" y="4375150"/>
              <a:ext cx="649288"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72" name="TextBox 231"/>
            <p:cNvSpPr txBox="1"/>
            <p:nvPr/>
          </p:nvSpPr>
          <p:spPr>
            <a:xfrm>
              <a:off x="2500313" y="5414963"/>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Disc</a:t>
              </a:r>
            </a:p>
          </p:txBody>
        </p:sp>
        <p:cxnSp>
          <p:nvCxnSpPr>
            <p:cNvPr id="73" name="직선 화살표 연결선 67"/>
            <p:cNvCxnSpPr>
              <a:cxnSpLocks noChangeShapeType="1"/>
            </p:cNvCxnSpPr>
            <p:nvPr/>
          </p:nvCxnSpPr>
          <p:spPr bwMode="auto">
            <a:xfrm rot="10800000">
              <a:off x="2060575" y="5541963"/>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74" name="TextBox 235"/>
            <p:cNvSpPr txBox="1"/>
            <p:nvPr/>
          </p:nvSpPr>
          <p:spPr>
            <a:xfrm>
              <a:off x="2500313" y="5588000"/>
              <a:ext cx="611187" cy="2460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Seat</a:t>
              </a:r>
            </a:p>
          </p:txBody>
        </p:sp>
        <p:cxnSp>
          <p:nvCxnSpPr>
            <p:cNvPr id="75" name="직선 화살표 연결선 69"/>
            <p:cNvCxnSpPr>
              <a:cxnSpLocks noChangeShapeType="1"/>
            </p:cNvCxnSpPr>
            <p:nvPr/>
          </p:nvCxnSpPr>
          <p:spPr bwMode="auto">
            <a:xfrm rot="10800000">
              <a:off x="1993900" y="5715000"/>
              <a:ext cx="577850"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cxnSp>
          <p:nvCxnSpPr>
            <p:cNvPr id="76" name="직선 화살표 연결선 70"/>
            <p:cNvCxnSpPr>
              <a:cxnSpLocks noChangeShapeType="1"/>
            </p:cNvCxnSpPr>
            <p:nvPr/>
          </p:nvCxnSpPr>
          <p:spPr bwMode="auto">
            <a:xfrm>
              <a:off x="1408113" y="1611313"/>
              <a:ext cx="215900" cy="290512"/>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77" name="TextBox 239"/>
            <p:cNvSpPr txBox="1"/>
            <p:nvPr/>
          </p:nvSpPr>
          <p:spPr>
            <a:xfrm>
              <a:off x="1176338" y="1417638"/>
              <a:ext cx="625475"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Retainer</a:t>
              </a:r>
            </a:p>
          </p:txBody>
        </p:sp>
        <p:cxnSp>
          <p:nvCxnSpPr>
            <p:cNvPr id="78" name="직선 화살표 연결선 72"/>
            <p:cNvCxnSpPr>
              <a:cxnSpLocks noChangeShapeType="1"/>
            </p:cNvCxnSpPr>
            <p:nvPr/>
          </p:nvCxnSpPr>
          <p:spPr bwMode="auto">
            <a:xfrm>
              <a:off x="1408113" y="2917825"/>
              <a:ext cx="215900" cy="290513"/>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79" name="TextBox 242"/>
            <p:cNvSpPr txBox="1"/>
            <p:nvPr/>
          </p:nvSpPr>
          <p:spPr>
            <a:xfrm>
              <a:off x="1176338" y="2724150"/>
              <a:ext cx="625475"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Retainer</a:t>
              </a:r>
            </a:p>
          </p:txBody>
        </p:sp>
        <p:cxnSp>
          <p:nvCxnSpPr>
            <p:cNvPr id="80" name="직선 화살표 연결선 74"/>
            <p:cNvCxnSpPr>
              <a:cxnSpLocks noChangeShapeType="1"/>
            </p:cNvCxnSpPr>
            <p:nvPr/>
          </p:nvCxnSpPr>
          <p:spPr bwMode="auto">
            <a:xfrm>
              <a:off x="1408113" y="4260850"/>
              <a:ext cx="215900" cy="288925"/>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81" name="TextBox 244"/>
            <p:cNvSpPr txBox="1"/>
            <p:nvPr/>
          </p:nvSpPr>
          <p:spPr>
            <a:xfrm>
              <a:off x="1176338" y="4067175"/>
              <a:ext cx="625475" cy="2460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Retainer</a:t>
              </a:r>
            </a:p>
          </p:txBody>
        </p:sp>
        <p:cxnSp>
          <p:nvCxnSpPr>
            <p:cNvPr id="82" name="직선 화살표 연결선 76"/>
            <p:cNvCxnSpPr>
              <a:cxnSpLocks noChangeShapeType="1"/>
            </p:cNvCxnSpPr>
            <p:nvPr/>
          </p:nvCxnSpPr>
          <p:spPr bwMode="auto">
            <a:xfrm>
              <a:off x="1408113" y="5595938"/>
              <a:ext cx="215900" cy="288925"/>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83" name="TextBox 248"/>
            <p:cNvSpPr txBox="1"/>
            <p:nvPr/>
          </p:nvSpPr>
          <p:spPr>
            <a:xfrm>
              <a:off x="1176338" y="5402263"/>
              <a:ext cx="625475"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latinLnBrk="0">
                <a:defRPr/>
              </a:pPr>
              <a:r>
                <a:rPr lang="en-US" altLang="ko-KR" sz="1000" kern="0">
                  <a:solidFill>
                    <a:sysClr val="windowText" lastClr="000000"/>
                  </a:solidFill>
                  <a:latin typeface="Calibri" panose="020F0502020204030204"/>
                </a:rPr>
                <a:t>Retainer</a:t>
              </a:r>
            </a:p>
          </p:txBody>
        </p:sp>
      </p:grpSp>
      <p:pic>
        <p:nvPicPr>
          <p:cNvPr id="84" name="図 24">
            <a:extLst>
              <a:ext uri="{FF2B5EF4-FFF2-40B4-BE49-F238E27FC236}">
                <a16:creationId xmlns="" xmlns:a16="http://schemas.microsoft.com/office/drawing/2014/main" id="{EB24F9A9-4358-449B-8BB1-8054A2536C1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536" y="6525344"/>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6810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908720"/>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3.1 High Performance Butterfly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Valve - Advantage &amp; Disadvantage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Double Offset Butterfly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Valve</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84" name="표 83"/>
          <p:cNvGraphicFramePr>
            <a:graphicFrameLocks noGrp="1"/>
          </p:cNvGraphicFramePr>
          <p:nvPr>
            <p:extLst>
              <p:ext uri="{D42A27DB-BD31-4B8C-83A1-F6EECF244321}">
                <p14:modId xmlns:p14="http://schemas.microsoft.com/office/powerpoint/2010/main" val="2246304332"/>
              </p:ext>
            </p:extLst>
          </p:nvPr>
        </p:nvGraphicFramePr>
        <p:xfrm>
          <a:off x="660105" y="1556792"/>
          <a:ext cx="7080247" cy="1959135"/>
        </p:xfrm>
        <a:graphic>
          <a:graphicData uri="http://schemas.openxmlformats.org/drawingml/2006/table">
            <a:tbl>
              <a:tblPr/>
              <a:tblGrid>
                <a:gridCol w="745289"/>
                <a:gridCol w="745289"/>
                <a:gridCol w="745289"/>
                <a:gridCol w="745289"/>
                <a:gridCol w="745289"/>
                <a:gridCol w="1117934"/>
                <a:gridCol w="1117934"/>
                <a:gridCol w="1117934"/>
              </a:tblGrid>
              <a:tr h="181056">
                <a:tc gridSpan="6">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200" b="0" i="0" u="none" strike="noStrike" dirty="0">
                          <a:effectLst/>
                          <a:latin typeface="Arial" panose="020B0604020202020204" pitchFamily="34" charset="0"/>
                          <a:ea typeface="돋움" panose="020B0600000101010101" pitchFamily="50" charset="-127"/>
                        </a:rPr>
                        <a:t>    </a:t>
                      </a:r>
                      <a:r>
                        <a:rPr lang="en-US" sz="1200" b="1" i="0" u="none" strike="noStrike" dirty="0" smtClean="0">
                          <a:effectLst/>
                          <a:latin typeface="Arial" panose="020B0604020202020204" pitchFamily="34" charset="0"/>
                          <a:ea typeface="돋움" panose="020B0600000101010101" pitchFamily="50" charset="-127"/>
                        </a:rPr>
                        <a:t>Advantages </a:t>
                      </a:r>
                      <a:r>
                        <a:rPr lang="en-US" sz="1200" b="1" i="0" u="none" strike="noStrike" dirty="0">
                          <a:effectLst/>
                          <a:latin typeface="Arial" panose="020B0604020202020204" pitchFamily="34" charset="0"/>
                          <a:ea typeface="돋움" panose="020B0600000101010101" pitchFamily="50" charset="-127"/>
                        </a:rPr>
                        <a:t>comparing </a:t>
                      </a:r>
                      <a:r>
                        <a:rPr lang="en-US" sz="1200" b="1" i="0" u="none" strike="noStrike" dirty="0" smtClean="0">
                          <a:effectLst/>
                          <a:latin typeface="Arial" panose="020B0604020202020204" pitchFamily="34" charset="0"/>
                          <a:ea typeface="돋움" panose="020B0600000101010101" pitchFamily="50" charset="-127"/>
                        </a:rPr>
                        <a:t>to Concentric Rubber lined </a:t>
                      </a:r>
                      <a:r>
                        <a:rPr lang="en-US" sz="1200" b="1" i="0" u="none" strike="noStrike" dirty="0">
                          <a:effectLst/>
                          <a:latin typeface="Arial" panose="020B0604020202020204" pitchFamily="34" charset="0"/>
                          <a:ea typeface="돋움" panose="020B0600000101010101" pitchFamily="50" charset="-127"/>
                        </a:rPr>
                        <a:t>BFV.</a:t>
                      </a: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r>
              <a:tr h="181056">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r>
              <a:tr h="181056">
                <a:tc gridSpan="8">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a:t>
                      </a:r>
                      <a:r>
                        <a:rPr lang="en-US" sz="1100" b="0" i="0" u="none" strike="noStrike" dirty="0" smtClean="0">
                          <a:effectLst/>
                          <a:latin typeface="Arial" panose="020B0604020202020204" pitchFamily="34" charset="0"/>
                          <a:ea typeface="돋움" panose="020B0600000101010101" pitchFamily="50" charset="-127"/>
                        </a:rPr>
                        <a:t>1</a:t>
                      </a:r>
                      <a:r>
                        <a:rPr lang="en-US" sz="1100" b="0" i="0" u="none" strike="noStrike" dirty="0">
                          <a:effectLst/>
                          <a:latin typeface="Arial" panose="020B0604020202020204" pitchFamily="34" charset="0"/>
                          <a:ea typeface="돋움" panose="020B0600000101010101" pitchFamily="50" charset="-127"/>
                        </a:rPr>
                        <a:t>) It can be used for higher temperature than </a:t>
                      </a:r>
                      <a:r>
                        <a:rPr lang="en-US" sz="1100" b="0" i="0" u="none" strike="noStrike" dirty="0" smtClean="0">
                          <a:effectLst/>
                          <a:latin typeface="Arial" panose="020B0604020202020204" pitchFamily="34" charset="0"/>
                          <a:ea typeface="돋움" panose="020B0600000101010101" pitchFamily="50" charset="-127"/>
                        </a:rPr>
                        <a:t>rubber-lined </a:t>
                      </a:r>
                      <a:r>
                        <a:rPr lang="en-US" sz="1100" b="0" i="0" u="none" strike="noStrike" dirty="0">
                          <a:effectLst/>
                          <a:latin typeface="Arial" panose="020B0604020202020204" pitchFamily="34" charset="0"/>
                          <a:ea typeface="돋움" panose="020B0600000101010101" pitchFamily="50" charset="-127"/>
                        </a:rPr>
                        <a:t>BFV by selecting </a:t>
                      </a:r>
                      <a:r>
                        <a:rPr lang="en-US" sz="1100" b="0" i="0" u="none" strike="noStrike" dirty="0" smtClean="0">
                          <a:effectLst/>
                          <a:latin typeface="Arial" panose="020B0604020202020204" pitchFamily="34" charset="0"/>
                          <a:ea typeface="돋움" panose="020B0600000101010101" pitchFamily="50" charset="-127"/>
                        </a:rPr>
                        <a:t>the Teflon and Metal </a:t>
                      </a:r>
                      <a:r>
                        <a:rPr lang="en-US" sz="1100" b="0" i="0" u="none" strike="noStrike" dirty="0">
                          <a:effectLst/>
                          <a:latin typeface="Arial" panose="020B0604020202020204" pitchFamily="34" charset="0"/>
                          <a:ea typeface="돋움" panose="020B0600000101010101" pitchFamily="50" charset="-127"/>
                        </a:rPr>
                        <a:t>seat material </a:t>
                      </a: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1056">
                <a:tc gridSpan="2">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a:t>
                      </a: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r>
              <a:tr h="341783">
                <a:tc gridSpan="5">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2) It can be used for high pressure </a:t>
                      </a:r>
                      <a:r>
                        <a:rPr lang="en-US" sz="1100" b="0" i="0" u="none" strike="noStrike" dirty="0" smtClean="0">
                          <a:effectLst/>
                          <a:latin typeface="Arial" panose="020B0604020202020204" pitchFamily="34" charset="0"/>
                          <a:ea typeface="돋움" panose="020B0600000101010101" pitchFamily="50" charset="-127"/>
                        </a:rPr>
                        <a:t>application.</a:t>
                      </a:r>
                      <a:endParaRPr 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r>
              <a:tr h="181056">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r>
              <a:tr h="181056">
                <a:tc gridSpan="7">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3) As per the </a:t>
                      </a:r>
                      <a:r>
                        <a:rPr lang="en-US" sz="1100" b="0" i="0" u="none" strike="noStrike" dirty="0" smtClean="0">
                          <a:effectLst/>
                          <a:latin typeface="Arial" panose="020B0604020202020204" pitchFamily="34" charset="0"/>
                          <a:ea typeface="돋움" panose="020B0600000101010101" pitchFamily="50" charset="-127"/>
                        </a:rPr>
                        <a:t>throttling </a:t>
                      </a:r>
                      <a:r>
                        <a:rPr lang="en-US" sz="1100" b="0" i="0" u="none" strike="noStrike" dirty="0">
                          <a:effectLst/>
                          <a:latin typeface="Arial" panose="020B0604020202020204" pitchFamily="34" charset="0"/>
                          <a:ea typeface="돋움" panose="020B0600000101010101" pitchFamily="50" charset="-127"/>
                        </a:rPr>
                        <a:t>application, </a:t>
                      </a:r>
                      <a:r>
                        <a:rPr lang="en-US" sz="1100" b="0" i="0" u="none" strike="noStrike" dirty="0" smtClean="0">
                          <a:effectLst/>
                          <a:latin typeface="Arial" panose="020B0604020202020204" pitchFamily="34" charset="0"/>
                          <a:ea typeface="돋움" panose="020B0600000101010101" pitchFamily="50" charset="-127"/>
                        </a:rPr>
                        <a:t>eccentric design </a:t>
                      </a:r>
                      <a:r>
                        <a:rPr lang="en-US" sz="1100" b="0" i="0" u="none" strike="noStrike" dirty="0">
                          <a:effectLst/>
                          <a:latin typeface="Arial" panose="020B0604020202020204" pitchFamily="34" charset="0"/>
                          <a:ea typeface="돋움" panose="020B0600000101010101" pitchFamily="50" charset="-127"/>
                        </a:rPr>
                        <a:t>is </a:t>
                      </a:r>
                      <a:r>
                        <a:rPr lang="en-US" sz="1100" b="0" i="0" u="none" strike="noStrike" dirty="0" smtClean="0">
                          <a:effectLst/>
                          <a:latin typeface="Arial" panose="020B0604020202020204" pitchFamily="34" charset="0"/>
                          <a:ea typeface="돋움" panose="020B0600000101010101" pitchFamily="50" charset="-127"/>
                        </a:rPr>
                        <a:t>much better</a:t>
                      </a:r>
                      <a:r>
                        <a:rPr lang="en-US" sz="1100" b="0" i="0" u="none" strike="noStrike" dirty="0">
                          <a:effectLst/>
                          <a:latin typeface="Arial" panose="020B0604020202020204" pitchFamily="34" charset="0"/>
                          <a:ea typeface="돋움" panose="020B0600000101010101" pitchFamily="50" charset="-127"/>
                        </a:rPr>
                        <a:t>.</a:t>
                      </a: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r>
              <a:tr h="181056">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3" marB="0" anchor="ctr">
                    <a:lnL>
                      <a:noFill/>
                    </a:lnL>
                    <a:lnR>
                      <a:noFill/>
                    </a:lnR>
                    <a:lnT>
                      <a:noFill/>
                    </a:lnT>
                    <a:lnB>
                      <a:noFill/>
                    </a:lnB>
                    <a:lnTlToBr w="12700" cmpd="sng">
                      <a:noFill/>
                      <a:prstDash val="solid"/>
                    </a:lnTlToBr>
                    <a:lnBlToTr w="12700" cmpd="sng">
                      <a:noFill/>
                      <a:prstDash val="solid"/>
                    </a:lnBlToTr>
                    <a:noFill/>
                  </a:tcPr>
                </a:tc>
              </a:tr>
              <a:tr h="341783">
                <a:tc gridSpan="8">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4) In order to replace the seat, only retainer ring is required </a:t>
                      </a:r>
                      <a:r>
                        <a:rPr lang="en-US" sz="1100" b="0" i="0" u="none" strike="noStrike" dirty="0" smtClean="0">
                          <a:effectLst/>
                          <a:latin typeface="Arial" panose="020B0604020202020204" pitchFamily="34" charset="0"/>
                          <a:ea typeface="돋움" panose="020B0600000101010101" pitchFamily="50" charset="-127"/>
                        </a:rPr>
                        <a:t>for disassembling</a:t>
                      </a:r>
                      <a:r>
                        <a:rPr lang="en-US" sz="1100" b="0" i="0" u="none" strike="noStrike" dirty="0">
                          <a:effectLst/>
                          <a:latin typeface="Arial" panose="020B0604020202020204" pitchFamily="34" charset="0"/>
                          <a:ea typeface="돋움" panose="020B0600000101010101" pitchFamily="50" charset="-127"/>
                        </a:rPr>
                        <a:t>. </a:t>
                      </a:r>
                      <a:endParaRPr lang="en-US" sz="1100" b="0" i="0" u="none" strike="noStrike" dirty="0" smtClean="0">
                        <a:effectLst/>
                        <a:latin typeface="Arial" panose="020B0604020202020204" pitchFamily="34" charset="0"/>
                        <a:ea typeface="돋움" panose="020B0600000101010101" pitchFamily="50" charset="-127"/>
                      </a:endParaRPr>
                    </a:p>
                    <a:p>
                      <a:pPr algn="l" fontAlgn="ctr"/>
                      <a:r>
                        <a:rPr lang="en-US" sz="1100" b="0" i="0" u="none" strike="noStrike" dirty="0" smtClean="0">
                          <a:effectLst/>
                          <a:latin typeface="Arial" panose="020B0604020202020204" pitchFamily="34" charset="0"/>
                          <a:ea typeface="돋움" panose="020B0600000101010101" pitchFamily="50" charset="-127"/>
                        </a:rPr>
                        <a:t>       ( </a:t>
                      </a:r>
                      <a:r>
                        <a:rPr lang="en-US" sz="1100" b="0" i="0" u="none" strike="noStrike" dirty="0">
                          <a:effectLst/>
                          <a:latin typeface="Arial" panose="020B0604020202020204" pitchFamily="34" charset="0"/>
                          <a:ea typeface="돋움" panose="020B0600000101010101" pitchFamily="50" charset="-127"/>
                        </a:rPr>
                        <a:t>easy </a:t>
                      </a:r>
                      <a:r>
                        <a:rPr lang="en-US" sz="1100" b="0" i="0" u="none" strike="noStrike" dirty="0" smtClean="0">
                          <a:effectLst/>
                          <a:latin typeface="Arial" panose="020B0604020202020204" pitchFamily="34" charset="0"/>
                          <a:ea typeface="돋움" panose="020B0600000101010101" pitchFamily="50" charset="-127"/>
                        </a:rPr>
                        <a:t>maintenance</a:t>
                      </a:r>
                      <a:r>
                        <a:rPr lang="en-US" sz="1100" b="0" i="0" u="none" strike="noStrike" baseline="0" dirty="0" smtClean="0">
                          <a:effectLst/>
                          <a:latin typeface="Arial" panose="020B0604020202020204" pitchFamily="34" charset="0"/>
                          <a:ea typeface="돋움" panose="020B0600000101010101" pitchFamily="50" charset="-127"/>
                        </a:rPr>
                        <a:t> – Large size</a:t>
                      </a:r>
                      <a:r>
                        <a:rPr lang="en-US" sz="1100" b="0" i="0" u="none" strike="noStrike" dirty="0" smtClean="0">
                          <a:effectLst/>
                          <a:latin typeface="Arial" panose="020B0604020202020204" pitchFamily="34" charset="0"/>
                          <a:ea typeface="돋움" panose="020B0600000101010101" pitchFamily="50" charset="-127"/>
                        </a:rPr>
                        <a:t> </a:t>
                      </a:r>
                      <a:r>
                        <a:rPr lang="en-US" sz="1100" b="0" i="0" u="none" strike="noStrike" dirty="0">
                          <a:effectLst/>
                          <a:latin typeface="Arial" panose="020B0604020202020204" pitchFamily="34" charset="0"/>
                          <a:ea typeface="돋움" panose="020B0600000101010101" pitchFamily="50" charset="-127"/>
                        </a:rPr>
                        <a:t>).</a:t>
                      </a:r>
                    </a:p>
                  </a:txBody>
                  <a:tcPr marL="6350" marR="6350" marT="6353"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bl>
          </a:graphicData>
        </a:graphic>
      </p:graphicFrame>
      <p:graphicFrame>
        <p:nvGraphicFramePr>
          <p:cNvPr id="85" name="표 84"/>
          <p:cNvGraphicFramePr>
            <a:graphicFrameLocks noGrp="1"/>
          </p:cNvGraphicFramePr>
          <p:nvPr>
            <p:extLst>
              <p:ext uri="{D42A27DB-BD31-4B8C-83A1-F6EECF244321}">
                <p14:modId xmlns:p14="http://schemas.microsoft.com/office/powerpoint/2010/main" val="2368347090"/>
              </p:ext>
            </p:extLst>
          </p:nvPr>
        </p:nvGraphicFramePr>
        <p:xfrm>
          <a:off x="647405" y="3918992"/>
          <a:ext cx="6729412" cy="2030411"/>
        </p:xfrm>
        <a:graphic>
          <a:graphicData uri="http://schemas.openxmlformats.org/drawingml/2006/table">
            <a:tbl>
              <a:tblPr/>
              <a:tblGrid>
                <a:gridCol w="611765"/>
                <a:gridCol w="611765"/>
                <a:gridCol w="917647"/>
                <a:gridCol w="917647"/>
                <a:gridCol w="917647"/>
                <a:gridCol w="917647"/>
                <a:gridCol w="917647"/>
                <a:gridCol w="917647"/>
              </a:tblGrid>
              <a:tr h="212609">
                <a:tc gridSpan="2">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200" b="1" i="0" u="none" strike="noStrike" dirty="0">
                          <a:effectLst/>
                          <a:latin typeface="Arial" panose="020B0604020202020204" pitchFamily="34" charset="0"/>
                          <a:ea typeface="돋움" panose="020B0600000101010101" pitchFamily="50" charset="-127"/>
                        </a:rPr>
                        <a:t>    Disadvantage</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2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01978">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01978">
                <a:tc gridSpan="7">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1) The fluid is contacting all valve part such as body, disc, seat, shaft, retainer ring.</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01978">
                <a:tc gridSpan="8">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Therefore, in case of corrosive fluid, the high grade material is required for selection such as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201978">
                <a:tc gridSpan="6">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stainless Steel, Ni-Aluminum Bronze or </a:t>
                      </a:r>
                      <a:r>
                        <a:rPr lang="en-US" sz="1100" b="0" i="0" u="none" strike="noStrike" dirty="0" smtClean="0">
                          <a:effectLst/>
                          <a:latin typeface="Arial" panose="020B0604020202020204" pitchFamily="34" charset="0"/>
                          <a:ea typeface="돋움" panose="020B0600000101010101" pitchFamily="50" charset="-127"/>
                        </a:rPr>
                        <a:t>Duplex </a:t>
                      </a:r>
                      <a:r>
                        <a:rPr lang="en-US" sz="1100" b="0" i="0" u="none" strike="noStrike" dirty="0">
                          <a:effectLst/>
                          <a:latin typeface="Arial" panose="020B0604020202020204" pitchFamily="34" charset="0"/>
                          <a:ea typeface="돋움" panose="020B0600000101010101" pitchFamily="50" charset="-127"/>
                        </a:rPr>
                        <a:t>and so on,.</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01978">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01978">
                <a:tc gridSpan="7">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2) The valve bore is smaller than Concentric </a:t>
                      </a:r>
                      <a:r>
                        <a:rPr lang="en-US" sz="1100" b="0" i="0" u="none" strike="noStrike" dirty="0" smtClean="0">
                          <a:effectLst/>
                          <a:latin typeface="Arial" panose="020B0604020202020204" pitchFamily="34" charset="0"/>
                          <a:ea typeface="돋움" panose="020B0600000101010101" pitchFamily="50" charset="-127"/>
                        </a:rPr>
                        <a:t>rubber lined BFV, </a:t>
                      </a:r>
                      <a:r>
                        <a:rPr lang="en-US" sz="1100" b="0" i="0" u="none" strike="noStrike" dirty="0">
                          <a:effectLst/>
                          <a:latin typeface="Arial" panose="020B0604020202020204" pitchFamily="34" charset="0"/>
                          <a:ea typeface="돋움" panose="020B0600000101010101" pitchFamily="50" charset="-127"/>
                        </a:rPr>
                        <a:t>and disc is </a:t>
                      </a:r>
                      <a:r>
                        <a:rPr lang="en-US" sz="1100" b="0" i="0" u="none" strike="noStrike" dirty="0" smtClean="0">
                          <a:effectLst/>
                          <a:latin typeface="Arial" panose="020B0604020202020204" pitchFamily="34" charset="0"/>
                          <a:ea typeface="돋움" panose="020B0600000101010101" pitchFamily="50" charset="-127"/>
                        </a:rPr>
                        <a:t>offset, </a:t>
                      </a:r>
                      <a:endParaRPr 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01978">
                <a:tc gridSpan="5">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a:effectLst/>
                          <a:latin typeface="Arial" panose="020B0604020202020204" pitchFamily="34" charset="0"/>
                          <a:ea typeface="돋움" panose="020B0600000101010101" pitchFamily="50" charset="-127"/>
                        </a:rPr>
                        <a:t>        the Cv Value is smaller than concentric Design.</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01978">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r h="201978">
                <a:tc gridSpan="5">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0" i="0" u="none" strike="noStrike" dirty="0">
                          <a:effectLst/>
                          <a:latin typeface="Arial" panose="020B0604020202020204" pitchFamily="34" charset="0"/>
                          <a:ea typeface="돋움" panose="020B0600000101010101" pitchFamily="50" charset="-127"/>
                        </a:rPr>
                        <a:t>    3) As per detail, please refer to the attached table.</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endParaRPr lang="ko-KR" altLang="en-US" sz="1100" b="0" i="0" u="none" strike="noStrike" dirty="0">
                        <a:effectLst/>
                        <a:latin typeface="Arial" panose="020B0604020202020204" pitchFamily="34" charset="0"/>
                        <a:ea typeface="돋움" panose="020B0600000101010101" pitchFamily="50" charset="-127"/>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r>
            </a:tbl>
          </a:graphicData>
        </a:graphic>
      </p:graphicFrame>
      <p:pic>
        <p:nvPicPr>
          <p:cNvPr id="8"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170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1635674124"/>
              </p:ext>
            </p:extLst>
          </p:nvPr>
        </p:nvGraphicFramePr>
        <p:xfrm>
          <a:off x="539552" y="1700808"/>
          <a:ext cx="8352928" cy="4357377"/>
        </p:xfrm>
        <a:graphic>
          <a:graphicData uri="http://schemas.openxmlformats.org/drawingml/2006/table">
            <a:tbl>
              <a:tblPr firstCol="1">
                <a:tableStyleId>{7DF18680-E054-41AD-8BC1-D1AEF772440D}</a:tableStyleId>
              </a:tblPr>
              <a:tblGrid>
                <a:gridCol w="2748832">
                  <a:extLst>
                    <a:ext uri="{9D8B030D-6E8A-4147-A177-3AD203B41FA5}">
                      <a16:colId xmlns="" xmlns:a16="http://schemas.microsoft.com/office/drawing/2014/main" val="20000"/>
                    </a:ext>
                  </a:extLst>
                </a:gridCol>
                <a:gridCol w="5604096">
                  <a:extLst>
                    <a:ext uri="{9D8B030D-6E8A-4147-A177-3AD203B41FA5}">
                      <a16:colId xmlns="" xmlns:a16="http://schemas.microsoft.com/office/drawing/2014/main" val="20001"/>
                    </a:ext>
                  </a:extLst>
                </a:gridCol>
              </a:tblGrid>
              <a:tr h="5310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latin typeface="+mj-lt"/>
                          <a:cs typeface="Times New Roman" panose="02020603050405020304" pitchFamily="18" charset="0"/>
                        </a:rPr>
                        <a:t>Company Name</a:t>
                      </a:r>
                    </a:p>
                  </a:txBody>
                  <a:tcPr marL="91421" marR="91421" marT="45662" marB="45662">
                    <a:lnB w="38100" cap="flat" cmpd="sng" algn="ctr">
                      <a:solidFill>
                        <a:schemeClr val="bg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000" b="1" dirty="0">
                          <a:latin typeface="+mj-lt"/>
                          <a:cs typeface="Times New Roman" panose="02020603050405020304" pitchFamily="18" charset="0"/>
                        </a:rPr>
                        <a:t>CEPHAS</a:t>
                      </a:r>
                      <a:r>
                        <a:rPr kumimoji="1" lang="en-US" altLang="ja-JP" sz="2000" b="1" baseline="0" dirty="0">
                          <a:latin typeface="+mj-lt"/>
                          <a:cs typeface="Times New Roman" panose="02020603050405020304" pitchFamily="18" charset="0"/>
                        </a:rPr>
                        <a:t> PIPELINES Corporation</a:t>
                      </a:r>
                      <a:endParaRPr kumimoji="1" lang="en-US" altLang="ja-JP" sz="2000" b="1" dirty="0">
                        <a:latin typeface="+mj-lt"/>
                        <a:cs typeface="Times New Roman" panose="02020603050405020304" pitchFamily="18" charset="0"/>
                      </a:endParaRPr>
                    </a:p>
                  </a:txBody>
                  <a:tcPr marL="251948" marR="91421" marT="45662" marB="45662">
                    <a:noFill/>
                  </a:tcPr>
                </a:tc>
                <a:extLst>
                  <a:ext uri="{0D108BD9-81ED-4DB2-BD59-A6C34878D82A}">
                    <a16:rowId xmlns="" xmlns:a16="http://schemas.microsoft.com/office/drawing/2014/main" val="10000"/>
                  </a:ext>
                </a:extLst>
              </a:tr>
              <a:tr h="5310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latin typeface="+mj-lt"/>
                          <a:cs typeface="Times New Roman" panose="02020603050405020304" pitchFamily="18" charset="0"/>
                        </a:rPr>
                        <a:t>Address</a:t>
                      </a:r>
                    </a:p>
                  </a:txBody>
                  <a:tcPr marL="91421" marR="91421" marT="45662" marB="45662">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b="1" dirty="0">
                          <a:latin typeface="+mj-lt"/>
                          <a:cs typeface="Times New Roman" panose="02020603050405020304" pitchFamily="18" charset="0"/>
                        </a:rPr>
                        <a:t>20</a:t>
                      </a:r>
                      <a:r>
                        <a:rPr lang="en-US" altLang="ja-JP" sz="1800" b="1" baseline="0" dirty="0">
                          <a:latin typeface="+mj-lt"/>
                          <a:cs typeface="Times New Roman" panose="02020603050405020304" pitchFamily="18" charset="0"/>
                        </a:rPr>
                        <a:t> </a:t>
                      </a:r>
                      <a:r>
                        <a:rPr lang="en-US" altLang="ja-JP" sz="1800" b="1" dirty="0">
                          <a:latin typeface="+mj-lt"/>
                          <a:cs typeface="Times New Roman" panose="02020603050405020304" pitchFamily="18" charset="0"/>
                        </a:rPr>
                        <a:t>Hwajeonsandan 6-ro, 54beon-gil,</a:t>
                      </a:r>
                      <a:r>
                        <a:rPr lang="en-US" altLang="ja-JP" sz="1800" b="1" baseline="0" dirty="0">
                          <a:latin typeface="+mj-lt"/>
                          <a:cs typeface="Times New Roman" panose="02020603050405020304" pitchFamily="18" charset="0"/>
                        </a:rPr>
                        <a:t> </a:t>
                      </a:r>
                      <a:r>
                        <a:rPr lang="en-US" altLang="ja-JP" sz="1800" b="1" dirty="0">
                          <a:latin typeface="+mj-lt"/>
                          <a:cs typeface="Times New Roman" panose="02020603050405020304" pitchFamily="18" charset="0"/>
                        </a:rPr>
                        <a:t>Gangseo-gu,</a:t>
                      </a:r>
                      <a:r>
                        <a:rPr lang="en-US" altLang="ja-JP" sz="1800" b="1" baseline="0" dirty="0">
                          <a:latin typeface="+mj-lt"/>
                          <a:cs typeface="Times New Roman" panose="02020603050405020304" pitchFamily="18" charset="0"/>
                        </a:rPr>
                        <a:t> Busan, Korea</a:t>
                      </a:r>
                      <a:endParaRPr lang="en-US" altLang="ja-JP" sz="1800" b="1" dirty="0">
                        <a:latin typeface="+mj-lt"/>
                        <a:cs typeface="Times New Roman" panose="02020603050405020304" pitchFamily="18" charset="0"/>
                      </a:endParaRPr>
                    </a:p>
                  </a:txBody>
                  <a:tcPr marL="251948" marR="91421" marT="45662" marB="45662">
                    <a:noFill/>
                  </a:tcPr>
                </a:tc>
                <a:extLst>
                  <a:ext uri="{0D108BD9-81ED-4DB2-BD59-A6C34878D82A}">
                    <a16:rowId xmlns="" xmlns:a16="http://schemas.microsoft.com/office/drawing/2014/main" val="10001"/>
                  </a:ext>
                </a:extLst>
              </a:tr>
              <a:tr h="5310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latin typeface="+mj-lt"/>
                          <a:cs typeface="Times New Roman" panose="02020603050405020304" pitchFamily="18" charset="0"/>
                        </a:rPr>
                        <a:t>Established</a:t>
                      </a:r>
                    </a:p>
                  </a:txBody>
                  <a:tcPr marL="91421" marR="91421" marT="45662" marB="45662">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latin typeface="+mj-lt"/>
                          <a:cs typeface="Times New Roman" panose="02020603050405020304" pitchFamily="18" charset="0"/>
                        </a:rPr>
                        <a:t>20,</a:t>
                      </a:r>
                      <a:r>
                        <a:rPr lang="en-US" altLang="ja-JP" sz="2000" b="1" baseline="0" dirty="0">
                          <a:latin typeface="+mj-lt"/>
                          <a:cs typeface="Times New Roman" panose="02020603050405020304" pitchFamily="18" charset="0"/>
                        </a:rPr>
                        <a:t> July, </a:t>
                      </a:r>
                      <a:r>
                        <a:rPr lang="en-US" altLang="ja-JP" sz="2000" b="1" dirty="0">
                          <a:latin typeface="+mj-lt"/>
                          <a:cs typeface="Times New Roman" panose="02020603050405020304" pitchFamily="18" charset="0"/>
                        </a:rPr>
                        <a:t>1990</a:t>
                      </a:r>
                    </a:p>
                  </a:txBody>
                  <a:tcPr marL="251948" marR="91421" marT="45662" marB="45662">
                    <a:noFill/>
                  </a:tcPr>
                </a:tc>
                <a:extLst>
                  <a:ext uri="{0D108BD9-81ED-4DB2-BD59-A6C34878D82A}">
                    <a16:rowId xmlns="" xmlns:a16="http://schemas.microsoft.com/office/drawing/2014/main" val="10002"/>
                  </a:ext>
                </a:extLst>
              </a:tr>
              <a:tr h="5310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latin typeface="+mj-lt"/>
                          <a:cs typeface="Times New Roman" panose="02020603050405020304" pitchFamily="18" charset="0"/>
                        </a:rPr>
                        <a:t>Home</a:t>
                      </a:r>
                      <a:r>
                        <a:rPr lang="en-US" altLang="ja-JP" sz="2000" b="1" baseline="0" dirty="0">
                          <a:latin typeface="+mj-lt"/>
                          <a:cs typeface="Times New Roman" panose="02020603050405020304" pitchFamily="18" charset="0"/>
                        </a:rPr>
                        <a:t>page address</a:t>
                      </a:r>
                      <a:endParaRPr lang="en-US" altLang="ja-JP" sz="2000" b="1" dirty="0">
                        <a:latin typeface="+mj-lt"/>
                        <a:cs typeface="Times New Roman" panose="02020603050405020304" pitchFamily="18" charset="0"/>
                      </a:endParaRPr>
                    </a:p>
                  </a:txBody>
                  <a:tcPr marL="91421" marR="91421" marT="45662" marB="45662">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900" b="1" kern="0" dirty="0" smtClean="0">
                          <a:latin typeface="+mj-lt"/>
                          <a:cs typeface="Times New Roman" panose="02020603050405020304" pitchFamily="18" charset="0"/>
                        </a:rPr>
                        <a:t>www.cephasvalve.com</a:t>
                      </a:r>
                      <a:endParaRPr lang="en-US" altLang="ja-JP" sz="1900" b="1" kern="0" dirty="0">
                        <a:latin typeface="+mj-lt"/>
                        <a:cs typeface="Times New Roman" panose="02020603050405020304" pitchFamily="18" charset="0"/>
                      </a:endParaRPr>
                    </a:p>
                  </a:txBody>
                  <a:tcPr marL="251948" marR="91421" marT="45662" marB="45662">
                    <a:noFill/>
                  </a:tcPr>
                </a:tc>
                <a:extLst>
                  <a:ext uri="{0D108BD9-81ED-4DB2-BD59-A6C34878D82A}">
                    <a16:rowId xmlns="" xmlns:a16="http://schemas.microsoft.com/office/drawing/2014/main" val="10003"/>
                  </a:ext>
                </a:extLst>
              </a:tr>
              <a:tr h="5310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latin typeface="+mj-lt"/>
                          <a:cs typeface="Times New Roman" panose="02020603050405020304" pitchFamily="18" charset="0"/>
                        </a:rPr>
                        <a:t>President</a:t>
                      </a:r>
                    </a:p>
                  </a:txBody>
                  <a:tcPr marL="91421" marR="91421" marT="45662" marB="45662">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schemeClr val="tx1"/>
                          </a:solidFill>
                          <a:latin typeface="+mj-lt"/>
                          <a:cs typeface="Times New Roman" panose="02020603050405020304" pitchFamily="18" charset="0"/>
                        </a:rPr>
                        <a:t>Masanori Fukumitsu</a:t>
                      </a:r>
                    </a:p>
                  </a:txBody>
                  <a:tcPr marL="251948" marR="91421" marT="45662" marB="45662">
                    <a:noFill/>
                  </a:tcPr>
                </a:tc>
                <a:extLst>
                  <a:ext uri="{0D108BD9-81ED-4DB2-BD59-A6C34878D82A}">
                    <a16:rowId xmlns="" xmlns:a16="http://schemas.microsoft.com/office/drawing/2014/main" val="10004"/>
                  </a:ext>
                </a:extLst>
              </a:tr>
              <a:tr h="5310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latin typeface="+mj-lt"/>
                          <a:cs typeface="Times New Roman" panose="02020603050405020304" pitchFamily="18" charset="0"/>
                        </a:rPr>
                        <a:t>Main Item</a:t>
                      </a:r>
                    </a:p>
                  </a:txBody>
                  <a:tcPr marL="91421" marR="91421" marT="45662" marB="45662">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latin typeface="+mj-lt"/>
                          <a:cs typeface="Times New Roman" panose="02020603050405020304" pitchFamily="18" charset="0"/>
                        </a:rPr>
                        <a:t>Butterfly Valves</a:t>
                      </a:r>
                    </a:p>
                  </a:txBody>
                  <a:tcPr marL="251948" marR="91421" marT="45662" marB="45662">
                    <a:noFill/>
                  </a:tcPr>
                </a:tc>
                <a:extLst>
                  <a:ext uri="{0D108BD9-81ED-4DB2-BD59-A6C34878D82A}">
                    <a16:rowId xmlns="" xmlns:a16="http://schemas.microsoft.com/office/drawing/2014/main" val="10005"/>
                  </a:ext>
                </a:extLst>
              </a:tr>
              <a:tr h="5310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latin typeface="+mj-lt"/>
                          <a:cs typeface="Times New Roman" panose="02020603050405020304" pitchFamily="18" charset="0"/>
                        </a:rPr>
                        <a:t>Employees</a:t>
                      </a:r>
                    </a:p>
                  </a:txBody>
                  <a:tcPr marL="91421" marR="91421" marT="45662" marB="45662">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j-lt"/>
                          <a:cs typeface="Times New Roman" panose="02020603050405020304" pitchFamily="18" charset="0"/>
                        </a:rPr>
                        <a:t>93</a:t>
                      </a:r>
                      <a:endParaRPr lang="en-US" altLang="ja-JP" sz="2000" b="1" dirty="0">
                        <a:solidFill>
                          <a:schemeClr val="tx1"/>
                        </a:solidFill>
                        <a:latin typeface="+mj-lt"/>
                        <a:cs typeface="Times New Roman" panose="02020603050405020304" pitchFamily="18" charset="0"/>
                      </a:endParaRPr>
                    </a:p>
                  </a:txBody>
                  <a:tcPr marL="251948" marR="91421" marT="45662" marB="45662">
                    <a:noFill/>
                  </a:tcPr>
                </a:tc>
                <a:extLst>
                  <a:ext uri="{0D108BD9-81ED-4DB2-BD59-A6C34878D82A}">
                    <a16:rowId xmlns="" xmlns:a16="http://schemas.microsoft.com/office/drawing/2014/main" val="10006"/>
                  </a:ext>
                </a:extLst>
              </a:tr>
              <a:tr h="5310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latin typeface="+mj-lt"/>
                          <a:cs typeface="Times New Roman" panose="02020603050405020304" pitchFamily="18" charset="0"/>
                        </a:rPr>
                        <a:t>Factory Size</a:t>
                      </a:r>
                    </a:p>
                  </a:txBody>
                  <a:tcPr marL="91421" marR="91421" marT="45662" marB="45662">
                    <a:lnT w="38100" cap="flat" cmpd="sng" algn="ctr">
                      <a:solidFill>
                        <a:schemeClr val="bg1"/>
                      </a:solidFill>
                      <a:prstDash val="solid"/>
                      <a:round/>
                      <a:headEnd type="none" w="med" len="med"/>
                      <a:tailEnd type="none" w="med" len="med"/>
                    </a:lnT>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2000" b="1" dirty="0">
                          <a:latin typeface="+mj-lt"/>
                          <a:cs typeface="Times New Roman" panose="02020603050405020304" pitchFamily="18" charset="0"/>
                        </a:rPr>
                        <a:t>12,000 Square Meter</a:t>
                      </a:r>
                    </a:p>
                  </a:txBody>
                  <a:tcPr marL="251948" marR="91421" marT="45662" marB="45662">
                    <a:noFill/>
                  </a:tcPr>
                </a:tc>
                <a:extLst>
                  <a:ext uri="{0D108BD9-81ED-4DB2-BD59-A6C34878D82A}">
                    <a16:rowId xmlns="" xmlns:a16="http://schemas.microsoft.com/office/drawing/2014/main" val="10007"/>
                  </a:ext>
                </a:extLst>
              </a:tr>
            </a:tbl>
          </a:graphicData>
        </a:graphic>
      </p:graphicFrame>
      <p:pic>
        <p:nvPicPr>
          <p:cNvPr id="2109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7472" y="274131"/>
            <a:ext cx="1547016" cy="454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タイトル 1"/>
          <p:cNvSpPr txBox="1">
            <a:spLocks/>
          </p:cNvSpPr>
          <p:nvPr/>
        </p:nvSpPr>
        <p:spPr bwMode="auto">
          <a:xfrm>
            <a:off x="543293" y="1087733"/>
            <a:ext cx="436465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charset="-128"/>
              </a:defRPr>
            </a:lvl1pPr>
            <a:lvl2pPr marL="742950" indent="-285750">
              <a:defRPr sz="2400">
                <a:solidFill>
                  <a:schemeClr val="tx1"/>
                </a:solidFill>
                <a:latin typeface="Times New Roman" pitchFamily="18" charset="0"/>
                <a:ea typeface="ＭＳ Ｐゴシック" charset="-128"/>
              </a:defRPr>
            </a:lvl2pPr>
            <a:lvl3pPr marL="1143000" indent="-228600">
              <a:defRPr sz="2400">
                <a:solidFill>
                  <a:schemeClr val="tx1"/>
                </a:solidFill>
                <a:latin typeface="Times New Roman" pitchFamily="18" charset="0"/>
                <a:ea typeface="ＭＳ Ｐゴシック" charset="-128"/>
              </a:defRPr>
            </a:lvl3pPr>
            <a:lvl4pPr marL="1600200" indent="-228600">
              <a:defRPr sz="2400">
                <a:solidFill>
                  <a:schemeClr val="tx1"/>
                </a:solidFill>
                <a:latin typeface="Times New Roman" pitchFamily="18" charset="0"/>
                <a:ea typeface="ＭＳ Ｐゴシック" charset="-128"/>
              </a:defRPr>
            </a:lvl4pPr>
            <a:lvl5pPr marL="2057400" indent="-228600">
              <a:defRPr sz="2400">
                <a:solidFill>
                  <a:schemeClr val="tx1"/>
                </a:solidFill>
                <a:latin typeface="Times New Roman" pitchFamily="18" charset="0"/>
                <a:ea typeface="ＭＳ Ｐゴシック" charset="-128"/>
              </a:defRPr>
            </a:lvl5pPr>
            <a:lvl6pPr marL="2514600" indent="-228600" algn="ctr" eaLnBrk="0" fontAlgn="ctr" hangingPunct="0">
              <a:spcBef>
                <a:spcPct val="0"/>
              </a:spcBef>
              <a:spcAft>
                <a:spcPct val="0"/>
              </a:spcAft>
              <a:defRPr sz="2400">
                <a:solidFill>
                  <a:schemeClr val="tx1"/>
                </a:solidFill>
                <a:latin typeface="Times New Roman" pitchFamily="18" charset="0"/>
                <a:ea typeface="ＭＳ Ｐゴシック" charset="-128"/>
              </a:defRPr>
            </a:lvl6pPr>
            <a:lvl7pPr marL="2971800" indent="-228600" algn="ctr" eaLnBrk="0" fontAlgn="ctr" hangingPunct="0">
              <a:spcBef>
                <a:spcPct val="0"/>
              </a:spcBef>
              <a:spcAft>
                <a:spcPct val="0"/>
              </a:spcAft>
              <a:defRPr sz="2400">
                <a:solidFill>
                  <a:schemeClr val="tx1"/>
                </a:solidFill>
                <a:latin typeface="Times New Roman" pitchFamily="18" charset="0"/>
                <a:ea typeface="ＭＳ Ｐゴシック" charset="-128"/>
              </a:defRPr>
            </a:lvl7pPr>
            <a:lvl8pPr marL="3429000" indent="-228600" algn="ctr" eaLnBrk="0" fontAlgn="ctr" hangingPunct="0">
              <a:spcBef>
                <a:spcPct val="0"/>
              </a:spcBef>
              <a:spcAft>
                <a:spcPct val="0"/>
              </a:spcAft>
              <a:defRPr sz="2400">
                <a:solidFill>
                  <a:schemeClr val="tx1"/>
                </a:solidFill>
                <a:latin typeface="Times New Roman" pitchFamily="18" charset="0"/>
                <a:ea typeface="ＭＳ Ｐゴシック" charset="-128"/>
              </a:defRPr>
            </a:lvl8pPr>
            <a:lvl9pPr marL="3886200" indent="-228600" algn="ctr" eaLnBrk="0" fontAlgn="ctr" hangingPunct="0">
              <a:spcBef>
                <a:spcPct val="0"/>
              </a:spcBef>
              <a:spcAft>
                <a:spcPct val="0"/>
              </a:spcAft>
              <a:defRPr sz="2400">
                <a:solidFill>
                  <a:schemeClr val="tx1"/>
                </a:solidFill>
                <a:latin typeface="Times New Roman" pitchFamily="18" charset="0"/>
                <a:ea typeface="ＭＳ Ｐゴシック" charset="-128"/>
              </a:defRPr>
            </a:lvl9pPr>
          </a:lstStyle>
          <a:p>
            <a:pPr algn="l" fontAlgn="base"/>
            <a:r>
              <a:rPr kumimoji="1" lang="en-US" altLang="ja-JP" b="1" dirty="0" smtClean="0">
                <a:solidFill>
                  <a:srgbClr val="00B0F0"/>
                </a:solidFill>
                <a:latin typeface="Calibri"/>
              </a:rPr>
              <a:t>General </a:t>
            </a:r>
            <a:r>
              <a:rPr kumimoji="1" lang="en-US" altLang="ja-JP" b="1" dirty="0">
                <a:solidFill>
                  <a:srgbClr val="00B0F0"/>
                </a:solidFill>
                <a:latin typeface="Calibri"/>
              </a:rPr>
              <a:t>Information </a:t>
            </a:r>
            <a:endParaRPr kumimoji="1" lang="ja-JP" altLang="en-US" b="1" dirty="0">
              <a:solidFill>
                <a:prstClr val="black"/>
              </a:solidFill>
              <a:latin typeface="Calibri"/>
            </a:endParaRPr>
          </a:p>
        </p:txBody>
      </p:sp>
      <p:grpSp>
        <p:nvGrpSpPr>
          <p:cNvPr id="18" name="그룹 17"/>
          <p:cNvGrpSpPr/>
          <p:nvPr/>
        </p:nvGrpSpPr>
        <p:grpSpPr>
          <a:xfrm>
            <a:off x="6156176" y="2636912"/>
            <a:ext cx="2880320" cy="3168352"/>
            <a:chOff x="6053989" y="2636912"/>
            <a:chExt cx="2982507" cy="3168352"/>
          </a:xfrm>
        </p:grpSpPr>
        <p:grpSp>
          <p:nvGrpSpPr>
            <p:cNvPr id="5" name="그룹 4"/>
            <p:cNvGrpSpPr/>
            <p:nvPr/>
          </p:nvGrpSpPr>
          <p:grpSpPr>
            <a:xfrm>
              <a:off x="6053989" y="2636912"/>
              <a:ext cx="2982507" cy="3168352"/>
              <a:chOff x="6053989" y="2636912"/>
              <a:chExt cx="2982507" cy="3168352"/>
            </a:xfrm>
          </p:grpSpPr>
          <p:grpSp>
            <p:nvGrpSpPr>
              <p:cNvPr id="3" name="그룹 2"/>
              <p:cNvGrpSpPr/>
              <p:nvPr/>
            </p:nvGrpSpPr>
            <p:grpSpPr>
              <a:xfrm>
                <a:off x="6053989" y="2636912"/>
                <a:ext cx="2982507" cy="3168352"/>
                <a:chOff x="6305914" y="2343759"/>
                <a:chExt cx="3558672" cy="3707904"/>
              </a:xfrm>
            </p:grpSpPr>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681" y="2343759"/>
                  <a:ext cx="2370905" cy="3707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14679"/>
                <a:stretch/>
              </p:blipFill>
              <p:spPr bwMode="auto">
                <a:xfrm>
                  <a:off x="6305914" y="2933652"/>
                  <a:ext cx="1582545" cy="2023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타원 3"/>
              <p:cNvSpPr/>
              <p:nvPr/>
            </p:nvSpPr>
            <p:spPr>
              <a:xfrm flipV="1">
                <a:off x="7031321" y="4285476"/>
                <a:ext cx="45719" cy="45719"/>
              </a:xfrm>
              <a:prstGeom prst="ellipse">
                <a:avLst/>
              </a:prstGeom>
              <a:solidFill>
                <a:srgbClr val="FF0000"/>
              </a:solid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11" name="꺾인 연결선 10"/>
            <p:cNvCxnSpPr/>
            <p:nvPr/>
          </p:nvCxnSpPr>
          <p:spPr>
            <a:xfrm rot="5400000" flipH="1" flipV="1">
              <a:off x="6795397" y="3422612"/>
              <a:ext cx="1190226" cy="626941"/>
            </a:xfrm>
            <a:prstGeom prst="bentConnector3">
              <a:avLst>
                <a:gd name="adj1" fmla="val 63"/>
              </a:avLst>
            </a:prstGeom>
            <a:ln w="22225">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직사각형 11">
              <a:hlinkClick r:id="rId6" action="ppaction://hlinkpres?slideindex=1&amp;slidetitle="/>
            </p:cNvPr>
            <p:cNvSpPr/>
            <p:nvPr/>
          </p:nvSpPr>
          <p:spPr>
            <a:xfrm>
              <a:off x="7307563" y="2852935"/>
              <a:ext cx="792830" cy="2880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b="1" dirty="0">
                  <a:solidFill>
                    <a:prstClr val="white"/>
                  </a:solidFill>
                  <a:latin typeface="맑은 고딕"/>
                </a:rPr>
                <a:t>Location</a:t>
              </a:r>
              <a:endParaRPr lang="ko-KR" altLang="en-US" sz="1000" b="1" dirty="0">
                <a:solidFill>
                  <a:prstClr val="white"/>
                </a:solidFill>
                <a:latin typeface="맑은 고딕"/>
              </a:endParaRPr>
            </a:p>
          </p:txBody>
        </p:sp>
      </p:grpSp>
      <p:pic>
        <p:nvPicPr>
          <p:cNvPr id="13" name="図 24">
            <a:extLst>
              <a:ext uri="{FF2B5EF4-FFF2-40B4-BE49-F238E27FC236}">
                <a16:creationId xmlns="" xmlns:a16="http://schemas.microsoft.com/office/drawing/2014/main" id="{EB24F9A9-4358-449B-8BB1-8054A2536C1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457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70" r="1459"/>
          <a:stretch/>
        </p:blipFill>
        <p:spPr bwMode="auto">
          <a:xfrm>
            <a:off x="4664092" y="2492896"/>
            <a:ext cx="4451310" cy="335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98072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3.2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Water Works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Butterfly Valve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Design Features</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Double Offset Butterfly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Valve</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50" name="図 24">
            <a:extLst>
              <a:ext uri="{FF2B5EF4-FFF2-40B4-BE49-F238E27FC236}">
                <a16:creationId xmlns="" xmlns:a16="http://schemas.microsoft.com/office/drawing/2014/main" id="{EB24F9A9-4358-449B-8BB1-8054A2536C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그룹 52"/>
          <p:cNvGrpSpPr/>
          <p:nvPr/>
        </p:nvGrpSpPr>
        <p:grpSpPr>
          <a:xfrm>
            <a:off x="276945" y="2513258"/>
            <a:ext cx="4773296" cy="3338220"/>
            <a:chOff x="0" y="0"/>
            <a:chExt cx="5718809" cy="4256035"/>
          </a:xfrm>
        </p:grpSpPr>
        <p:pic>
          <p:nvPicPr>
            <p:cNvPr id="54" name="그림 53">
              <a:extLst>
                <a:ext uri="{FF2B5EF4-FFF2-40B4-BE49-F238E27FC236}">
                  <a16:creationId xmlns="" xmlns:xdr="http://schemas.openxmlformats.org/drawingml/2006/spreadsheetDrawing" xmlns:a16="http://schemas.microsoft.com/office/drawing/2014/main" xmlns:lc="http://schemas.openxmlformats.org/drawingml/2006/lockedCanvas" id="{00000000-0008-0000-0300-00001800000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905" t="43731" r="16865" b="5444"/>
            <a:stretch/>
          </p:blipFill>
          <p:spPr>
            <a:xfrm>
              <a:off x="1373181" y="1078873"/>
              <a:ext cx="4111952" cy="3177162"/>
            </a:xfrm>
            <a:prstGeom prst="rect">
              <a:avLst/>
            </a:prstGeom>
          </p:spPr>
        </p:pic>
        <p:pic>
          <p:nvPicPr>
            <p:cNvPr id="55" name="그림 54">
              <a:extLst>
                <a:ext uri="{FF2B5EF4-FFF2-40B4-BE49-F238E27FC236}">
                  <a16:creationId xmlns="" xmlns:xdr="http://schemas.openxmlformats.org/drawingml/2006/spreadsheetDrawing" xmlns:a16="http://schemas.microsoft.com/office/drawing/2014/main" xmlns:lc="http://schemas.openxmlformats.org/drawingml/2006/lockedCanvas" id="{00000000-0008-0000-0300-00001900000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646" t="5547" r="57337" b="61688"/>
            <a:stretch/>
          </p:blipFill>
          <p:spPr>
            <a:xfrm>
              <a:off x="12149" y="0"/>
              <a:ext cx="1690983" cy="1715077"/>
            </a:xfrm>
            <a:prstGeom prst="rect">
              <a:avLst/>
            </a:prstGeom>
          </p:spPr>
        </p:pic>
        <p:cxnSp>
          <p:nvCxnSpPr>
            <p:cNvPr id="56" name="직선 화살표 연결선 55">
              <a:extLst>
                <a:ext uri="{FF2B5EF4-FFF2-40B4-BE49-F238E27FC236}">
                  <a16:creationId xmlns="" xmlns:xdr="http://schemas.openxmlformats.org/drawingml/2006/spreadsheetDrawing" xmlns:a16="http://schemas.microsoft.com/office/drawing/2014/main" xmlns:lc="http://schemas.openxmlformats.org/drawingml/2006/lockedCanvas" id="{00000000-0008-0000-0300-0000FE000000}"/>
                </a:ext>
              </a:extLst>
            </p:cNvPr>
            <p:cNvCxnSpPr/>
            <p:nvPr/>
          </p:nvCxnSpPr>
          <p:spPr>
            <a:xfrm rot="27000000">
              <a:off x="4993168" y="2673513"/>
              <a:ext cx="526005"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7" name="TextBox 256">
              <a:extLst>
                <a:ext uri="{FF2B5EF4-FFF2-40B4-BE49-F238E27FC236}">
                  <a16:creationId xmlns="" xmlns:xdr="http://schemas.openxmlformats.org/drawingml/2006/spreadsheetDrawing" xmlns:a16="http://schemas.microsoft.com/office/drawing/2014/main" xmlns:lc="http://schemas.openxmlformats.org/drawingml/2006/lockedCanvas" id="{00000000-0008-0000-0300-000001010000}"/>
                </a:ext>
              </a:extLst>
            </p:cNvPr>
            <p:cNvSpPr txBox="1"/>
            <p:nvPr/>
          </p:nvSpPr>
          <p:spPr>
            <a:xfrm>
              <a:off x="5000625" y="2152129"/>
              <a:ext cx="718184" cy="25164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End cover</a:t>
              </a:r>
            </a:p>
          </p:txBody>
        </p:sp>
        <p:cxnSp>
          <p:nvCxnSpPr>
            <p:cNvPr id="58" name="직선 화살표 연결선 57">
              <a:extLst>
                <a:ext uri="{FF2B5EF4-FFF2-40B4-BE49-F238E27FC236}">
                  <a16:creationId xmlns="" xmlns:xdr="http://schemas.openxmlformats.org/drawingml/2006/spreadsheetDrawing" xmlns:a16="http://schemas.microsoft.com/office/drawing/2014/main" xmlns:lc="http://schemas.openxmlformats.org/drawingml/2006/lockedCanvas" id="{00000000-0008-0000-0300-000002010000}"/>
                </a:ext>
              </a:extLst>
            </p:cNvPr>
            <p:cNvCxnSpPr/>
            <p:nvPr/>
          </p:nvCxnSpPr>
          <p:spPr>
            <a:xfrm rot="19140000">
              <a:off x="2449849" y="3708997"/>
              <a:ext cx="560414"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9" name="TextBox 258">
              <a:extLst>
                <a:ext uri="{FF2B5EF4-FFF2-40B4-BE49-F238E27FC236}">
                  <a16:creationId xmlns="" xmlns:xdr="http://schemas.openxmlformats.org/drawingml/2006/spreadsheetDrawing" xmlns:a16="http://schemas.microsoft.com/office/drawing/2014/main" xmlns:lc="http://schemas.openxmlformats.org/drawingml/2006/lockedCanvas" id="{00000000-0008-0000-0300-000003010000}"/>
                </a:ext>
              </a:extLst>
            </p:cNvPr>
            <p:cNvSpPr txBox="1"/>
            <p:nvPr/>
          </p:nvSpPr>
          <p:spPr>
            <a:xfrm>
              <a:off x="2008326" y="3802348"/>
              <a:ext cx="635970" cy="25164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Body</a:t>
              </a:r>
            </a:p>
          </p:txBody>
        </p:sp>
        <p:cxnSp>
          <p:nvCxnSpPr>
            <p:cNvPr id="60" name="직선 화살표 연결선 59">
              <a:extLst>
                <a:ext uri="{FF2B5EF4-FFF2-40B4-BE49-F238E27FC236}">
                  <a16:creationId xmlns="" xmlns:xdr="http://schemas.openxmlformats.org/drawingml/2006/spreadsheetDrawing" xmlns:a16="http://schemas.microsoft.com/office/drawing/2014/main" xmlns:lc="http://schemas.openxmlformats.org/drawingml/2006/lockedCanvas" id="{00000000-0008-0000-0300-000004010000}"/>
                </a:ext>
              </a:extLst>
            </p:cNvPr>
            <p:cNvCxnSpPr/>
            <p:nvPr/>
          </p:nvCxnSpPr>
          <p:spPr>
            <a:xfrm rot="19140000">
              <a:off x="316250" y="1592104"/>
              <a:ext cx="560414"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61" name="TextBox 262">
              <a:extLst>
                <a:ext uri="{FF2B5EF4-FFF2-40B4-BE49-F238E27FC236}">
                  <a16:creationId xmlns="" xmlns:xdr="http://schemas.openxmlformats.org/drawingml/2006/spreadsheetDrawing" xmlns:a16="http://schemas.microsoft.com/office/drawing/2014/main" xmlns:lc="http://schemas.openxmlformats.org/drawingml/2006/lockedCanvas" id="{00000000-0008-0000-0300-000007010000}"/>
                </a:ext>
              </a:extLst>
            </p:cNvPr>
            <p:cNvSpPr txBox="1"/>
            <p:nvPr/>
          </p:nvSpPr>
          <p:spPr>
            <a:xfrm>
              <a:off x="0" y="1728751"/>
              <a:ext cx="683548" cy="25164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Body seat</a:t>
              </a:r>
            </a:p>
          </p:txBody>
        </p:sp>
        <p:sp>
          <p:nvSpPr>
            <p:cNvPr id="62" name="TextBox 264">
              <a:extLst>
                <a:ext uri="{FF2B5EF4-FFF2-40B4-BE49-F238E27FC236}">
                  <a16:creationId xmlns="" xmlns:xdr="http://schemas.openxmlformats.org/drawingml/2006/spreadsheetDrawing" xmlns:a16="http://schemas.microsoft.com/office/drawing/2014/main" xmlns:lc="http://schemas.openxmlformats.org/drawingml/2006/lockedCanvas" id="{00000000-0008-0000-0300-000009010000}"/>
                </a:ext>
              </a:extLst>
            </p:cNvPr>
            <p:cNvSpPr txBox="1"/>
            <p:nvPr/>
          </p:nvSpPr>
          <p:spPr>
            <a:xfrm>
              <a:off x="742950" y="1857313"/>
              <a:ext cx="683548" cy="25164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Disc seat</a:t>
              </a:r>
            </a:p>
          </p:txBody>
        </p:sp>
        <p:cxnSp>
          <p:nvCxnSpPr>
            <p:cNvPr id="63" name="직선 화살표 연결선 62">
              <a:extLst>
                <a:ext uri="{FF2B5EF4-FFF2-40B4-BE49-F238E27FC236}">
                  <a16:creationId xmlns="" xmlns:xdr="http://schemas.openxmlformats.org/drawingml/2006/spreadsheetDrawing" xmlns:a16="http://schemas.microsoft.com/office/drawing/2014/main" xmlns:lc="http://schemas.openxmlformats.org/drawingml/2006/lockedCanvas" id="{00000000-0008-0000-0300-00000A010000}"/>
                </a:ext>
              </a:extLst>
            </p:cNvPr>
            <p:cNvCxnSpPr/>
            <p:nvPr/>
          </p:nvCxnSpPr>
          <p:spPr>
            <a:xfrm rot="10800000">
              <a:off x="1369931" y="696853"/>
              <a:ext cx="628950"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64" name="TextBox 266">
              <a:extLst>
                <a:ext uri="{FF2B5EF4-FFF2-40B4-BE49-F238E27FC236}">
                  <a16:creationId xmlns="" xmlns:xdr="http://schemas.openxmlformats.org/drawingml/2006/spreadsheetDrawing" xmlns:a16="http://schemas.microsoft.com/office/drawing/2014/main" xmlns:lc="http://schemas.openxmlformats.org/drawingml/2006/lockedCanvas" id="{00000000-0008-0000-0300-00000B010000}"/>
                </a:ext>
              </a:extLst>
            </p:cNvPr>
            <p:cNvSpPr txBox="1"/>
            <p:nvPr/>
          </p:nvSpPr>
          <p:spPr>
            <a:xfrm>
              <a:off x="1969078" y="566395"/>
              <a:ext cx="882706" cy="25164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Retainer ring</a:t>
              </a:r>
            </a:p>
          </p:txBody>
        </p:sp>
        <p:cxnSp>
          <p:nvCxnSpPr>
            <p:cNvPr id="65" name="직선 화살표 연결선 64">
              <a:extLst>
                <a:ext uri="{FF2B5EF4-FFF2-40B4-BE49-F238E27FC236}">
                  <a16:creationId xmlns="" xmlns:xdr="http://schemas.openxmlformats.org/drawingml/2006/spreadsheetDrawing" xmlns:a16="http://schemas.microsoft.com/office/drawing/2014/main" xmlns:lc="http://schemas.openxmlformats.org/drawingml/2006/lockedCanvas" id="{00000000-0008-0000-0300-00000C010000}"/>
                </a:ext>
              </a:extLst>
            </p:cNvPr>
            <p:cNvCxnSpPr/>
            <p:nvPr/>
          </p:nvCxnSpPr>
          <p:spPr>
            <a:xfrm rot="17760000">
              <a:off x="1003463" y="2354507"/>
              <a:ext cx="821340"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66" name="TextBox 269">
              <a:extLst>
                <a:ext uri="{FF2B5EF4-FFF2-40B4-BE49-F238E27FC236}">
                  <a16:creationId xmlns="" xmlns:xdr="http://schemas.openxmlformats.org/drawingml/2006/spreadsheetDrawing" xmlns:a16="http://schemas.microsoft.com/office/drawing/2014/main" xmlns:lc="http://schemas.openxmlformats.org/drawingml/2006/lockedCanvas" id="{00000000-0008-0000-0300-00000E010000}"/>
                </a:ext>
              </a:extLst>
            </p:cNvPr>
            <p:cNvSpPr txBox="1"/>
            <p:nvPr/>
          </p:nvSpPr>
          <p:spPr>
            <a:xfrm>
              <a:off x="857640" y="2650842"/>
              <a:ext cx="583909" cy="28567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Stem</a:t>
              </a:r>
            </a:p>
          </p:txBody>
        </p:sp>
        <p:cxnSp>
          <p:nvCxnSpPr>
            <p:cNvPr id="67" name="직선 화살표 연결선 66">
              <a:extLst>
                <a:ext uri="{FF2B5EF4-FFF2-40B4-BE49-F238E27FC236}">
                  <a16:creationId xmlns="" xmlns:xdr="http://schemas.openxmlformats.org/drawingml/2006/spreadsheetDrawing" xmlns:a16="http://schemas.microsoft.com/office/drawing/2014/main" xmlns:lc="http://schemas.openxmlformats.org/drawingml/2006/lockedCanvas" id="{00000000-0008-0000-0300-00000F010000}"/>
                </a:ext>
              </a:extLst>
            </p:cNvPr>
            <p:cNvCxnSpPr/>
            <p:nvPr/>
          </p:nvCxnSpPr>
          <p:spPr>
            <a:xfrm rot="18120000">
              <a:off x="1667335" y="2868935"/>
              <a:ext cx="1152673"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68" name="TextBox 271">
              <a:extLst>
                <a:ext uri="{FF2B5EF4-FFF2-40B4-BE49-F238E27FC236}">
                  <a16:creationId xmlns="" xmlns:xdr="http://schemas.openxmlformats.org/drawingml/2006/spreadsheetDrawing" xmlns:a16="http://schemas.microsoft.com/office/drawing/2014/main" xmlns:lc="http://schemas.openxmlformats.org/drawingml/2006/lockedCanvas" id="{00000000-0008-0000-0300-000010010000}"/>
                </a:ext>
              </a:extLst>
            </p:cNvPr>
            <p:cNvSpPr txBox="1"/>
            <p:nvPr/>
          </p:nvSpPr>
          <p:spPr>
            <a:xfrm>
              <a:off x="1699778" y="3270323"/>
              <a:ext cx="626533" cy="25164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Bush</a:t>
              </a:r>
            </a:p>
          </p:txBody>
        </p:sp>
        <p:sp>
          <p:nvSpPr>
            <p:cNvPr id="69" name="TextBox 272">
              <a:extLst>
                <a:ext uri="{FF2B5EF4-FFF2-40B4-BE49-F238E27FC236}">
                  <a16:creationId xmlns="" xmlns:xdr="http://schemas.openxmlformats.org/drawingml/2006/spreadsheetDrawing" xmlns:a16="http://schemas.microsoft.com/office/drawing/2014/main" xmlns:lc="http://schemas.openxmlformats.org/drawingml/2006/lockedCanvas" id="{00000000-0008-0000-0300-000011010000}"/>
                </a:ext>
              </a:extLst>
            </p:cNvPr>
            <p:cNvSpPr txBox="1"/>
            <p:nvPr/>
          </p:nvSpPr>
          <p:spPr>
            <a:xfrm>
              <a:off x="1194859" y="3131779"/>
              <a:ext cx="818185" cy="26436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Packing</a:t>
              </a:r>
            </a:p>
          </p:txBody>
        </p:sp>
        <p:cxnSp>
          <p:nvCxnSpPr>
            <p:cNvPr id="70" name="직선 화살표 연결선 69">
              <a:extLst>
                <a:ext uri="{FF2B5EF4-FFF2-40B4-BE49-F238E27FC236}">
                  <a16:creationId xmlns="" xmlns:xdr="http://schemas.openxmlformats.org/drawingml/2006/spreadsheetDrawing" xmlns:a16="http://schemas.microsoft.com/office/drawing/2014/main" xmlns:lc="http://schemas.openxmlformats.org/drawingml/2006/lockedCanvas" id="{00000000-0008-0000-0300-000012010000}"/>
                </a:ext>
              </a:extLst>
            </p:cNvPr>
            <p:cNvCxnSpPr/>
            <p:nvPr/>
          </p:nvCxnSpPr>
          <p:spPr>
            <a:xfrm rot="18120000">
              <a:off x="1407562" y="2723057"/>
              <a:ext cx="1152673"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xdr="http://schemas.openxmlformats.org/drawingml/2006/spreadsheetDrawing" xmlns:a16="http://schemas.microsoft.com/office/drawing/2014/main" xmlns:lc="http://schemas.openxmlformats.org/drawingml/2006/lockedCanvas" id="{00000000-0008-0000-0300-000014010000}"/>
                </a:ext>
              </a:extLst>
            </p:cNvPr>
            <p:cNvCxnSpPr/>
            <p:nvPr/>
          </p:nvCxnSpPr>
          <p:spPr>
            <a:xfrm rot="27000000">
              <a:off x="3484674" y="1682281"/>
              <a:ext cx="1160009"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72" name="TextBox 276">
              <a:extLst>
                <a:ext uri="{FF2B5EF4-FFF2-40B4-BE49-F238E27FC236}">
                  <a16:creationId xmlns="" xmlns:xdr="http://schemas.openxmlformats.org/drawingml/2006/spreadsheetDrawing" xmlns:a16="http://schemas.microsoft.com/office/drawing/2014/main" xmlns:lc="http://schemas.openxmlformats.org/drawingml/2006/lockedCanvas" id="{00000000-0008-0000-0300-000015010000}"/>
                </a:ext>
              </a:extLst>
            </p:cNvPr>
            <p:cNvSpPr txBox="1"/>
            <p:nvPr/>
          </p:nvSpPr>
          <p:spPr>
            <a:xfrm>
              <a:off x="3820833" y="852552"/>
              <a:ext cx="690173" cy="22632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Disc</a:t>
              </a:r>
            </a:p>
          </p:txBody>
        </p:sp>
      </p:grpSp>
      <p:sp>
        <p:nvSpPr>
          <p:cNvPr id="73" name="TextBox 277">
            <a:extLst>
              <a:ext uri="{FF2B5EF4-FFF2-40B4-BE49-F238E27FC236}">
                <a16:creationId xmlns="" xmlns:xdr="http://schemas.openxmlformats.org/drawingml/2006/spreadsheetDrawing" xmlns:a16="http://schemas.microsoft.com/office/drawing/2014/main" xmlns:lc="http://schemas.openxmlformats.org/drawingml/2006/lockedCanvas" id="{00000000-0008-0000-0300-000016010000}"/>
              </a:ext>
            </a:extLst>
          </p:cNvPr>
          <p:cNvSpPr txBox="1"/>
          <p:nvPr/>
        </p:nvSpPr>
        <p:spPr bwMode="auto">
          <a:xfrm>
            <a:off x="515552" y="1556790"/>
            <a:ext cx="7584840" cy="720082"/>
          </a:xfrm>
          <a:prstGeom prst="rect">
            <a:avLst/>
          </a:prstGeom>
          <a:noFill/>
        </p:spPr>
        <p:style>
          <a:lnRef idx="0">
            <a:scrgbClr r="0" g="0" b="0"/>
          </a:lnRef>
          <a:fillRef idx="0">
            <a:scrgbClr r="0" g="0" b="0"/>
          </a:fillRef>
          <a:effectRef idx="0">
            <a:scrgbClr r="0" g="0" b="0"/>
          </a:effectRef>
          <a:fontRef idx="minor">
            <a:schemeClr val="tx1"/>
          </a:fontRef>
        </p:style>
        <p:txBody>
          <a:bodyPr wrap="square" spcCol="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200" baseline="0" dirty="0">
                <a:latin typeface="Arial" panose="020B0604020202020204" pitchFamily="34" charset="0"/>
                <a:cs typeface="Arial" panose="020B0604020202020204" pitchFamily="34" charset="0"/>
              </a:rPr>
              <a:t>The </a:t>
            </a:r>
            <a:r>
              <a:rPr lang="en-US" altLang="ko-KR" sz="1200" baseline="0" dirty="0" smtClean="0">
                <a:latin typeface="Arial" panose="020B0604020202020204" pitchFamily="34" charset="0"/>
                <a:cs typeface="Arial" panose="020B0604020202020204" pitchFamily="34" charset="0"/>
              </a:rPr>
              <a:t>butterfly </a:t>
            </a:r>
            <a:r>
              <a:rPr lang="en-US" altLang="ko-KR" sz="1200" baseline="0" dirty="0">
                <a:latin typeface="Arial" panose="020B0604020202020204" pitchFamily="34" charset="0"/>
                <a:cs typeface="Arial" panose="020B0604020202020204" pitchFamily="34" charset="0"/>
              </a:rPr>
              <a:t>valve is designed for use in waterworks systems, as well as in </a:t>
            </a:r>
            <a:r>
              <a:rPr lang="en-US" altLang="ko-KR" sz="1200" baseline="0" dirty="0" smtClean="0">
                <a:latin typeface="Arial" panose="020B0604020202020204" pitchFamily="34" charset="0"/>
                <a:cs typeface="Arial" panose="020B0604020202020204" pitchFamily="34" charset="0"/>
              </a:rPr>
              <a:t>process and </a:t>
            </a:r>
            <a:r>
              <a:rPr lang="en-US" altLang="ko-KR" sz="1200" baseline="0" dirty="0">
                <a:latin typeface="Arial" panose="020B0604020202020204" pitchFamily="34" charset="0"/>
                <a:cs typeface="Arial" panose="020B0604020202020204" pitchFamily="34" charset="0"/>
              </a:rPr>
              <a:t>power industries as a main or end pipe valve. It is a double flanged double eccentric type valve</a:t>
            </a:r>
            <a:r>
              <a:rPr lang="en-US" altLang="ko-KR" sz="1200" baseline="0" dirty="0" smtClean="0">
                <a:latin typeface="Arial" panose="020B0604020202020204" pitchFamily="34" charset="0"/>
                <a:cs typeface="Arial" panose="020B0604020202020204" pitchFamily="34" charset="0"/>
              </a:rPr>
              <a:t>,  </a:t>
            </a:r>
            <a:r>
              <a:rPr lang="en-US" altLang="ko-KR" sz="1200" baseline="0" dirty="0">
                <a:latin typeface="Arial" panose="020B0604020202020204" pitchFamily="34" charset="0"/>
                <a:cs typeface="Arial" panose="020B0604020202020204" pitchFamily="34" charset="0"/>
              </a:rPr>
              <a:t>which can be accommodated to various flange standards (JIS, BS, DIN, ASME)</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93487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98072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3.2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Water Works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Butterfly Valve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Design Features</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Double Offset Butterfly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Valve</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50"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그룹 53"/>
          <p:cNvGrpSpPr>
            <a:grpSpLocks/>
          </p:cNvGrpSpPr>
          <p:nvPr/>
        </p:nvGrpSpPr>
        <p:grpSpPr bwMode="auto">
          <a:xfrm>
            <a:off x="538608" y="1819177"/>
            <a:ext cx="7939087" cy="4076700"/>
            <a:chOff x="250825" y="1356245"/>
            <a:chExt cx="8353426" cy="4677059"/>
          </a:xfrm>
        </p:grpSpPr>
        <p:sp>
          <p:nvSpPr>
            <p:cNvPr id="28" name="TextBox 54"/>
            <p:cNvSpPr txBox="1">
              <a:spLocks noChangeArrowheads="1"/>
            </p:cNvSpPr>
            <p:nvPr/>
          </p:nvSpPr>
          <p:spPr bwMode="auto">
            <a:xfrm>
              <a:off x="439194" y="4733925"/>
              <a:ext cx="25326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굴림" pitchFamily="50" charset="-127"/>
                  <a:ea typeface="굴림" pitchFamily="50" charset="-127"/>
                </a:defRPr>
              </a:lvl1pPr>
              <a:lvl2pPr>
                <a:defRPr kumimoji="1" sz="2800">
                  <a:solidFill>
                    <a:schemeClr val="tx1"/>
                  </a:solidFill>
                  <a:latin typeface="굴림" pitchFamily="50" charset="-127"/>
                  <a:ea typeface="굴림" pitchFamily="50" charset="-127"/>
                </a:defRPr>
              </a:lvl2pPr>
              <a:lvl3pPr>
                <a:defRPr kumimoji="1" sz="2400">
                  <a:solidFill>
                    <a:schemeClr val="tx1"/>
                  </a:solidFill>
                  <a:latin typeface="굴림" pitchFamily="50" charset="-127"/>
                  <a:ea typeface="굴림" pitchFamily="50" charset="-127"/>
                </a:defRPr>
              </a:lvl3pPr>
              <a:lvl4pPr>
                <a:defRPr kumimoji="1" sz="2000">
                  <a:solidFill>
                    <a:schemeClr val="tx1"/>
                  </a:solidFill>
                  <a:latin typeface="굴림" pitchFamily="50" charset="-127"/>
                  <a:ea typeface="굴림" pitchFamily="50" charset="-127"/>
                </a:defRPr>
              </a:lvl4pPr>
              <a:lvl5pPr>
                <a:defRPr kumimoji="1" sz="2000">
                  <a:solidFill>
                    <a:schemeClr val="tx1"/>
                  </a:solidFill>
                  <a:latin typeface="굴림" pitchFamily="50" charset="-127"/>
                  <a:ea typeface="굴림" pitchFamily="50" charset="-127"/>
                </a:defRPr>
              </a:lvl5pPr>
              <a:lvl6pPr eaLnBrk="0" hangingPunct="0">
                <a:defRPr kumimoji="1" sz="2000">
                  <a:solidFill>
                    <a:schemeClr val="tx1"/>
                  </a:solidFill>
                  <a:latin typeface="굴림" pitchFamily="50" charset="-127"/>
                  <a:ea typeface="굴림" pitchFamily="50" charset="-127"/>
                </a:defRPr>
              </a:lvl6pPr>
              <a:lvl7pPr eaLnBrk="0" hangingPunct="0">
                <a:defRPr kumimoji="1" sz="2000">
                  <a:solidFill>
                    <a:schemeClr val="tx1"/>
                  </a:solidFill>
                  <a:latin typeface="굴림" pitchFamily="50" charset="-127"/>
                  <a:ea typeface="굴림" pitchFamily="50" charset="-127"/>
                </a:defRPr>
              </a:lvl7pPr>
              <a:lvl8pPr eaLnBrk="0" hangingPunct="0">
                <a:defRPr kumimoji="1" sz="2000">
                  <a:solidFill>
                    <a:schemeClr val="tx1"/>
                  </a:solidFill>
                  <a:latin typeface="굴림" pitchFamily="50" charset="-127"/>
                  <a:ea typeface="굴림" pitchFamily="50" charset="-127"/>
                </a:defRPr>
              </a:lvl8pPr>
              <a:lvl9pPr eaLnBrk="0" hangingPunct="0">
                <a:defRPr kumimoji="1" sz="2000">
                  <a:solidFill>
                    <a:schemeClr val="tx1"/>
                  </a:solidFill>
                  <a:latin typeface="굴림" pitchFamily="50" charset="-127"/>
                  <a:ea typeface="굴림" pitchFamily="50" charset="-127"/>
                </a:defRPr>
              </a:lvl9pPr>
            </a:lstStyle>
            <a:p>
              <a:pPr algn="l"/>
              <a:r>
                <a:rPr kumimoji="0" lang="en-US" altLang="ko-KR" sz="1800" b="1" dirty="0">
                  <a:latin typeface="Calibri" pitchFamily="34" charset="0"/>
                </a:rPr>
                <a:t>* Advantage</a:t>
              </a:r>
              <a:endParaRPr kumimoji="0" lang="ko-KR" altLang="en-US" sz="1800" b="1" dirty="0">
                <a:latin typeface="Calibri" pitchFamily="34" charset="0"/>
              </a:endParaRPr>
            </a:p>
          </p:txBody>
        </p:sp>
        <p:sp>
          <p:nvSpPr>
            <p:cNvPr id="29" name="TextBox 55"/>
            <p:cNvSpPr txBox="1">
              <a:spLocks noChangeArrowheads="1"/>
            </p:cNvSpPr>
            <p:nvPr/>
          </p:nvSpPr>
          <p:spPr bwMode="auto">
            <a:xfrm>
              <a:off x="250825" y="5185867"/>
              <a:ext cx="8353426" cy="84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3200">
                  <a:solidFill>
                    <a:schemeClr val="tx1"/>
                  </a:solidFill>
                  <a:latin typeface="굴림" pitchFamily="50" charset="-127"/>
                  <a:ea typeface="굴림" pitchFamily="50" charset="-127"/>
                </a:defRPr>
              </a:lvl1pPr>
              <a:lvl2pPr>
                <a:defRPr kumimoji="1" sz="2800">
                  <a:solidFill>
                    <a:schemeClr val="tx1"/>
                  </a:solidFill>
                  <a:latin typeface="굴림" pitchFamily="50" charset="-127"/>
                  <a:ea typeface="굴림" pitchFamily="50" charset="-127"/>
                </a:defRPr>
              </a:lvl2pPr>
              <a:lvl3pPr>
                <a:defRPr kumimoji="1" sz="2400">
                  <a:solidFill>
                    <a:schemeClr val="tx1"/>
                  </a:solidFill>
                  <a:latin typeface="굴림" pitchFamily="50" charset="-127"/>
                  <a:ea typeface="굴림" pitchFamily="50" charset="-127"/>
                </a:defRPr>
              </a:lvl3pPr>
              <a:lvl4pPr>
                <a:defRPr kumimoji="1" sz="2000">
                  <a:solidFill>
                    <a:schemeClr val="tx1"/>
                  </a:solidFill>
                  <a:latin typeface="굴림" pitchFamily="50" charset="-127"/>
                  <a:ea typeface="굴림" pitchFamily="50" charset="-127"/>
                </a:defRPr>
              </a:lvl4pPr>
              <a:lvl5pPr>
                <a:defRPr kumimoji="1" sz="2000">
                  <a:solidFill>
                    <a:schemeClr val="tx1"/>
                  </a:solidFill>
                  <a:latin typeface="굴림" pitchFamily="50" charset="-127"/>
                  <a:ea typeface="굴림" pitchFamily="50" charset="-127"/>
                </a:defRPr>
              </a:lvl5pPr>
              <a:lvl6pPr eaLnBrk="0" hangingPunct="0">
                <a:defRPr kumimoji="1" sz="2000">
                  <a:solidFill>
                    <a:schemeClr val="tx1"/>
                  </a:solidFill>
                  <a:latin typeface="굴림" pitchFamily="50" charset="-127"/>
                  <a:ea typeface="굴림" pitchFamily="50" charset="-127"/>
                </a:defRPr>
              </a:lvl6pPr>
              <a:lvl7pPr eaLnBrk="0" hangingPunct="0">
                <a:defRPr kumimoji="1" sz="2000">
                  <a:solidFill>
                    <a:schemeClr val="tx1"/>
                  </a:solidFill>
                  <a:latin typeface="굴림" pitchFamily="50" charset="-127"/>
                  <a:ea typeface="굴림" pitchFamily="50" charset="-127"/>
                </a:defRPr>
              </a:lvl7pPr>
              <a:lvl8pPr eaLnBrk="0" hangingPunct="0">
                <a:defRPr kumimoji="1" sz="2000">
                  <a:solidFill>
                    <a:schemeClr val="tx1"/>
                  </a:solidFill>
                  <a:latin typeface="굴림" pitchFamily="50" charset="-127"/>
                  <a:ea typeface="굴림" pitchFamily="50" charset="-127"/>
                </a:defRPr>
              </a:lvl8pPr>
              <a:lvl9pPr eaLnBrk="0" hangingPunct="0">
                <a:defRPr kumimoji="1" sz="2000">
                  <a:solidFill>
                    <a:schemeClr val="tx1"/>
                  </a:solidFill>
                  <a:latin typeface="굴림" pitchFamily="50" charset="-127"/>
                  <a:ea typeface="굴림" pitchFamily="50" charset="-127"/>
                </a:defRPr>
              </a:lvl9pPr>
            </a:lstStyle>
            <a:p>
              <a:pPr algn="l">
                <a:buFontTx/>
                <a:buChar char="-"/>
              </a:pPr>
              <a:r>
                <a:rPr kumimoji="0" lang="en-US" altLang="ko-KR" sz="1400" dirty="0">
                  <a:latin typeface="Calibri" pitchFamily="34" charset="0"/>
                  <a:cs typeface="Arial" pitchFamily="34" charset="0"/>
                </a:rPr>
                <a:t>By forming a space inside the rubber seat, it can be realized for bi-directional design by using the non preferred pressure of the fluid.</a:t>
              </a:r>
            </a:p>
            <a:p>
              <a:pPr algn="l">
                <a:buFontTx/>
                <a:buChar char="-"/>
              </a:pPr>
              <a:r>
                <a:rPr kumimoji="0" lang="en-US" altLang="ko-KR" sz="1400" dirty="0">
                  <a:latin typeface="Calibri" pitchFamily="34" charset="0"/>
                  <a:cs typeface="Arial" pitchFamily="34" charset="0"/>
                </a:rPr>
                <a:t>Since there is a space in the rubber, it increases the elasticity of the rubber and durability.</a:t>
              </a:r>
              <a:endParaRPr kumimoji="0" lang="ko-KR" altLang="en-US" sz="1400" dirty="0">
                <a:latin typeface="Calibri" pitchFamily="34" charset="0"/>
                <a:cs typeface="Arial" pitchFamily="34" charset="0"/>
              </a:endParaRPr>
            </a:p>
          </p:txBody>
        </p:sp>
        <p:grpSp>
          <p:nvGrpSpPr>
            <p:cNvPr id="30" name="그룹 49"/>
            <p:cNvGrpSpPr>
              <a:grpSpLocks/>
            </p:cNvGrpSpPr>
            <p:nvPr/>
          </p:nvGrpSpPr>
          <p:grpSpPr bwMode="auto">
            <a:xfrm>
              <a:off x="508059" y="1356245"/>
              <a:ext cx="2984916" cy="3334772"/>
              <a:chOff x="-178631" y="0"/>
              <a:chExt cx="2779936" cy="3176165"/>
            </a:xfrm>
          </p:grpSpPr>
          <p:pic>
            <p:nvPicPr>
              <p:cNvPr id="49" name="Picture 6"/>
              <p:cNvPicPr>
                <a:picLocks noChangeAspect="1" noChangeArrowheads="1"/>
              </p:cNvPicPr>
              <p:nvPr/>
            </p:nvPicPr>
            <p:blipFill>
              <a:blip r:embed="rId4">
                <a:extLst>
                  <a:ext uri="{28A0092B-C50C-407E-A947-70E740481C1C}">
                    <a14:useLocalDpi xmlns:a14="http://schemas.microsoft.com/office/drawing/2010/main" val="0"/>
                  </a:ext>
                </a:extLst>
              </a:blip>
              <a:srcRect l="8319" t="33128" r="18217" b="30753"/>
              <a:stretch>
                <a:fillRect/>
              </a:stretch>
            </p:blipFill>
            <p:spPr bwMode="auto">
              <a:xfrm rot="5400000">
                <a:off x="-32709" y="985208"/>
                <a:ext cx="2867024" cy="89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cxnSp>
            <p:nvCxnSpPr>
              <p:cNvPr id="51" name="직선 연결선 50"/>
              <p:cNvCxnSpPr/>
              <p:nvPr/>
            </p:nvCxnSpPr>
            <p:spPr bwMode="auto">
              <a:xfrm rot="10800000">
                <a:off x="46937" y="1483136"/>
                <a:ext cx="1848106"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52" name="직선 연결선 51"/>
              <p:cNvCxnSpPr/>
              <p:nvPr/>
            </p:nvCxnSpPr>
            <p:spPr bwMode="auto">
              <a:xfrm rot="10800000">
                <a:off x="74938" y="1337424"/>
                <a:ext cx="1838772"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74" name="직선 화살표 연결선 73"/>
              <p:cNvCxnSpPr/>
              <p:nvPr/>
            </p:nvCxnSpPr>
            <p:spPr bwMode="auto">
              <a:xfrm rot="5400000">
                <a:off x="-26086" y="1198651"/>
                <a:ext cx="23938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5" name="직선 화살표 연결선 74"/>
              <p:cNvCxnSpPr/>
              <p:nvPr/>
            </p:nvCxnSpPr>
            <p:spPr bwMode="auto">
              <a:xfrm rot="5400000" flipH="1" flipV="1">
                <a:off x="-29555" y="1606297"/>
                <a:ext cx="246322" cy="0"/>
              </a:xfrm>
              <a:prstGeom prst="straightConnector1">
                <a:avLst/>
              </a:prstGeom>
              <a:ln cap="rnd">
                <a:round/>
                <a:headEnd type="none"/>
                <a:tailEnd type="triangle"/>
              </a:ln>
            </p:spPr>
            <p:style>
              <a:lnRef idx="1">
                <a:schemeClr val="accent2"/>
              </a:lnRef>
              <a:fillRef idx="0">
                <a:schemeClr val="accent2"/>
              </a:fillRef>
              <a:effectRef idx="0">
                <a:schemeClr val="accent2"/>
              </a:effectRef>
              <a:fontRef idx="minor">
                <a:schemeClr val="tx1"/>
              </a:fontRef>
            </p:style>
          </p:cxnSp>
          <p:sp>
            <p:nvSpPr>
              <p:cNvPr id="76" name="직사각형 75"/>
              <p:cNvSpPr/>
              <p:nvPr/>
            </p:nvSpPr>
            <p:spPr bwMode="auto">
              <a:xfrm>
                <a:off x="39159" y="1072021"/>
                <a:ext cx="2322577" cy="296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000000"/>
                    </a:solidFill>
                    <a:latin typeface="Arial" panose="020B0604020202020204" pitchFamily="34" charset="0"/>
                    <a:cs typeface="Arial" panose="020B0604020202020204" pitchFamily="34" charset="0"/>
                  </a:rPr>
                  <a:t>Flange Center Line</a:t>
                </a:r>
              </a:p>
            </p:txBody>
          </p:sp>
          <p:sp>
            <p:nvSpPr>
              <p:cNvPr id="77" name="직사각형 76"/>
              <p:cNvSpPr/>
              <p:nvPr/>
            </p:nvSpPr>
            <p:spPr bwMode="auto">
              <a:xfrm>
                <a:off x="98273" y="1543849"/>
                <a:ext cx="2263463" cy="258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000000"/>
                    </a:solidFill>
                    <a:latin typeface="Arial" panose="020B0604020202020204" pitchFamily="34" charset="0"/>
                    <a:cs typeface="Arial" panose="020B0604020202020204" pitchFamily="34" charset="0"/>
                  </a:rPr>
                  <a:t>Stem Center Line</a:t>
                </a:r>
              </a:p>
            </p:txBody>
          </p:sp>
          <p:cxnSp>
            <p:nvCxnSpPr>
              <p:cNvPr id="78" name="직선 연결선 77"/>
              <p:cNvCxnSpPr/>
              <p:nvPr/>
            </p:nvCxnSpPr>
            <p:spPr bwMode="auto">
              <a:xfrm rot="16200000" flipH="1">
                <a:off x="1254246" y="2719618"/>
                <a:ext cx="706007" cy="9334"/>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79" name="직선 화살표 연결선 78"/>
              <p:cNvCxnSpPr/>
              <p:nvPr/>
            </p:nvCxnSpPr>
            <p:spPr bwMode="auto">
              <a:xfrm rot="10800000">
                <a:off x="1373902" y="3040862"/>
                <a:ext cx="256681" cy="0"/>
              </a:xfrm>
              <a:prstGeom prst="straightConnector1">
                <a:avLst/>
              </a:prstGeom>
              <a:ln w="6350">
                <a:headEnd type="triangle"/>
                <a:tailEnd type="triangle"/>
              </a:ln>
            </p:spPr>
            <p:style>
              <a:lnRef idx="1">
                <a:schemeClr val="accent4"/>
              </a:lnRef>
              <a:fillRef idx="0">
                <a:schemeClr val="accent4"/>
              </a:fillRef>
              <a:effectRef idx="0">
                <a:schemeClr val="accent4"/>
              </a:effectRef>
              <a:fontRef idx="minor">
                <a:schemeClr val="tx1"/>
              </a:fontRef>
            </p:style>
          </p:cxnSp>
          <p:sp>
            <p:nvSpPr>
              <p:cNvPr id="80" name="직사각형 79"/>
              <p:cNvSpPr/>
              <p:nvPr/>
            </p:nvSpPr>
            <p:spPr bwMode="auto">
              <a:xfrm>
                <a:off x="1470352" y="2914231"/>
                <a:ext cx="1130953" cy="261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FF0000"/>
                    </a:solidFill>
                    <a:latin typeface="Calibri" panose="020F0502020204030204" pitchFamily="34" charset="0"/>
                    <a:cs typeface="Arial" panose="020B0604020202020204" pitchFamily="34" charset="0"/>
                  </a:rPr>
                  <a:t>OFFSET _1</a:t>
                </a:r>
              </a:p>
            </p:txBody>
          </p:sp>
          <p:cxnSp>
            <p:nvCxnSpPr>
              <p:cNvPr id="81" name="직선 연결선 80"/>
              <p:cNvCxnSpPr/>
              <p:nvPr/>
            </p:nvCxnSpPr>
            <p:spPr bwMode="auto">
              <a:xfrm rot="5400000">
                <a:off x="234010" y="1983586"/>
                <a:ext cx="2208223"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sp>
            <p:nvSpPr>
              <p:cNvPr id="82" name="직사각형 81"/>
              <p:cNvSpPr/>
              <p:nvPr/>
            </p:nvSpPr>
            <p:spPr bwMode="auto">
              <a:xfrm>
                <a:off x="-178631" y="813557"/>
                <a:ext cx="1134065" cy="275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FF0000"/>
                    </a:solidFill>
                    <a:latin typeface="Calibri" panose="020F0502020204030204" pitchFamily="34" charset="0"/>
                    <a:cs typeface="Arial" panose="020B0604020202020204" pitchFamily="34" charset="0"/>
                  </a:rPr>
                  <a:t>OFFSET _2</a:t>
                </a:r>
              </a:p>
            </p:txBody>
          </p:sp>
          <p:sp>
            <p:nvSpPr>
              <p:cNvPr id="83" name="타원 82"/>
              <p:cNvSpPr/>
              <p:nvPr/>
            </p:nvSpPr>
            <p:spPr bwMode="auto">
              <a:xfrm>
                <a:off x="391009" y="409277"/>
                <a:ext cx="1866766" cy="2027820"/>
              </a:xfrm>
              <a:prstGeom prst="ellipse">
                <a:avLst/>
              </a:prstGeom>
              <a:noFill/>
              <a:ln w="9525">
                <a:solidFill>
                  <a:srgbClr val="0000FF"/>
                </a:solidFill>
                <a:prstDash val="dash"/>
              </a:ln>
            </p:spPr>
            <p:style>
              <a:lnRef idx="2">
                <a:schemeClr val="accent5"/>
              </a:lnRef>
              <a:fillRef idx="1">
                <a:schemeClr val="lt1"/>
              </a:fillRef>
              <a:effectRef idx="0">
                <a:schemeClr val="accent5"/>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ko-KR" altLang="en-US" sz="1200" dirty="0"/>
              </a:p>
            </p:txBody>
          </p:sp>
        </p:grpSp>
        <p:sp>
          <p:nvSpPr>
            <p:cNvPr id="31" name="타원 30"/>
            <p:cNvSpPr/>
            <p:nvPr/>
          </p:nvSpPr>
          <p:spPr>
            <a:xfrm>
              <a:off x="2112408" y="1578559"/>
              <a:ext cx="635569" cy="648377"/>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dirty="0"/>
            </a:p>
          </p:txBody>
        </p:sp>
        <p:cxnSp>
          <p:nvCxnSpPr>
            <p:cNvPr id="32" name="직선 화살표 연결선 31"/>
            <p:cNvCxnSpPr>
              <a:cxnSpLocks/>
              <a:stCxn id="31" idx="6"/>
            </p:cNvCxnSpPr>
            <p:nvPr/>
          </p:nvCxnSpPr>
          <p:spPr>
            <a:xfrm>
              <a:off x="2747976" y="1902747"/>
              <a:ext cx="1943744" cy="700961"/>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4" name="그룹 59"/>
            <p:cNvGrpSpPr>
              <a:grpSpLocks/>
            </p:cNvGrpSpPr>
            <p:nvPr/>
          </p:nvGrpSpPr>
          <p:grpSpPr bwMode="auto">
            <a:xfrm>
              <a:off x="3561461" y="1588579"/>
              <a:ext cx="4932547" cy="2812590"/>
              <a:chOff x="3630757" y="1804342"/>
              <a:chExt cx="5935287" cy="3461274"/>
            </a:xfrm>
          </p:grpSpPr>
          <p:grpSp>
            <p:nvGrpSpPr>
              <p:cNvPr id="37" name="그룹 63"/>
              <p:cNvGrpSpPr>
                <a:grpSpLocks/>
              </p:cNvGrpSpPr>
              <p:nvPr/>
            </p:nvGrpSpPr>
            <p:grpSpPr bwMode="auto">
              <a:xfrm>
                <a:off x="4355976" y="1804342"/>
                <a:ext cx="4113953" cy="3461274"/>
                <a:chOff x="4471341" y="2184311"/>
                <a:chExt cx="3492310" cy="2890013"/>
              </a:xfrm>
            </p:grpSpPr>
            <p:pic>
              <p:nvPicPr>
                <p:cNvPr id="40" name="그림 39"/>
                <p:cNvPicPr>
                  <a:picLocks noChangeAspect="1"/>
                </p:cNvPicPr>
                <p:nvPr/>
              </p:nvPicPr>
              <p:blipFill rotWithShape="1">
                <a:blip r:embed="rId5"/>
                <a:srcRect l="31132" t="28596" r="37201" b="15880"/>
                <a:stretch/>
              </p:blipFill>
              <p:spPr>
                <a:xfrm rot="16200000">
                  <a:off x="4976124" y="2282422"/>
                  <a:ext cx="2890013" cy="269379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1" name="Picture 8" descr="vib-arrow"/>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409635" y="3645312"/>
                  <a:ext cx="783024" cy="325009"/>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vib-arrow"/>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4242334" y="3475154"/>
                  <a:ext cx="783024" cy="325009"/>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직선 화살표 연결선 42"/>
                <p:cNvCxnSpPr/>
                <p:nvPr/>
              </p:nvCxnSpPr>
              <p:spPr>
                <a:xfrm flipH="1" flipV="1">
                  <a:off x="7008778" y="3798287"/>
                  <a:ext cx="470913" cy="9358"/>
                </a:xfrm>
                <a:prstGeom prst="straightConnector1">
                  <a:avLst/>
                </a:prstGeom>
                <a:ln w="762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p:nvPr/>
              </p:nvCxnSpPr>
              <p:spPr>
                <a:xfrm flipH="1" flipV="1">
                  <a:off x="6181267" y="3248090"/>
                  <a:ext cx="112610" cy="164685"/>
                </a:xfrm>
                <a:prstGeom prst="straightConnector1">
                  <a:avLst/>
                </a:prstGeom>
                <a:ln w="317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V="1">
                  <a:off x="6357007" y="3193819"/>
                  <a:ext cx="1706" cy="222698"/>
                </a:xfrm>
                <a:prstGeom prst="straightConnector1">
                  <a:avLst/>
                </a:prstGeom>
                <a:ln w="317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p:nvPr/>
              </p:nvCxnSpPr>
              <p:spPr>
                <a:xfrm flipV="1">
                  <a:off x="6421843" y="3263061"/>
                  <a:ext cx="143321" cy="149714"/>
                </a:xfrm>
                <a:prstGeom prst="straightConnector1">
                  <a:avLst/>
                </a:prstGeom>
                <a:ln w="317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p:nvPr/>
              </p:nvCxnSpPr>
              <p:spPr>
                <a:xfrm flipH="1" flipV="1">
                  <a:off x="6392837" y="3766474"/>
                  <a:ext cx="342948" cy="5614"/>
                </a:xfrm>
                <a:prstGeom prst="straightConnector1">
                  <a:avLst/>
                </a:prstGeom>
                <a:ln w="444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p:cNvCxnSpPr/>
                <p:nvPr/>
              </p:nvCxnSpPr>
              <p:spPr>
                <a:xfrm flipH="1" flipV="1">
                  <a:off x="6357007" y="3511961"/>
                  <a:ext cx="10237" cy="331241"/>
                </a:xfrm>
                <a:prstGeom prst="straightConnector1">
                  <a:avLst/>
                </a:prstGeom>
                <a:ln w="444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8" name="TextBox 84"/>
              <p:cNvSpPr txBox="1"/>
              <p:nvPr/>
            </p:nvSpPr>
            <p:spPr>
              <a:xfrm>
                <a:off x="3630757" y="3181497"/>
                <a:ext cx="1831035" cy="64550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400" b="1" dirty="0">
                    <a:solidFill>
                      <a:srgbClr val="800080"/>
                    </a:solidFill>
                    <a:latin typeface="Calibri" panose="020F0502020204030204" pitchFamily="34" charset="0"/>
                    <a:cs typeface="Arial" panose="020B0604020202020204" pitchFamily="34" charset="0"/>
                  </a:rPr>
                  <a:t>Prefer</a:t>
                </a:r>
              </a:p>
              <a:p>
                <a:pPr algn="l">
                  <a:defRPr sz="1000"/>
                </a:pPr>
                <a:r>
                  <a:rPr lang="en-US" altLang="ko-KR" sz="1400" b="1" dirty="0">
                    <a:solidFill>
                      <a:srgbClr val="800080"/>
                    </a:solidFill>
                    <a:latin typeface="Calibri" panose="020F0502020204030204" pitchFamily="34" charset="0"/>
                    <a:cs typeface="Arial" panose="020B0604020202020204" pitchFamily="34" charset="0"/>
                  </a:rPr>
                  <a:t>Pressure </a:t>
                </a:r>
                <a:endParaRPr lang="ko-KR" altLang="en-US" sz="1400" b="1" dirty="0">
                  <a:solidFill>
                    <a:srgbClr val="800080"/>
                  </a:solidFill>
                  <a:latin typeface="Calibri" panose="020F0502020204030204" pitchFamily="34" charset="0"/>
                  <a:cs typeface="Arial" panose="020B0604020202020204" pitchFamily="34" charset="0"/>
                </a:endParaRPr>
              </a:p>
            </p:txBody>
          </p:sp>
          <p:sp>
            <p:nvSpPr>
              <p:cNvPr id="39" name="TextBox 84"/>
              <p:cNvSpPr txBox="1"/>
              <p:nvPr/>
            </p:nvSpPr>
            <p:spPr>
              <a:xfrm>
                <a:off x="8287736" y="3374252"/>
                <a:ext cx="1278308" cy="64550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400" b="1" dirty="0">
                    <a:solidFill>
                      <a:srgbClr val="FF0000"/>
                    </a:solidFill>
                    <a:latin typeface="Calibri" panose="020F0502020204030204" pitchFamily="34" charset="0"/>
                    <a:cs typeface="Arial" panose="020B0604020202020204" pitchFamily="34" charset="0"/>
                  </a:rPr>
                  <a:t>Non-Prefer</a:t>
                </a:r>
              </a:p>
              <a:p>
                <a:pPr algn="l">
                  <a:defRPr sz="1000"/>
                </a:pPr>
                <a:r>
                  <a:rPr lang="en-US" altLang="ko-KR" sz="1400" b="1" dirty="0">
                    <a:solidFill>
                      <a:srgbClr val="FF0000"/>
                    </a:solidFill>
                    <a:latin typeface="Calibri" panose="020F0502020204030204" pitchFamily="34" charset="0"/>
                    <a:cs typeface="Arial" panose="020B0604020202020204" pitchFamily="34" charset="0"/>
                  </a:rPr>
                  <a:t>Pressure </a:t>
                </a:r>
                <a:endParaRPr lang="ko-KR" altLang="en-US" sz="1400" b="1" dirty="0">
                  <a:solidFill>
                    <a:srgbClr val="FF0000"/>
                  </a:solidFill>
                  <a:latin typeface="Calibri" panose="020F0502020204030204" pitchFamily="34" charset="0"/>
                  <a:cs typeface="Arial" panose="020B0604020202020204" pitchFamily="34" charset="0"/>
                </a:endParaRPr>
              </a:p>
            </p:txBody>
          </p:sp>
        </p:grpSp>
        <p:pic>
          <p:nvPicPr>
            <p:cNvPr id="35" name="Picture 8" descr="vib-arrow"/>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275545" y="3685518"/>
              <a:ext cx="762047" cy="318179"/>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84"/>
            <p:cNvSpPr txBox="1"/>
            <p:nvPr/>
          </p:nvSpPr>
          <p:spPr>
            <a:xfrm>
              <a:off x="377772" y="3638315"/>
              <a:ext cx="1523360" cy="307797"/>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400" b="1" dirty="0">
                  <a:solidFill>
                    <a:srgbClr val="800080"/>
                  </a:solidFill>
                  <a:latin typeface="Calibri" panose="020F0502020204030204" pitchFamily="34" charset="0"/>
                  <a:cs typeface="Arial" panose="020B0604020202020204" pitchFamily="34" charset="0"/>
                </a:rPr>
                <a:t>Prefer Pressure </a:t>
              </a:r>
              <a:endParaRPr lang="ko-KR" altLang="en-US" sz="1400" b="1" dirty="0">
                <a:solidFill>
                  <a:srgbClr val="800080"/>
                </a:solidFill>
                <a:latin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32389128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908720"/>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3.3 Combined Check Butterfly Valves</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Double Offset Butterfly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Valve</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10" name="Text Box 34"/>
          <p:cNvSpPr txBox="1">
            <a:spLocks noChangeArrowheads="1"/>
          </p:cNvSpPr>
          <p:nvPr/>
        </p:nvSpPr>
        <p:spPr bwMode="auto">
          <a:xfrm>
            <a:off x="4355976" y="5358376"/>
            <a:ext cx="35274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en-US" altLang="ko-KR" sz="1400" b="1" dirty="0">
                <a:solidFill>
                  <a:srgbClr val="0000FF"/>
                </a:solidFill>
              </a:rPr>
              <a:t>  </a:t>
            </a:r>
            <a:r>
              <a:rPr lang="ko-KR" altLang="ko-KR" sz="1400" b="1" dirty="0">
                <a:solidFill>
                  <a:srgbClr val="0000FF"/>
                </a:solidFill>
                <a:latin typeface="휴먼옛체" pitchFamily="18" charset="-127"/>
                <a:ea typeface="휴먼옛체" pitchFamily="18" charset="-127"/>
              </a:rPr>
              <a:t>▶</a:t>
            </a:r>
            <a:r>
              <a:rPr lang="en-US" altLang="ko-KR" sz="1400" b="1" dirty="0">
                <a:solidFill>
                  <a:srgbClr val="0000FF"/>
                </a:solidFill>
                <a:latin typeface="휴먼옛체" pitchFamily="18" charset="-127"/>
                <a:ea typeface="휴먼옛체" pitchFamily="18" charset="-127"/>
              </a:rPr>
              <a:t> MODEL : SRS913NR </a:t>
            </a:r>
            <a:r>
              <a:rPr lang="en-US" altLang="ko-KR" sz="1400" b="1" dirty="0" smtClean="0">
                <a:solidFill>
                  <a:srgbClr val="0000FF"/>
                </a:solidFill>
                <a:latin typeface="휴먼옛체" pitchFamily="18" charset="-127"/>
                <a:ea typeface="휴먼옛체" pitchFamily="18" charset="-127"/>
              </a:rPr>
              <a:t> </a:t>
            </a:r>
            <a:endParaRPr lang="en-US" altLang="ko-KR" sz="1400" b="1" dirty="0">
              <a:solidFill>
                <a:srgbClr val="0000FF"/>
              </a:solidFill>
              <a:latin typeface="휴먼옛체" pitchFamily="18" charset="-127"/>
              <a:ea typeface="휴먼옛체" pitchFamily="18" charset="-127"/>
            </a:endParaRPr>
          </a:p>
          <a:p>
            <a:pPr latinLnBrk="0">
              <a:spcBef>
                <a:spcPct val="0"/>
              </a:spcBef>
              <a:buFont typeface="MSDW"/>
              <a:buNone/>
            </a:pPr>
            <a:r>
              <a:rPr lang="en-US" altLang="ko-KR" sz="1400" b="1" dirty="0">
                <a:solidFill>
                  <a:srgbClr val="0000FF"/>
                </a:solidFill>
                <a:latin typeface="휴먼옛체" pitchFamily="18" charset="-127"/>
                <a:ea typeface="휴먼옛체" pitchFamily="18" charset="-127"/>
              </a:rPr>
              <a:t>  </a:t>
            </a:r>
            <a:r>
              <a:rPr lang="en-US" altLang="ko-KR" sz="1400" b="1" dirty="0" smtClean="0">
                <a:solidFill>
                  <a:srgbClr val="0000FF"/>
                </a:solidFill>
                <a:latin typeface="휴먼옛체" pitchFamily="18" charset="-127"/>
                <a:ea typeface="휴먼옛체" pitchFamily="18" charset="-127"/>
              </a:rPr>
              <a:t>  ( Actual Product – DN 2800 )</a:t>
            </a:r>
            <a:endParaRPr lang="en-US" altLang="ko-KR" sz="1400" b="1" dirty="0">
              <a:solidFill>
                <a:srgbClr val="0000FF"/>
              </a:solidFill>
              <a:latin typeface="휴먼옛체" pitchFamily="18" charset="-127"/>
              <a:ea typeface="휴먼옛체" pitchFamily="18" charset="-127"/>
            </a:endParaRPr>
          </a:p>
        </p:txBody>
      </p:sp>
      <p:sp>
        <p:nvSpPr>
          <p:cNvPr id="11" name="Text Box 35"/>
          <p:cNvSpPr txBox="1">
            <a:spLocks noChangeArrowheads="1"/>
          </p:cNvSpPr>
          <p:nvPr/>
        </p:nvSpPr>
        <p:spPr bwMode="auto">
          <a:xfrm>
            <a:off x="518699" y="5466326"/>
            <a:ext cx="39608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en-US" altLang="ko-KR" sz="1400" b="1" dirty="0">
                <a:solidFill>
                  <a:srgbClr val="0000FF"/>
                </a:solidFill>
              </a:rPr>
              <a:t>  </a:t>
            </a:r>
            <a:r>
              <a:rPr lang="ko-KR" altLang="ko-KR" sz="1400" b="1" dirty="0">
                <a:solidFill>
                  <a:srgbClr val="0000FF"/>
                </a:solidFill>
                <a:latin typeface="휴먼옛체" pitchFamily="18" charset="-127"/>
                <a:ea typeface="휴먼옛체" pitchFamily="18" charset="-127"/>
              </a:rPr>
              <a:t>▶</a:t>
            </a:r>
            <a:r>
              <a:rPr lang="en-US" altLang="ko-KR" sz="1400" b="1" dirty="0">
                <a:solidFill>
                  <a:srgbClr val="0000FF"/>
                </a:solidFill>
                <a:latin typeface="휴먼옛체" pitchFamily="18" charset="-127"/>
                <a:ea typeface="휴먼옛체" pitchFamily="18" charset="-127"/>
              </a:rPr>
              <a:t> </a:t>
            </a:r>
            <a:r>
              <a:rPr lang="en-US" altLang="ko-KR" sz="1400" b="1" dirty="0" smtClean="0">
                <a:solidFill>
                  <a:srgbClr val="0000FF"/>
                </a:solidFill>
                <a:latin typeface="휴먼옛체" pitchFamily="18" charset="-127"/>
                <a:ea typeface="휴먼옛체" pitchFamily="18" charset="-127"/>
              </a:rPr>
              <a:t>MODEL  NO. :   SRS 913 NR </a:t>
            </a:r>
            <a:endParaRPr lang="en-US" altLang="ko-KR" sz="1400" b="1" dirty="0">
              <a:solidFill>
                <a:srgbClr val="0000FF"/>
              </a:solidFill>
              <a:latin typeface="휴먼옛체" pitchFamily="18" charset="-127"/>
              <a:ea typeface="휴먼옛체" pitchFamily="18" charset="-127"/>
            </a:endParaRPr>
          </a:p>
        </p:txBody>
      </p:sp>
      <p:pic>
        <p:nvPicPr>
          <p:cNvPr id="12" name="그림 20"/>
          <p:cNvPicPr>
            <a:picLocks noChangeAspect="1"/>
          </p:cNvPicPr>
          <p:nvPr/>
        </p:nvPicPr>
        <p:blipFill>
          <a:blip r:embed="rId3">
            <a:extLst>
              <a:ext uri="{28A0092B-C50C-407E-A947-70E740481C1C}">
                <a14:useLocalDpi xmlns:a14="http://schemas.microsoft.com/office/drawing/2010/main" val="0"/>
              </a:ext>
            </a:extLst>
          </a:blip>
          <a:srcRect l="13258" t="15598" r="27255" b="18672"/>
          <a:stretch>
            <a:fillRect/>
          </a:stretch>
        </p:blipFill>
        <p:spPr bwMode="auto">
          <a:xfrm>
            <a:off x="406227" y="2009774"/>
            <a:ext cx="3883432" cy="329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1372" y="2132857"/>
            <a:ext cx="4328578" cy="317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図 24">
            <a:extLst>
              <a:ext uri="{FF2B5EF4-FFF2-40B4-BE49-F238E27FC236}">
                <a16:creationId xmlns="" xmlns:a16="http://schemas.microsoft.com/office/drawing/2014/main" id="{EB24F9A9-4358-449B-8BB1-8054A2536C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3180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908720"/>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3.3 Combined Check Butterfly Valves</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Double </a:t>
            </a:r>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Offset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12" name="그림 37" descr="SL380214.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438" y="2204864"/>
            <a:ext cx="2875223" cy="35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37"/>
          <p:cNvSpPr txBox="1">
            <a:spLocks noChangeArrowheads="1"/>
          </p:cNvSpPr>
          <p:nvPr/>
        </p:nvSpPr>
        <p:spPr bwMode="auto">
          <a:xfrm>
            <a:off x="251520" y="1698088"/>
            <a:ext cx="446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marL="0" marR="0" lvl="0" indent="0" algn="l" defTabSz="958850" eaLnBrk="0" fontAlgn="base" latinLnBrk="0" hangingPunct="0">
              <a:lnSpc>
                <a:spcPct val="100000"/>
              </a:lnSpc>
              <a:spcBef>
                <a:spcPct val="0"/>
              </a:spcBef>
              <a:spcAft>
                <a:spcPct val="0"/>
              </a:spcAft>
              <a:buClrTx/>
              <a:buSzTx/>
              <a:buFont typeface="MSDW"/>
              <a:buNone/>
              <a:tabLst/>
              <a:defRPr/>
            </a:pPr>
            <a:r>
              <a:rPr kumimoji="1" lang="en-US" altLang="ko-KR" sz="1600" b="1" i="0" u="none" strike="noStrike" kern="0" cap="none" spc="0" normalizeH="0" baseline="0" noProof="0" dirty="0" smtClean="0">
                <a:ln>
                  <a:noFill/>
                </a:ln>
                <a:solidFill>
                  <a:srgbClr val="009999"/>
                </a:solidFill>
                <a:effectLst/>
                <a:uLnTx/>
                <a:uFillTx/>
                <a:latin typeface="굴림" pitchFamily="50" charset="-127"/>
                <a:ea typeface="굴림" pitchFamily="50" charset="-127"/>
              </a:rPr>
              <a:t>  </a:t>
            </a:r>
            <a:r>
              <a:rPr kumimoji="1" lang="ko-KR" altLang="ko-KR" sz="1600" b="1" i="0" u="none" strike="noStrike" kern="0" cap="none" spc="0" normalizeH="0" baseline="0" noProof="0" dirty="0" smtClean="0">
                <a:ln>
                  <a:noFill/>
                </a:ln>
                <a:solidFill>
                  <a:srgbClr val="0000FF"/>
                </a:solidFill>
                <a:effectLst/>
                <a:uLnTx/>
                <a:uFillTx/>
                <a:latin typeface="휴먼옛체" pitchFamily="18" charset="-127"/>
                <a:ea typeface="휴먼옛체" pitchFamily="18" charset="-127"/>
              </a:rPr>
              <a:t>▶</a:t>
            </a:r>
            <a:r>
              <a:rPr kumimoji="1" lang="en-US" altLang="ko-KR" sz="1600" b="1" i="0" u="none" strike="noStrike" kern="0" cap="none" spc="0" normalizeH="0" baseline="0" noProof="0" dirty="0" smtClean="0">
                <a:ln>
                  <a:noFill/>
                </a:ln>
                <a:solidFill>
                  <a:srgbClr val="0000FF"/>
                </a:solidFill>
                <a:effectLst/>
                <a:uLnTx/>
                <a:uFillTx/>
                <a:latin typeface="휴먼옛체" pitchFamily="18" charset="-127"/>
                <a:ea typeface="휴먼옛체" pitchFamily="18" charset="-127"/>
              </a:rPr>
              <a:t> Design feature for Hydraulic Operation</a:t>
            </a:r>
            <a:endParaRPr kumimoji="0" lang="en-US" altLang="ko-KR" sz="1600" b="1" i="0" u="none" strike="noStrike" kern="0" cap="none" spc="0" normalizeH="0" baseline="0" noProof="0" dirty="0" smtClean="0">
              <a:ln>
                <a:noFill/>
              </a:ln>
              <a:solidFill>
                <a:srgbClr val="0000FF"/>
              </a:solidFill>
              <a:effectLst/>
              <a:uLnTx/>
              <a:uFillTx/>
              <a:latin typeface="휴먼옛체" pitchFamily="18" charset="-127"/>
              <a:ea typeface="휴먼옛체" pitchFamily="18" charset="-127"/>
            </a:endParaRPr>
          </a:p>
        </p:txBody>
      </p:sp>
      <p:pic>
        <p:nvPicPr>
          <p:cNvPr id="8" name="図 24">
            <a:extLst>
              <a:ext uri="{FF2B5EF4-FFF2-40B4-BE49-F238E27FC236}">
                <a16:creationId xmlns="" xmlns:a16="http://schemas.microsoft.com/office/drawing/2014/main" id="{EB24F9A9-4358-449B-8BB1-8054A2536C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3">
            <a:extLst>
              <a:ext uri="{FF2B5EF4-FFF2-40B4-BE49-F238E27FC236}">
                <a16:creationId xmlns="" xmlns:xdr="http://schemas.openxmlformats.org/drawingml/2006/spreadsheetDrawing" xmlns:a16="http://schemas.microsoft.com/office/drawing/2014/main" xmlns:lc="http://schemas.openxmlformats.org/drawingml/2006/lockedCanvas" id="{00000000-0008-0000-0800-000018000000}"/>
              </a:ext>
            </a:extLst>
          </p:cNvPr>
          <p:cNvSpPr txBox="1"/>
          <p:nvPr/>
        </p:nvSpPr>
        <p:spPr bwMode="auto">
          <a:xfrm>
            <a:off x="3851920" y="2420888"/>
            <a:ext cx="4824536" cy="93610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100" dirty="0">
                <a:latin typeface="Arial" panose="020B0604020202020204" pitchFamily="34" charset="0"/>
                <a:cs typeface="Arial" panose="020B0604020202020204" pitchFamily="34" charset="0"/>
              </a:rPr>
              <a:t> Emergency</a:t>
            </a:r>
            <a:r>
              <a:rPr lang="en-US" altLang="ko-KR" sz="1100" baseline="0" dirty="0">
                <a:latin typeface="Arial" panose="020B0604020202020204" pitchFamily="34" charset="0"/>
                <a:cs typeface="Arial" panose="020B0604020202020204" pitchFamily="34" charset="0"/>
              </a:rPr>
              <a:t> valve can control the flow direction in order to prevent the </a:t>
            </a:r>
            <a:r>
              <a:rPr lang="en-US" altLang="ko-KR" sz="1100" baseline="0" dirty="0" smtClean="0">
                <a:latin typeface="Arial" panose="020B0604020202020204" pitchFamily="34" charset="0"/>
                <a:cs typeface="Arial" panose="020B0604020202020204" pitchFamily="34" charset="0"/>
              </a:rPr>
              <a:t>breakage </a:t>
            </a:r>
            <a:r>
              <a:rPr lang="en-US" altLang="ko-KR" sz="1100" baseline="0" dirty="0">
                <a:latin typeface="Arial" panose="020B0604020202020204" pitchFamily="34" charset="0"/>
                <a:cs typeface="Arial" panose="020B0604020202020204" pitchFamily="34" charset="0"/>
              </a:rPr>
              <a:t>of pipes by the reverse flow due to the sudden rising of the flow speed. When ordered by a control device. The closing speed of he valve disc can be adjusted.</a:t>
            </a:r>
            <a:endParaRPr lang="ko-KR" altLang="en-US" sz="1100" dirty="0">
              <a:latin typeface="Arial" panose="020B0604020202020204" pitchFamily="34" charset="0"/>
              <a:cs typeface="Arial" panose="020B0604020202020204" pitchFamily="34" charset="0"/>
            </a:endParaRPr>
          </a:p>
        </p:txBody>
      </p:sp>
      <p:sp>
        <p:nvSpPr>
          <p:cNvPr id="10" name="TextBox 34">
            <a:extLst>
              <a:ext uri="{FF2B5EF4-FFF2-40B4-BE49-F238E27FC236}">
                <a16:creationId xmlns="" xmlns:xdr="http://schemas.openxmlformats.org/drawingml/2006/spreadsheetDrawing" xmlns:a16="http://schemas.microsoft.com/office/drawing/2014/main" xmlns:lc="http://schemas.openxmlformats.org/drawingml/2006/lockedCanvas" id="{00000000-0008-0000-0800-000023000000}"/>
              </a:ext>
            </a:extLst>
          </p:cNvPr>
          <p:cNvSpPr txBox="1"/>
          <p:nvPr/>
        </p:nvSpPr>
        <p:spPr bwMode="auto">
          <a:xfrm>
            <a:off x="3879023" y="3359820"/>
            <a:ext cx="4869441" cy="86812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dirty="0">
                <a:latin typeface="Arial" panose="020B0604020202020204" pitchFamily="34" charset="0"/>
                <a:cs typeface="Arial" panose="020B0604020202020204" pitchFamily="34" charset="0"/>
              </a:rPr>
              <a:t>• Opening </a:t>
            </a:r>
            <a:r>
              <a:rPr lang="en-US" altLang="ko-KR" dirty="0" smtClean="0">
                <a:latin typeface="Arial" panose="020B0604020202020204" pitchFamily="34" charset="0"/>
                <a:cs typeface="Arial" panose="020B0604020202020204" pitchFamily="34" charset="0"/>
              </a:rPr>
              <a:t>valve</a:t>
            </a:r>
            <a:r>
              <a:rPr lang="ko-KR" altLang="en-US" dirty="0" smtClean="0">
                <a:latin typeface="Arial" panose="020B0604020202020204" pitchFamily="34" charset="0"/>
                <a:cs typeface="Arial" panose="020B0604020202020204" pitchFamily="34" charset="0"/>
              </a:rPr>
              <a:t> </a:t>
            </a:r>
            <a:r>
              <a:rPr lang="en-US" altLang="ko-KR" dirty="0" smtClean="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Closing </a:t>
            </a:r>
            <a:r>
              <a:rPr lang="en-US" altLang="ko-KR" dirty="0" smtClean="0">
                <a:latin typeface="Arial" panose="020B0604020202020204" pitchFamily="34" charset="0"/>
                <a:cs typeface="Arial" panose="020B0604020202020204" pitchFamily="34" charset="0"/>
              </a:rPr>
              <a:t>valve</a:t>
            </a:r>
          </a:p>
          <a:p>
            <a:r>
              <a:rPr lang="en-US" altLang="ko-KR" dirty="0">
                <a:latin typeface="Arial" panose="020B0604020202020204" pitchFamily="34" charset="0"/>
                <a:cs typeface="Arial" panose="020B0604020202020204" pitchFamily="34" charset="0"/>
              </a:rPr>
              <a:t>• Keeping the valve open at the medium </a:t>
            </a:r>
            <a:r>
              <a:rPr lang="en-US" altLang="ko-KR" dirty="0" smtClean="0">
                <a:latin typeface="Arial" panose="020B0604020202020204" pitchFamily="34" charset="0"/>
                <a:cs typeface="Arial" panose="020B0604020202020204" pitchFamily="34" charset="0"/>
              </a:rPr>
              <a:t>degree</a:t>
            </a:r>
            <a:endParaRPr lang="en-US" altLang="ko-KR" sz="1100" baseline="0" dirty="0" smtClean="0">
              <a:latin typeface="Arial" panose="020B0604020202020204" pitchFamily="34" charset="0"/>
              <a:cs typeface="Arial" panose="020B0604020202020204" pitchFamily="34" charset="0"/>
            </a:endParaRPr>
          </a:p>
          <a:p>
            <a:r>
              <a:rPr lang="en-US" altLang="ko-KR" sz="1100" baseline="0" dirty="0" smtClean="0">
                <a:latin typeface="Arial" panose="020B0604020202020204" pitchFamily="34" charset="0"/>
                <a:cs typeface="Arial" panose="020B0604020202020204" pitchFamily="34" charset="0"/>
              </a:rPr>
              <a:t>• </a:t>
            </a:r>
            <a:r>
              <a:rPr lang="en-US" altLang="ko-KR" sz="1100" baseline="0" dirty="0">
                <a:latin typeface="Arial" panose="020B0604020202020204" pitchFamily="34" charset="0"/>
                <a:cs typeface="Arial" panose="020B0604020202020204" pitchFamily="34" charset="0"/>
              </a:rPr>
              <a:t>Emergency self-closing (adjustable disc closing time by two steps site adjustment available)</a:t>
            </a:r>
            <a:endParaRPr lang="ko-KR" altLang="en-US" sz="1100" dirty="0">
              <a:latin typeface="Arial" panose="020B0604020202020204" pitchFamily="34" charset="0"/>
              <a:cs typeface="Arial" panose="020B0604020202020204" pitchFamily="34" charset="0"/>
            </a:endParaRPr>
          </a:p>
        </p:txBody>
      </p:sp>
      <p:sp>
        <p:nvSpPr>
          <p:cNvPr id="11" name="TextBox 36">
            <a:extLst>
              <a:ext uri="{FF2B5EF4-FFF2-40B4-BE49-F238E27FC236}">
                <a16:creationId xmlns="" xmlns:xdr="http://schemas.openxmlformats.org/drawingml/2006/spreadsheetDrawing" xmlns:a16="http://schemas.microsoft.com/office/drawing/2014/main" xmlns:lc="http://schemas.openxmlformats.org/drawingml/2006/lockedCanvas" id="{00000000-0008-0000-0800-000025000000}"/>
              </a:ext>
            </a:extLst>
          </p:cNvPr>
          <p:cNvSpPr txBox="1"/>
          <p:nvPr/>
        </p:nvSpPr>
        <p:spPr bwMode="auto">
          <a:xfrm>
            <a:off x="3851920" y="4437112"/>
            <a:ext cx="5112568" cy="165618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100" baseline="0" dirty="0">
                <a:latin typeface="Arial" panose="020B0604020202020204" pitchFamily="34" charset="0"/>
                <a:cs typeface="Arial" panose="020B0604020202020204" pitchFamily="34" charset="0"/>
              </a:rPr>
              <a:t>• Emergency valve can be substituted for butterfly valve &amp; check </a:t>
            </a:r>
            <a:r>
              <a:rPr lang="en-US" altLang="ko-KR" sz="1100" baseline="0" dirty="0" smtClean="0">
                <a:latin typeface="Arial" panose="020B0604020202020204" pitchFamily="34" charset="0"/>
                <a:cs typeface="Arial" panose="020B0604020202020204" pitchFamily="34" charset="0"/>
              </a:rPr>
              <a:t>valve</a:t>
            </a:r>
          </a:p>
          <a:p>
            <a:r>
              <a:rPr lang="en-US" altLang="ko-KR" dirty="0">
                <a:latin typeface="Arial" panose="020B0604020202020204" pitchFamily="34" charset="0"/>
                <a:cs typeface="Arial" panose="020B0604020202020204" pitchFamily="34" charset="0"/>
              </a:rPr>
              <a:t>• Controlled closing via counterweigh with controlled speed (single or two stage</a:t>
            </a:r>
            <a:r>
              <a:rPr lang="en-US" altLang="ko-KR" dirty="0" smtClean="0">
                <a:latin typeface="Arial" panose="020B0604020202020204" pitchFamily="34" charset="0"/>
                <a:cs typeface="Arial" panose="020B0604020202020204" pitchFamily="34" charset="0"/>
              </a:rPr>
              <a:t>)</a:t>
            </a:r>
            <a:r>
              <a:rPr lang="en-US" altLang="ko-KR" sz="1100" baseline="0" dirty="0" smtClean="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 Valve opening controlled by hydraulic power for arrangement near by or directly to </a:t>
            </a:r>
            <a:r>
              <a:rPr lang="en-US" altLang="ko-KR" dirty="0" smtClean="0">
                <a:latin typeface="Arial" panose="020B0604020202020204" pitchFamily="34" charset="0"/>
                <a:cs typeface="Arial" panose="020B0604020202020204" pitchFamily="34" charset="0"/>
              </a:rPr>
              <a:t>valve equipped </a:t>
            </a:r>
            <a:r>
              <a:rPr lang="en-US" altLang="ko-KR" dirty="0">
                <a:latin typeface="Arial" panose="020B0604020202020204" pitchFamily="34" charset="0"/>
                <a:cs typeface="Arial" panose="020B0604020202020204" pitchFamily="34" charset="0"/>
              </a:rPr>
              <a:t>with all necessary operating device</a:t>
            </a:r>
            <a:r>
              <a:rPr lang="en-US" altLang="ko-KR" dirty="0" smtClean="0">
                <a:latin typeface="Arial" panose="020B0604020202020204" pitchFamily="34" charset="0"/>
                <a:cs typeface="Arial" panose="020B0604020202020204" pitchFamily="34" charset="0"/>
              </a:rPr>
              <a:t>.</a:t>
            </a:r>
          </a:p>
          <a:p>
            <a:endParaRPr lang="ko-KR" altLang="en-US" dirty="0">
              <a:latin typeface="Arial" panose="020B0604020202020204" pitchFamily="34" charset="0"/>
              <a:cs typeface="Arial" panose="020B0604020202020204" pitchFamily="34" charset="0"/>
            </a:endParaRPr>
          </a:p>
          <a:p>
            <a:endParaRPr lang="ko-KR" alt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3272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908720"/>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3.3 Combined Check Butterfly Valves</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Double Offset Butterfly Valve</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8" name="표 7"/>
          <p:cNvGraphicFramePr>
            <a:graphicFrameLocks noGrp="1"/>
          </p:cNvGraphicFramePr>
          <p:nvPr>
            <p:extLst>
              <p:ext uri="{D42A27DB-BD31-4B8C-83A1-F6EECF244321}">
                <p14:modId xmlns:p14="http://schemas.microsoft.com/office/powerpoint/2010/main" val="1963894861"/>
              </p:ext>
            </p:extLst>
          </p:nvPr>
        </p:nvGraphicFramePr>
        <p:xfrm>
          <a:off x="539552" y="2132856"/>
          <a:ext cx="7743824" cy="4162425"/>
        </p:xfrm>
        <a:graphic>
          <a:graphicData uri="http://schemas.openxmlformats.org/drawingml/2006/table">
            <a:tbl>
              <a:tblPr firstRow="1" bandRow="1">
                <a:tableStyleId>{2D5ABB26-0587-4C30-8999-92F81FD0307C}</a:tableStyleId>
              </a:tblPr>
              <a:tblGrid>
                <a:gridCol w="1181592"/>
                <a:gridCol w="3019034"/>
                <a:gridCol w="3543198"/>
              </a:tblGrid>
              <a:tr h="413330">
                <a:tc>
                  <a:txBody>
                    <a:bodyPr/>
                    <a:lstStyle/>
                    <a:p>
                      <a:pPr marL="0" indent="0" algn="ctr" latinLnBrk="1">
                        <a:buFont typeface="Arial" panose="020B0604020202020204" pitchFamily="34" charset="0"/>
                        <a:buNone/>
                      </a:pPr>
                      <a:endParaRPr lang="ko-KR" altLang="en-US" sz="1300" b="1" dirty="0">
                        <a:latin typeface="Calibri" panose="020F0502020204030204" pitchFamily="34" charset="0"/>
                      </a:endParaRPr>
                    </a:p>
                  </a:txBody>
                  <a:tcPr marL="82517" marR="82517" marT="41262" marB="412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sz="1400" b="1" dirty="0" smtClean="0">
                          <a:latin typeface="Calibri" panose="020F0502020204030204" pitchFamily="34" charset="0"/>
                        </a:rPr>
                        <a:t>COMPETITOR</a:t>
                      </a:r>
                      <a:endParaRPr lang="ko-KR" altLang="en-US" sz="1400" b="1" dirty="0">
                        <a:latin typeface="Calibri" panose="020F0502020204030204" pitchFamily="34" charset="0"/>
                      </a:endParaRPr>
                    </a:p>
                  </a:txBody>
                  <a:tcPr marL="82517" marR="82517" marT="41262" marB="412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sz="1400" b="1" dirty="0" smtClean="0">
                          <a:latin typeface="Calibri" panose="020F0502020204030204" pitchFamily="34" charset="0"/>
                        </a:rPr>
                        <a:t>CEPHAS</a:t>
                      </a:r>
                      <a:endParaRPr lang="ko-KR" altLang="en-US" sz="1400" b="1" dirty="0">
                        <a:latin typeface="Calibri" panose="020F0502020204030204" pitchFamily="34" charset="0"/>
                      </a:endParaRPr>
                    </a:p>
                  </a:txBody>
                  <a:tcPr marL="82517" marR="82517" marT="41262" marB="412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81848">
                <a:tc>
                  <a:txBody>
                    <a:bodyPr/>
                    <a:lstStyle/>
                    <a:p>
                      <a:pPr marL="0" indent="0" algn="ctr" latinLnBrk="1">
                        <a:buFont typeface="Arial" panose="020B0604020202020204" pitchFamily="34" charset="0"/>
                        <a:buNone/>
                      </a:pPr>
                      <a:r>
                        <a:rPr lang="en-US" altLang="ko-KR" sz="1400" b="1" i="0" dirty="0" smtClean="0">
                          <a:latin typeface="Calibri" panose="020F0502020204030204" pitchFamily="34" charset="0"/>
                        </a:rPr>
                        <a:t>Operating</a:t>
                      </a:r>
                    </a:p>
                    <a:p>
                      <a:pPr marL="0" indent="0" algn="ctr" latinLnBrk="1">
                        <a:buFont typeface="Arial" panose="020B0604020202020204" pitchFamily="34" charset="0"/>
                        <a:buNone/>
                      </a:pPr>
                      <a:r>
                        <a:rPr lang="en-US" altLang="ko-KR" sz="1400" b="1" i="0" dirty="0" smtClean="0">
                          <a:latin typeface="Calibri" panose="020F0502020204030204" pitchFamily="34" charset="0"/>
                        </a:rPr>
                        <a:t>Structure</a:t>
                      </a:r>
                      <a:endParaRPr lang="ko-KR" altLang="en-US" sz="1400" b="1" i="0" dirty="0">
                        <a:latin typeface="Calibri" panose="020F0502020204030204" pitchFamily="34" charset="0"/>
                      </a:endParaRPr>
                    </a:p>
                  </a:txBody>
                  <a:tcPr marL="82517" marR="82517" marT="41262" marB="412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300" b="0" dirty="0" smtClean="0">
                          <a:latin typeface="Calibri" panose="020F0502020204030204" pitchFamily="34" charset="0"/>
                        </a:rPr>
                        <a:t>1. Valve is closed by</a:t>
                      </a:r>
                      <a:r>
                        <a:rPr lang="en-US" altLang="ko-KR" sz="1300" b="0" baseline="0" dirty="0" smtClean="0">
                          <a:latin typeface="Calibri" panose="020F0502020204030204" pitchFamily="34" charset="0"/>
                        </a:rPr>
                        <a:t> only weight. </a:t>
                      </a:r>
                    </a:p>
                    <a:p>
                      <a:pPr marL="0" indent="0" algn="l" latinLnBrk="1">
                        <a:buFont typeface="Arial" panose="020B0604020202020204" pitchFamily="34" charset="0"/>
                        <a:buNone/>
                      </a:pPr>
                      <a:endParaRPr lang="en-US" altLang="ko-KR" sz="1300" b="0" baseline="0" dirty="0" smtClean="0">
                        <a:latin typeface="Calibri" panose="020F0502020204030204" pitchFamily="34" charset="0"/>
                      </a:endParaRPr>
                    </a:p>
                  </a:txBody>
                  <a:tcPr marL="82517" marR="82517" marT="41262" marB="412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300" b="0" dirty="0" smtClean="0">
                          <a:latin typeface="Calibri" panose="020F0502020204030204" pitchFamily="34" charset="0"/>
                        </a:rPr>
                        <a:t>1. Quick</a:t>
                      </a:r>
                      <a:r>
                        <a:rPr lang="en-US" altLang="ko-KR" sz="1300" b="0" baseline="0" dirty="0" smtClean="0">
                          <a:latin typeface="Calibri" panose="020F0502020204030204" pitchFamily="34" charset="0"/>
                        </a:rPr>
                        <a:t> closing at </a:t>
                      </a:r>
                      <a:r>
                        <a:rPr lang="en-US" altLang="ko-KR" sz="1300" b="0" dirty="0" smtClean="0">
                          <a:latin typeface="Calibri" panose="020F0502020204030204" pitchFamily="34" charset="0"/>
                        </a:rPr>
                        <a:t>100%~10%</a:t>
                      </a:r>
                      <a:r>
                        <a:rPr lang="en-US" altLang="ko-KR" sz="1300" b="0" baseline="0" dirty="0" smtClean="0">
                          <a:latin typeface="Calibri" panose="020F0502020204030204" pitchFamily="34" charset="0"/>
                        </a:rPr>
                        <a:t> by weight.</a:t>
                      </a:r>
                    </a:p>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300" b="0" baseline="0" dirty="0" smtClean="0">
                          <a:latin typeface="Calibri" panose="020F0502020204030204" pitchFamily="34" charset="0"/>
                        </a:rPr>
                        <a:t>2. Slow closing at 10%~0% by hydraulic and weight.</a:t>
                      </a:r>
                    </a:p>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300" b="0" baseline="0" dirty="0" smtClean="0">
                          <a:latin typeface="Calibri" panose="020F0502020204030204" pitchFamily="34" charset="0"/>
                        </a:rPr>
                        <a:t>3. Operating time is controlled by 4/3 way type of solenoid valve.</a:t>
                      </a:r>
                    </a:p>
                  </a:txBody>
                  <a:tcPr marL="82517" marR="82517" marT="41262" marB="412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87876">
                <a:tc>
                  <a:txBody>
                    <a:bodyPr/>
                    <a:lstStyle/>
                    <a:p>
                      <a:pPr marL="0" indent="0" algn="ctr" latinLnBrk="1">
                        <a:buFont typeface="Arial" panose="020B0604020202020204" pitchFamily="34" charset="0"/>
                        <a:buNone/>
                      </a:pPr>
                      <a:r>
                        <a:rPr lang="en-US" altLang="ko-KR" sz="1400" b="1" i="0" dirty="0" smtClean="0">
                          <a:latin typeface="Calibri" panose="020F0502020204030204" pitchFamily="34" charset="0"/>
                        </a:rPr>
                        <a:t>Advantage</a:t>
                      </a:r>
                      <a:endParaRPr lang="ko-KR" altLang="en-US" sz="1400" b="1" i="0" dirty="0">
                        <a:latin typeface="Calibri" panose="020F0502020204030204" pitchFamily="34" charset="0"/>
                      </a:endParaRPr>
                    </a:p>
                  </a:txBody>
                  <a:tcPr marL="82517" marR="82517" marT="41262" marB="412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latinLnBrk="1">
                        <a:buFont typeface="Arial" panose="020B0604020202020204" pitchFamily="34" charset="0"/>
                        <a:buNone/>
                      </a:pPr>
                      <a:endParaRPr lang="en-US" altLang="ko-KR" sz="1300" b="0" baseline="0" dirty="0" smtClean="0">
                        <a:latin typeface="Calibri" panose="020F0502020204030204" pitchFamily="34" charset="0"/>
                      </a:endParaRPr>
                    </a:p>
                  </a:txBody>
                  <a:tcPr marL="82517" marR="82517" marT="41262" marB="412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300" b="0" baseline="0" dirty="0" smtClean="0">
                          <a:solidFill>
                            <a:srgbClr val="FF0000"/>
                          </a:solidFill>
                          <a:latin typeface="Calibri" panose="020F0502020204030204" pitchFamily="34" charset="0"/>
                        </a:rPr>
                        <a:t>1. For quick closing at 100%~10%, mitigated for water shock and vibration of piping.</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300" b="0" baseline="0" dirty="0" smtClean="0">
                          <a:solidFill>
                            <a:srgbClr val="FF0000"/>
                          </a:solidFill>
                          <a:latin typeface="Calibri" panose="020F0502020204030204" pitchFamily="34" charset="0"/>
                        </a:rPr>
                        <a:t>2. For slow closing at 10%~0%, used the hydraulic and weight for fully closed against back flow.</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300" b="0" baseline="0" dirty="0" smtClean="0">
                          <a:solidFill>
                            <a:srgbClr val="FF0000"/>
                          </a:solidFill>
                          <a:latin typeface="Calibri" panose="020F0502020204030204" pitchFamily="34" charset="0"/>
                        </a:rPr>
                        <a:t>3. By using only one solenoid valve of 4/3 way type in double coil, it is possible to prevent damage of piping and pump because valve closing is good even in resistance of back flow.</a:t>
                      </a:r>
                    </a:p>
                  </a:txBody>
                  <a:tcPr marL="82517" marR="82517" marT="41262" marB="412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79371">
                <a:tc>
                  <a:txBody>
                    <a:bodyPr/>
                    <a:lstStyle/>
                    <a:p>
                      <a:pPr marL="0" indent="0" algn="ctr" latinLnBrk="1">
                        <a:buFont typeface="Arial" panose="020B0604020202020204" pitchFamily="34" charset="0"/>
                        <a:buNone/>
                      </a:pPr>
                      <a:r>
                        <a:rPr lang="en-US" altLang="ko-KR" sz="1400" b="1" i="0" dirty="0" smtClean="0">
                          <a:latin typeface="Calibri" panose="020F0502020204030204" pitchFamily="34" charset="0"/>
                        </a:rPr>
                        <a:t>Disadvantage</a:t>
                      </a:r>
                      <a:endParaRPr lang="ko-KR" altLang="en-US" sz="1400" b="1" i="0" dirty="0">
                        <a:latin typeface="Calibri" panose="020F0502020204030204" pitchFamily="34" charset="0"/>
                      </a:endParaRPr>
                    </a:p>
                  </a:txBody>
                  <a:tcPr marL="82517" marR="82517" marT="41262" marB="412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300" b="0" baseline="0" dirty="0" smtClean="0">
                          <a:latin typeface="Calibri" panose="020F0502020204030204" pitchFamily="34" charset="0"/>
                        </a:rPr>
                        <a:t>1. Large vortex may occur due to back flow in the piping at 10%~0% closing.</a:t>
                      </a:r>
                    </a:p>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300" b="0" dirty="0" smtClean="0">
                          <a:latin typeface="Calibri" panose="020F0502020204030204" pitchFamily="34" charset="0"/>
                        </a:rPr>
                        <a:t>It means</a:t>
                      </a:r>
                      <a:r>
                        <a:rPr lang="en-US" altLang="ko-KR" sz="1300" b="0" baseline="0" dirty="0" smtClean="0">
                          <a:latin typeface="Calibri" panose="020F0502020204030204" pitchFamily="34" charset="0"/>
                        </a:rPr>
                        <a:t> that valve may be not fully closed.</a:t>
                      </a:r>
                      <a:endParaRPr lang="ko-KR" altLang="en-US" sz="1300" b="0" dirty="0" smtClean="0">
                        <a:latin typeface="Calibri" panose="020F0502020204030204" pitchFamily="34" charset="0"/>
                      </a:endParaRPr>
                    </a:p>
                  </a:txBody>
                  <a:tcPr marL="82517" marR="82517" marT="41262" marB="412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l" latinLnBrk="1">
                        <a:buFont typeface="Arial" panose="020B0604020202020204" pitchFamily="34" charset="0"/>
                        <a:buAutoNum type="arabicPeriod"/>
                      </a:pPr>
                      <a:endParaRPr lang="ko-KR" altLang="en-US" sz="1300" b="0" dirty="0">
                        <a:solidFill>
                          <a:srgbClr val="FF0000"/>
                        </a:solidFill>
                        <a:latin typeface="Calibri" panose="020F0502020204030204" pitchFamily="34" charset="0"/>
                      </a:endParaRPr>
                    </a:p>
                  </a:txBody>
                  <a:tcPr marL="82517" marR="82517" marT="41262" marB="412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 Box 124"/>
          <p:cNvSpPr txBox="1">
            <a:spLocks noChangeArrowheads="1"/>
          </p:cNvSpPr>
          <p:nvPr/>
        </p:nvSpPr>
        <p:spPr bwMode="auto">
          <a:xfrm>
            <a:off x="323528" y="1523762"/>
            <a:ext cx="8567737" cy="52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Tx/>
              <a:buNone/>
            </a:pPr>
            <a:r>
              <a:rPr lang="en-US" altLang="ko-KR" sz="1400" b="1" dirty="0" smtClean="0">
                <a:solidFill>
                  <a:srgbClr val="0000FF"/>
                </a:solidFill>
                <a:latin typeface="휴먼옛체" pitchFamily="18" charset="-127"/>
                <a:ea typeface="휴먼옛체" pitchFamily="18" charset="-127"/>
              </a:rPr>
              <a:t>  </a:t>
            </a:r>
            <a:r>
              <a:rPr lang="ko-KR" altLang="ko-KR" sz="1400" b="1" dirty="0">
                <a:solidFill>
                  <a:srgbClr val="0000FF"/>
                </a:solidFill>
                <a:latin typeface="휴먼옛체" pitchFamily="18" charset="-127"/>
                <a:ea typeface="휴먼옛체" pitchFamily="18" charset="-127"/>
              </a:rPr>
              <a:t>▶</a:t>
            </a:r>
            <a:r>
              <a:rPr lang="en-US" altLang="ko-KR" sz="1400" b="1" dirty="0">
                <a:solidFill>
                  <a:srgbClr val="0000FF"/>
                </a:solidFill>
                <a:latin typeface="휴먼옛체" pitchFamily="18" charset="-127"/>
                <a:ea typeface="휴먼옛체" pitchFamily="18" charset="-127"/>
              </a:rPr>
              <a:t> Name : Hydraulic Power System for Valve Control</a:t>
            </a:r>
          </a:p>
          <a:p>
            <a:pPr latinLnBrk="0">
              <a:spcBef>
                <a:spcPct val="0"/>
              </a:spcBef>
              <a:buFontTx/>
              <a:buNone/>
            </a:pPr>
            <a:r>
              <a:rPr lang="en-US" altLang="ko-KR" sz="1400" b="1" dirty="0">
                <a:solidFill>
                  <a:srgbClr val="0000FF"/>
                </a:solidFill>
                <a:latin typeface="휴먼옛체" pitchFamily="18" charset="-127"/>
                <a:ea typeface="휴먼옛체" pitchFamily="18" charset="-127"/>
              </a:rPr>
              <a:t>  </a:t>
            </a:r>
            <a:r>
              <a:rPr lang="ko-KR" altLang="ko-KR" sz="1400" b="1" dirty="0">
                <a:solidFill>
                  <a:srgbClr val="0000FF"/>
                </a:solidFill>
                <a:latin typeface="휴먼옛체" pitchFamily="18" charset="-127"/>
                <a:ea typeface="휴먼옛체" pitchFamily="18" charset="-127"/>
              </a:rPr>
              <a:t>▶</a:t>
            </a:r>
            <a:r>
              <a:rPr lang="en-US" altLang="ko-KR" sz="1400" b="1" dirty="0">
                <a:solidFill>
                  <a:srgbClr val="0000FF"/>
                </a:solidFill>
                <a:latin typeface="휴먼옛체" pitchFamily="18" charset="-127"/>
                <a:ea typeface="휴먼옛체" pitchFamily="18" charset="-127"/>
              </a:rPr>
              <a:t> Content : Valve operation with different actions by unique hydraulic system</a:t>
            </a:r>
            <a:endParaRPr lang="en-US" altLang="ko-KR" sz="1400" dirty="0">
              <a:solidFill>
                <a:srgbClr val="000000"/>
              </a:solidFill>
              <a:latin typeface="Calibri" pitchFamily="34" charset="0"/>
            </a:endParaRPr>
          </a:p>
        </p:txBody>
      </p:sp>
      <p:pic>
        <p:nvPicPr>
          <p:cNvPr id="10"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515943"/>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676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23528" y="880567"/>
            <a:ext cx="8640960"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3.4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Water Works Butterfly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Valve &amp;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Combined Check Butterfly Valves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Applicable Material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Double Offset Butterfly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Valve</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6" name="표 5"/>
          <p:cNvGraphicFramePr>
            <a:graphicFrameLocks noGrp="1"/>
          </p:cNvGraphicFramePr>
          <p:nvPr>
            <p:extLst>
              <p:ext uri="{D42A27DB-BD31-4B8C-83A1-F6EECF244321}">
                <p14:modId xmlns:p14="http://schemas.microsoft.com/office/powerpoint/2010/main" val="1757275620"/>
              </p:ext>
            </p:extLst>
          </p:nvPr>
        </p:nvGraphicFramePr>
        <p:xfrm>
          <a:off x="683568" y="1464448"/>
          <a:ext cx="7488832" cy="4722385"/>
        </p:xfrm>
        <a:graphic>
          <a:graphicData uri="http://schemas.openxmlformats.org/drawingml/2006/table">
            <a:tbl>
              <a:tblPr>
                <a:tableStyleId>{5C22544A-7EE6-4342-B048-85BDC9FD1C3A}</a:tableStyleId>
              </a:tblPr>
              <a:tblGrid>
                <a:gridCol w="1296144"/>
                <a:gridCol w="1800200"/>
                <a:gridCol w="1728192"/>
                <a:gridCol w="1368152"/>
                <a:gridCol w="1296144"/>
              </a:tblGrid>
              <a:tr h="426912">
                <a:tc>
                  <a:txBody>
                    <a:bodyPr/>
                    <a:lstStyle/>
                    <a:p>
                      <a:pPr algn="ctr" fontAlgn="ctr"/>
                      <a:r>
                        <a:rPr lang="en-US" sz="1200" b="1" u="none" strike="noStrike" dirty="0">
                          <a:effectLst/>
                        </a:rPr>
                        <a:t>VALVE TYPE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BODY</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DISC</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STEM</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SEAT</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r>
              <a:tr h="222546">
                <a:tc rowSpan="19">
                  <a:txBody>
                    <a:bodyPr/>
                    <a:lstStyle/>
                    <a:p>
                      <a:pPr algn="ctr" fontAlgn="ctr"/>
                      <a:r>
                        <a:rPr lang="en-US" sz="1200" b="1" i="0" u="none" strike="noStrike" dirty="0" smtClean="0">
                          <a:solidFill>
                            <a:srgbClr val="000000"/>
                          </a:solidFill>
                          <a:effectLst/>
                          <a:latin typeface="맑은 고딕"/>
                        </a:rPr>
                        <a:t>Water</a:t>
                      </a:r>
                      <a:r>
                        <a:rPr lang="en-US" sz="1200" b="1" i="0" u="none" strike="noStrike" baseline="0" dirty="0" smtClean="0">
                          <a:solidFill>
                            <a:srgbClr val="000000"/>
                          </a:solidFill>
                          <a:effectLst/>
                          <a:latin typeface="맑은 고딕"/>
                        </a:rPr>
                        <a:t> Works </a:t>
                      </a:r>
                    </a:p>
                    <a:p>
                      <a:pPr algn="ctr" fontAlgn="ctr"/>
                      <a:r>
                        <a:rPr lang="en-US" sz="1200" b="1" i="0" u="none" strike="noStrike" baseline="0" dirty="0" smtClean="0">
                          <a:solidFill>
                            <a:srgbClr val="000000"/>
                          </a:solidFill>
                          <a:effectLst/>
                          <a:latin typeface="맑은 고딕"/>
                        </a:rPr>
                        <a:t>Butterfly Valve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effectLst/>
                        </a:rPr>
                        <a:t>Ductile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1" u="none" strike="noStrike" dirty="0">
                          <a:effectLst/>
                        </a:rPr>
                        <a:t>Ductile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100" u="none" strike="noStrike" dirty="0">
                          <a:effectLst/>
                        </a:rPr>
                        <a:t>A479 T410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EPDM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100" u="none" strike="noStrike" dirty="0">
                          <a:effectLst/>
                        </a:rPr>
                        <a:t>A395 Gr.65-45-15</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A395 Gr.65-45-15</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rPr>
                        <a:t>A276 T304</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NBR</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100" u="none" strike="noStrike" dirty="0">
                          <a:effectLst/>
                        </a:rPr>
                        <a:t>A536 Gr.60-40-18</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A536 Gr.60-40-18</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A276 T316</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1100" u="none" strike="noStrike" dirty="0" smtClean="0">
                          <a:effectLst/>
                        </a:rPr>
                        <a:t>SILICONE</a:t>
                      </a:r>
                      <a:endParaRPr lang="en-US" altLang="ko-KR" sz="1100" b="0" i="0" u="none" strike="noStrike" dirty="0" smtClean="0">
                        <a:solidFill>
                          <a:srgbClr val="000000"/>
                        </a:solidFill>
                        <a:effectLst/>
                        <a:latin typeface="+mn-lt"/>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100" u="none" strike="noStrike" dirty="0">
                          <a:effectLst/>
                        </a:rPr>
                        <a:t>A536 Gr.65-45-12</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A536 Gr.65-45-12</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A564 T630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altLang="ko-KR" sz="1100" b="0" i="0" u="none" strike="noStrike" dirty="0" smtClean="0">
                          <a:solidFill>
                            <a:schemeClr val="dk1"/>
                          </a:solidFill>
                          <a:effectLst/>
                          <a:latin typeface="+mn-lt"/>
                        </a:rPr>
                        <a:t>GGG40</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GGG40</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UNS S31803</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200" b="1" u="none" strike="noStrike" dirty="0">
                          <a:effectLst/>
                        </a:rPr>
                        <a:t>Carbon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effectLst/>
                        </a:rPr>
                        <a:t>Carbon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UNS S32750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100" u="none" strike="noStrike">
                          <a:effectLst/>
                        </a:rPr>
                        <a:t>A216 WCB</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A216 WCB</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MONEL K-500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572">
                <a:tc vMerge="1">
                  <a:txBody>
                    <a:bodyPr/>
                    <a:lstStyle/>
                    <a:p>
                      <a:pPr latinLnBrk="1"/>
                      <a:endParaRPr lang="ko-KR" altLang="en-US"/>
                    </a:p>
                  </a:txBody>
                  <a:tcPr/>
                </a:tc>
                <a:tc>
                  <a:txBody>
                    <a:bodyPr/>
                    <a:lstStyle/>
                    <a:p>
                      <a:pPr algn="ctr"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200" b="1" u="none" strike="noStrike" dirty="0">
                          <a:effectLst/>
                        </a:rPr>
                        <a:t>Stainless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200" b="1" u="none" strike="noStrike" dirty="0">
                          <a:effectLst/>
                        </a:rPr>
                        <a:t>Stainless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100" u="none" strike="noStrike">
                          <a:effectLst/>
                        </a:rPr>
                        <a:t>A351 CF8</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rPr>
                        <a:t>A351 CF8</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100" u="none" strike="noStrike" dirty="0">
                          <a:effectLst/>
                        </a:rPr>
                        <a:t>A351 CF8M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A351 CF8M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100" u="none" strike="noStrike">
                          <a:effectLst/>
                        </a:rPr>
                        <a:t>A351 CF3M</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rPr>
                        <a:t>A351 CF3M</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altLang="ko-KR" sz="1100" u="none" strike="noStrike" dirty="0" smtClean="0">
                          <a:effectLst/>
                        </a:rPr>
                        <a:t>A890 4A</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A890 4A</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altLang="ko-KR" sz="1100" b="0" i="0" u="none" strike="noStrike" dirty="0" smtClean="0">
                          <a:solidFill>
                            <a:srgbClr val="000000"/>
                          </a:solidFill>
                          <a:effectLst/>
                          <a:latin typeface="+mn-lt"/>
                        </a:rPr>
                        <a:t>A890 5A</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smtClean="0">
                          <a:solidFill>
                            <a:srgbClr val="000000"/>
                          </a:solidFill>
                          <a:effectLst/>
                          <a:latin typeface="+mn-lt"/>
                        </a:rPr>
                        <a:t>A890 5A</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200" b="1" u="none" strike="noStrike" dirty="0">
                          <a:effectLst/>
                        </a:rPr>
                        <a:t>Aluminum Bronze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200" b="1" u="none" strike="noStrike" dirty="0">
                          <a:effectLst/>
                        </a:rPr>
                        <a:t>Aluminum Bronze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100" u="none" strike="noStrike" dirty="0">
                          <a:effectLst/>
                        </a:rPr>
                        <a:t>B148 C95800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rPr>
                        <a:t>B148 C95800</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572">
                <a:tc vMerge="1">
                  <a:txBody>
                    <a:bodyPr/>
                    <a:lstStyle/>
                    <a:p>
                      <a:pPr latinLnBrk="1"/>
                      <a:endParaRPr lang="ko-KR" altLang="en-US"/>
                    </a:p>
                  </a:txBody>
                  <a:tcPr/>
                </a:tc>
                <a:tc>
                  <a:txBody>
                    <a:bodyPr/>
                    <a:lstStyle/>
                    <a:p>
                      <a:pPr algn="ctr"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2546">
                <a:tc vMerge="1">
                  <a:txBody>
                    <a:bodyPr/>
                    <a:lstStyle/>
                    <a:p>
                      <a:pPr latinLnBrk="1"/>
                      <a:endParaRPr lang="ko-KR" altLang="en-US"/>
                    </a:p>
                  </a:txBody>
                  <a:tcPr/>
                </a:tc>
                <a:tc>
                  <a:txBody>
                    <a:bodyPr/>
                    <a:lstStyle/>
                    <a:p>
                      <a:pPr algn="ctr" fontAlgn="ctr"/>
                      <a:r>
                        <a:rPr lang="en-US" sz="1200" b="1" u="none" strike="noStrike" dirty="0" err="1">
                          <a:effectLst/>
                        </a:rPr>
                        <a:t>Rubberlined</a:t>
                      </a:r>
                      <a:r>
                        <a:rPr lang="en-US" sz="1200" b="1" u="none" strike="noStrike" dirty="0">
                          <a:effectLst/>
                        </a:rPr>
                        <a:t>(Coating)</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200" b="1" u="none" strike="noStrike" dirty="0" err="1">
                          <a:effectLst/>
                        </a:rPr>
                        <a:t>Rubberlined</a:t>
                      </a:r>
                      <a:r>
                        <a:rPr lang="en-US" sz="1200" b="1" u="none" strike="noStrike" dirty="0">
                          <a:effectLst/>
                        </a:rPr>
                        <a:t>(Coating)</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056">
                <a:tc vMerge="1">
                  <a:txBody>
                    <a:bodyPr/>
                    <a:lstStyle/>
                    <a:p>
                      <a:pPr latinLnBrk="1"/>
                      <a:endParaRPr lang="ko-KR" altLang="en-US"/>
                    </a:p>
                  </a:txBody>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sz="1100" u="none" strike="noStrike" dirty="0">
                          <a:effectLst/>
                        </a:rPr>
                        <a:t>Natural </a:t>
                      </a:r>
                      <a:r>
                        <a:rPr lang="en-US" sz="1100" u="none" strike="noStrike" dirty="0" smtClean="0">
                          <a:effectLst/>
                        </a:rPr>
                        <a:t>Rubber</a:t>
                      </a:r>
                    </a:p>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1100" u="none" strike="noStrike" dirty="0" smtClean="0">
                          <a:effectLst/>
                        </a:rPr>
                        <a:t>(Above 18”)</a:t>
                      </a:r>
                      <a:endParaRPr lang="en-US" altLang="ko-KR" sz="1100" b="0" i="0" u="none" strike="noStrike" dirty="0" smtClean="0">
                        <a:solidFill>
                          <a:srgbClr val="000000"/>
                        </a:solidFill>
                        <a:effectLst/>
                        <a:latin typeface="+mn-lt"/>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Natural </a:t>
                      </a:r>
                      <a:r>
                        <a:rPr lang="en-US" sz="1100" u="none" strike="noStrike" dirty="0" smtClean="0">
                          <a:effectLst/>
                        </a:rPr>
                        <a:t>Rubber</a:t>
                      </a:r>
                    </a:p>
                    <a:p>
                      <a:pPr algn="ctr" fontAlgn="ctr"/>
                      <a:r>
                        <a:rPr lang="en-US" sz="1100" u="none" strike="noStrike" dirty="0" smtClean="0">
                          <a:effectLst/>
                        </a:rPr>
                        <a:t>(Above 18”)</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8"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8426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a:spLocks noGrp="1"/>
          </p:cNvSpPr>
          <p:nvPr>
            <p:ph type="ctrTitle"/>
          </p:nvPr>
        </p:nvSpPr>
        <p:spPr>
          <a:xfrm>
            <a:off x="179512" y="404664"/>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Triple offset Butterfly Valves</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26</a:t>
            </a:fld>
            <a:endParaRPr lang="ko-KR" altLang="en-US" dirty="0"/>
          </a:p>
        </p:txBody>
      </p:sp>
      <p:sp>
        <p:nvSpPr>
          <p:cNvPr id="11" name="TextBox 523"/>
          <p:cNvSpPr txBox="1"/>
          <p:nvPr/>
        </p:nvSpPr>
        <p:spPr>
          <a:xfrm>
            <a:off x="1154124" y="6021288"/>
            <a:ext cx="2516563" cy="276999"/>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en-US" altLang="ko-KR" sz="1200" b="1" kern="0" dirty="0" smtClean="0">
                <a:solidFill>
                  <a:srgbClr val="800080"/>
                </a:solidFill>
                <a:latin typeface="Calibri"/>
              </a:rPr>
              <a:t>TRIPLE OFFSET  METAL SEAT</a:t>
            </a:r>
            <a:endParaRPr kumimoji="0" lang="ko-KR" altLang="en-US" sz="1200" b="1" kern="0" dirty="0">
              <a:solidFill>
                <a:srgbClr val="800080"/>
              </a:solidFill>
              <a:latin typeface="Calibri"/>
            </a:endParaRPr>
          </a:p>
        </p:txBody>
      </p:sp>
      <p:sp>
        <p:nvSpPr>
          <p:cNvPr id="53" name="제목 1"/>
          <p:cNvSpPr txBox="1">
            <a:spLocks/>
          </p:cNvSpPr>
          <p:nvPr/>
        </p:nvSpPr>
        <p:spPr>
          <a:xfrm>
            <a:off x="445968" y="76470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4.1  Design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54"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60">
            <a:extLst>
              <a:ext uri="{FF2B5EF4-FFF2-40B4-BE49-F238E27FC236}">
                <a16:creationId xmlns:lc="http://schemas.openxmlformats.org/drawingml/2006/lockedCanvas" xmlns:a16="http://schemas.microsoft.com/office/drawing/2014/main" xmlns:xdr="http://schemas.openxmlformats.org/drawingml/2006/spreadsheetDrawing" xmlns="" id="{00000000-0008-0000-0300-000005010000}"/>
              </a:ext>
            </a:extLst>
          </p:cNvPr>
          <p:cNvSpPr txBox="1"/>
          <p:nvPr/>
        </p:nvSpPr>
        <p:spPr bwMode="auto">
          <a:xfrm>
            <a:off x="539552" y="1196752"/>
            <a:ext cx="7920880" cy="1068946"/>
          </a:xfrm>
          <a:prstGeom prst="rect">
            <a:avLst/>
          </a:prstGeom>
          <a:noFill/>
        </p:spPr>
        <p:style>
          <a:lnRef idx="0">
            <a:scrgbClr r="0" g="0" b="0"/>
          </a:lnRef>
          <a:fillRef idx="0">
            <a:scrgbClr r="0" g="0" b="0"/>
          </a:fillRef>
          <a:effectRef idx="0">
            <a:scrgbClr r="0" g="0" b="0"/>
          </a:effectRef>
          <a:fontRef idx="minor">
            <a:schemeClr val="tx1"/>
          </a:fontRef>
        </p:style>
        <p:txBody>
          <a:bodyPr wrap="square" spcCol="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200" baseline="0" dirty="0">
                <a:latin typeface="Arial" panose="020B0604020202020204" pitchFamily="34" charset="0"/>
                <a:cs typeface="Arial" panose="020B0604020202020204" pitchFamily="34" charset="0"/>
              </a:rPr>
              <a:t>The CEPHAS PIPE LINE  triple offset butterfly valve are designed in accordance with API609 with </a:t>
            </a:r>
            <a:r>
              <a:rPr lang="en-US" altLang="ko-KR" sz="1200" baseline="0" dirty="0" smtClean="0">
                <a:latin typeface="Arial" panose="020B0604020202020204" pitchFamily="34" charset="0"/>
                <a:cs typeface="Arial" panose="020B0604020202020204" pitchFamily="34" charset="0"/>
              </a:rPr>
              <a:t>features </a:t>
            </a:r>
            <a:r>
              <a:rPr lang="en-US" altLang="ko-KR" sz="1200" baseline="0" dirty="0">
                <a:latin typeface="Arial" panose="020B0604020202020204" pitchFamily="34" charset="0"/>
                <a:cs typeface="Arial" panose="020B0604020202020204" pitchFamily="34" charset="0"/>
              </a:rPr>
              <a:t>of bi-directional, lightweight, cost effective and low torque. For triple offset butterfly valves, the working temperature range is </a:t>
            </a:r>
            <a:r>
              <a:rPr lang="en-US" altLang="ko-KR" baseline="0" dirty="0">
                <a:latin typeface="Arial" panose="020B0604020202020204" pitchFamily="34" charset="0"/>
                <a:cs typeface="Arial" panose="020B0604020202020204" pitchFamily="34" charset="0"/>
              </a:rPr>
              <a:t>-196°C ~ 500°C</a:t>
            </a:r>
            <a:r>
              <a:rPr lang="en-US" altLang="ko-KR" sz="1200" baseline="0" dirty="0">
                <a:latin typeface="Arial" panose="020B0604020202020204" pitchFamily="34" charset="0"/>
                <a:cs typeface="Arial" panose="020B0604020202020204" pitchFamily="34" charset="0"/>
              </a:rPr>
              <a:t>, and there are </a:t>
            </a:r>
            <a:r>
              <a:rPr lang="en-US" altLang="ko-KR" sz="1200" baseline="0" dirty="0" smtClean="0">
                <a:latin typeface="Arial" panose="020B0604020202020204" pitchFamily="34" charset="0"/>
                <a:cs typeface="Arial" panose="020B0604020202020204" pitchFamily="34" charset="0"/>
              </a:rPr>
              <a:t>various materials </a:t>
            </a:r>
            <a:r>
              <a:rPr lang="en-US" altLang="ko-KR" sz="1200" baseline="0" dirty="0">
                <a:latin typeface="Arial" panose="020B0604020202020204" pitchFamily="34" charset="0"/>
                <a:cs typeface="Arial" panose="020B0604020202020204" pitchFamily="34" charset="0"/>
              </a:rPr>
              <a:t>for choose.</a:t>
            </a:r>
          </a:p>
          <a:p>
            <a:r>
              <a:rPr lang="en-US" altLang="ko-KR" sz="1200" baseline="0" dirty="0">
                <a:latin typeface="Arial" panose="020B0604020202020204" pitchFamily="34" charset="0"/>
                <a:cs typeface="Arial" panose="020B0604020202020204" pitchFamily="34" charset="0"/>
              </a:rPr>
              <a:t>Triple offset butterfly valve can be used not only on-off but also regulating the flow, thus it is replacing traditional gate, globe, ball valve.</a:t>
            </a:r>
            <a:endParaRPr lang="ko-KR" altLang="en-US" sz="1200" dirty="0">
              <a:latin typeface="Arial" panose="020B0604020202020204" pitchFamily="34" charset="0"/>
              <a:cs typeface="Arial" panose="020B0604020202020204" pitchFamily="34" charset="0"/>
            </a:endParaRPr>
          </a:p>
        </p:txBody>
      </p:sp>
      <p:pic>
        <p:nvPicPr>
          <p:cNvPr id="84" name="그림 83">
            <a:extLst>
              <a:ext uri="{FF2B5EF4-FFF2-40B4-BE49-F238E27FC236}">
                <a16:creationId xmlns:lc="http://schemas.openxmlformats.org/drawingml/2006/lockedCanvas" xmlns:a16="http://schemas.microsoft.com/office/drawing/2014/main" xmlns:xdr="http://schemas.openxmlformats.org/drawingml/2006/spreadsheetDrawing" xmlns="" id="{3D4339C3-49CB-4181-A973-C85D0366999A}"/>
              </a:ext>
            </a:extLst>
          </p:cNvPr>
          <p:cNvPicPr>
            <a:picLocks noChangeAspect="1"/>
          </p:cNvPicPr>
          <p:nvPr/>
        </p:nvPicPr>
        <p:blipFill>
          <a:blip r:embed="rId4"/>
          <a:stretch>
            <a:fillRect/>
          </a:stretch>
        </p:blipFill>
        <p:spPr>
          <a:xfrm>
            <a:off x="5191528" y="3912092"/>
            <a:ext cx="3844968" cy="2541244"/>
          </a:xfrm>
          <a:prstGeom prst="rect">
            <a:avLst/>
          </a:prstGeom>
        </p:spPr>
      </p:pic>
      <p:grpSp>
        <p:nvGrpSpPr>
          <p:cNvPr id="57" name="그룹 56">
            <a:extLst>
              <a:ext uri="{FF2B5EF4-FFF2-40B4-BE49-F238E27FC236}">
                <a16:creationId xmlns:lc="http://schemas.openxmlformats.org/drawingml/2006/lockedCanvas" xmlns:a16="http://schemas.microsoft.com/office/drawing/2014/main" xmlns:xdr="http://schemas.openxmlformats.org/drawingml/2006/spreadsheetDrawing" xmlns="" id="{08CF3FF7-733D-4F2E-9D1E-2B0932EF682F}"/>
              </a:ext>
            </a:extLst>
          </p:cNvPr>
          <p:cNvGrpSpPr/>
          <p:nvPr/>
        </p:nvGrpSpPr>
        <p:grpSpPr>
          <a:xfrm>
            <a:off x="107504" y="1988840"/>
            <a:ext cx="5904656" cy="4110113"/>
            <a:chOff x="0" y="0"/>
            <a:chExt cx="5615863" cy="4327338"/>
          </a:xfrm>
        </p:grpSpPr>
        <p:grpSp>
          <p:nvGrpSpPr>
            <p:cNvPr id="58" name="그룹 57">
              <a:extLst>
                <a:ext uri="{FF2B5EF4-FFF2-40B4-BE49-F238E27FC236}">
                  <a16:creationId xmlns:lc="http://schemas.openxmlformats.org/drawingml/2006/lockedCanvas" xmlns:a16="http://schemas.microsoft.com/office/drawing/2014/main" xmlns:xdr="http://schemas.openxmlformats.org/drawingml/2006/spreadsheetDrawing" xmlns="" id="{E16DC5E1-03D0-4406-901A-2752271CDFD7}"/>
                </a:ext>
              </a:extLst>
            </p:cNvPr>
            <p:cNvGrpSpPr/>
            <p:nvPr/>
          </p:nvGrpSpPr>
          <p:grpSpPr>
            <a:xfrm>
              <a:off x="0" y="0"/>
              <a:ext cx="5615863" cy="4327338"/>
              <a:chOff x="0" y="0"/>
              <a:chExt cx="5615863" cy="4327338"/>
            </a:xfrm>
          </p:grpSpPr>
          <p:pic>
            <p:nvPicPr>
              <p:cNvPr id="60" name="그림 59">
                <a:extLst>
                  <a:ext uri="{FF2B5EF4-FFF2-40B4-BE49-F238E27FC236}">
                    <a16:creationId xmlns:lc="http://schemas.openxmlformats.org/drawingml/2006/lockedCanvas" xmlns:a16="http://schemas.microsoft.com/office/drawing/2014/main" xmlns:xdr="http://schemas.openxmlformats.org/drawingml/2006/spreadsheetDrawing" xmlns="" id="{CEA4541A-5920-4388-9D02-FBC85BA2D5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3955" t="16053" r="12962" b="51841"/>
              <a:stretch/>
            </p:blipFill>
            <p:spPr>
              <a:xfrm>
                <a:off x="3665838" y="0"/>
                <a:ext cx="1950025" cy="1916381"/>
              </a:xfrm>
              <a:prstGeom prst="rect">
                <a:avLst/>
              </a:prstGeom>
            </p:spPr>
          </p:pic>
          <p:pic>
            <p:nvPicPr>
              <p:cNvPr id="61" name="그림 60">
                <a:extLst>
                  <a:ext uri="{FF2B5EF4-FFF2-40B4-BE49-F238E27FC236}">
                    <a16:creationId xmlns:lc="http://schemas.openxmlformats.org/drawingml/2006/lockedCanvas" xmlns:a16="http://schemas.microsoft.com/office/drawing/2014/main" xmlns:xdr="http://schemas.openxmlformats.org/drawingml/2006/spreadsheetDrawing" xmlns="" id="{AEB826AE-90C7-406E-81A4-1746A813DBEC}"/>
                  </a:ext>
                </a:extLst>
              </p:cNvPr>
              <p:cNvPicPr>
                <a:picLocks noChangeAspect="1"/>
              </p:cNvPicPr>
              <p:nvPr/>
            </p:nvPicPr>
            <p:blipFill rotWithShape="1">
              <a:blip r:embed="rId6"/>
              <a:srcRect l="17923" t="38559" r="66663" b="21117"/>
              <a:stretch/>
            </p:blipFill>
            <p:spPr>
              <a:xfrm>
                <a:off x="351133" y="1186295"/>
                <a:ext cx="4268935" cy="3141043"/>
              </a:xfrm>
              <a:prstGeom prst="snipRoundRect">
                <a:avLst>
                  <a:gd name="adj1" fmla="val 16667"/>
                  <a:gd name="adj2" fmla="val 34726"/>
                </a:avLst>
              </a:prstGeom>
            </p:spPr>
          </p:pic>
          <p:cxnSp>
            <p:nvCxnSpPr>
              <p:cNvPr id="62" name="직선 화살표 연결선 61">
                <a:extLst>
                  <a:ext uri="{FF2B5EF4-FFF2-40B4-BE49-F238E27FC236}">
                    <a16:creationId xmlns:lc="http://schemas.openxmlformats.org/drawingml/2006/lockedCanvas" xmlns:a16="http://schemas.microsoft.com/office/drawing/2014/main" xmlns:xdr="http://schemas.openxmlformats.org/drawingml/2006/spreadsheetDrawing" xmlns="" id="{7DC57DCC-5F46-4C6A-B142-7D92C9678292}"/>
                  </a:ext>
                </a:extLst>
              </p:cNvPr>
              <p:cNvCxnSpPr/>
              <p:nvPr/>
            </p:nvCxnSpPr>
            <p:spPr>
              <a:xfrm rot="19140000">
                <a:off x="1610014" y="3618366"/>
                <a:ext cx="579465"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Box 637">
                <a:extLst>
                  <a:ext uri="{FF2B5EF4-FFF2-40B4-BE49-F238E27FC236}">
                    <a16:creationId xmlns:lc="http://schemas.openxmlformats.org/drawingml/2006/lockedCanvas" xmlns:a16="http://schemas.microsoft.com/office/drawing/2014/main" xmlns:xdr="http://schemas.openxmlformats.org/drawingml/2006/spreadsheetDrawing" xmlns="" id="{F62E6A71-D362-4777-9D94-30F155A2669C}"/>
                  </a:ext>
                </a:extLst>
              </p:cNvPr>
              <p:cNvSpPr txBox="1"/>
              <p:nvPr/>
            </p:nvSpPr>
            <p:spPr>
              <a:xfrm>
                <a:off x="1363038" y="3725548"/>
                <a:ext cx="516277" cy="2443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Body</a:t>
                </a:r>
              </a:p>
            </p:txBody>
          </p:sp>
          <p:cxnSp>
            <p:nvCxnSpPr>
              <p:cNvPr id="64" name="직선 화살표 연결선 63">
                <a:extLst>
                  <a:ext uri="{FF2B5EF4-FFF2-40B4-BE49-F238E27FC236}">
                    <a16:creationId xmlns:lc="http://schemas.openxmlformats.org/drawingml/2006/lockedCanvas" xmlns:a16="http://schemas.microsoft.com/office/drawing/2014/main" xmlns:xdr="http://schemas.openxmlformats.org/drawingml/2006/spreadsheetDrawing" xmlns="" id="{7CCC2012-7765-4F9F-9FAF-7880026C77A7}"/>
                  </a:ext>
                </a:extLst>
              </p:cNvPr>
              <p:cNvCxnSpPr/>
              <p:nvPr/>
            </p:nvCxnSpPr>
            <p:spPr>
              <a:xfrm flipV="1">
                <a:off x="1263102" y="2355273"/>
                <a:ext cx="534102" cy="108769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65" name="TextBox 639">
                <a:extLst>
                  <a:ext uri="{FF2B5EF4-FFF2-40B4-BE49-F238E27FC236}">
                    <a16:creationId xmlns:lc="http://schemas.openxmlformats.org/drawingml/2006/lockedCanvas" xmlns:a16="http://schemas.microsoft.com/office/drawing/2014/main" xmlns:xdr="http://schemas.openxmlformats.org/drawingml/2006/spreadsheetDrawing" xmlns="" id="{1947611E-B912-4CF6-B239-1D8C60DE5099}"/>
                  </a:ext>
                </a:extLst>
              </p:cNvPr>
              <p:cNvSpPr txBox="1"/>
              <p:nvPr/>
            </p:nvSpPr>
            <p:spPr>
              <a:xfrm>
                <a:off x="951538" y="3403141"/>
                <a:ext cx="512429" cy="24431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Bush</a:t>
                </a:r>
              </a:p>
            </p:txBody>
          </p:sp>
          <p:sp>
            <p:nvSpPr>
              <p:cNvPr id="66" name="TextBox 640">
                <a:extLst>
                  <a:ext uri="{FF2B5EF4-FFF2-40B4-BE49-F238E27FC236}">
                    <a16:creationId xmlns:lc="http://schemas.openxmlformats.org/drawingml/2006/lockedCanvas" xmlns:a16="http://schemas.microsoft.com/office/drawing/2014/main" xmlns:xdr="http://schemas.openxmlformats.org/drawingml/2006/spreadsheetDrawing" xmlns="" id="{97D1DA37-3735-4683-922A-A13A3AA665B1}"/>
                  </a:ext>
                </a:extLst>
              </p:cNvPr>
              <p:cNvSpPr txBox="1"/>
              <p:nvPr/>
            </p:nvSpPr>
            <p:spPr>
              <a:xfrm>
                <a:off x="351133" y="3274217"/>
                <a:ext cx="672523" cy="24431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Packing</a:t>
                </a:r>
              </a:p>
            </p:txBody>
          </p:sp>
          <p:cxnSp>
            <p:nvCxnSpPr>
              <p:cNvPr id="67" name="직선 화살표 연결선 66">
                <a:extLst>
                  <a:ext uri="{FF2B5EF4-FFF2-40B4-BE49-F238E27FC236}">
                    <a16:creationId xmlns:lc="http://schemas.openxmlformats.org/drawingml/2006/lockedCanvas" xmlns:a16="http://schemas.microsoft.com/office/drawing/2014/main" xmlns:xdr="http://schemas.openxmlformats.org/drawingml/2006/spreadsheetDrawing" xmlns="" id="{D1D60F4B-B358-44ED-A8D6-068854A254C8}"/>
                  </a:ext>
                </a:extLst>
              </p:cNvPr>
              <p:cNvCxnSpPr>
                <a:stCxn id="66" idx="0"/>
              </p:cNvCxnSpPr>
              <p:nvPr/>
            </p:nvCxnSpPr>
            <p:spPr>
              <a:xfrm flipV="1">
                <a:off x="687395" y="2228784"/>
                <a:ext cx="753324" cy="1045433"/>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lc="http://schemas.openxmlformats.org/drawingml/2006/lockedCanvas" xmlns:a16="http://schemas.microsoft.com/office/drawing/2014/main" xmlns:xdr="http://schemas.openxmlformats.org/drawingml/2006/spreadsheetDrawing" xmlns="" id="{EA11615F-83F3-4B04-891E-C073646C9977}"/>
                  </a:ext>
                </a:extLst>
              </p:cNvPr>
              <p:cNvCxnSpPr/>
              <p:nvPr/>
            </p:nvCxnSpPr>
            <p:spPr>
              <a:xfrm rot="17760000">
                <a:off x="496" y="2329050"/>
                <a:ext cx="792002"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69" name="TextBox 643">
                <a:extLst>
                  <a:ext uri="{FF2B5EF4-FFF2-40B4-BE49-F238E27FC236}">
                    <a16:creationId xmlns:lc="http://schemas.openxmlformats.org/drawingml/2006/lockedCanvas" xmlns:a16="http://schemas.microsoft.com/office/drawing/2014/main" xmlns:xdr="http://schemas.openxmlformats.org/drawingml/2006/spreadsheetDrawing" xmlns="" id="{A1B25327-0197-4B7E-9856-305CAFA6D26B}"/>
                  </a:ext>
                </a:extLst>
              </p:cNvPr>
              <p:cNvSpPr txBox="1"/>
              <p:nvPr/>
            </p:nvSpPr>
            <p:spPr>
              <a:xfrm>
                <a:off x="0" y="2721959"/>
                <a:ext cx="510505" cy="2443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Stem</a:t>
                </a:r>
              </a:p>
            </p:txBody>
          </p:sp>
          <p:cxnSp>
            <p:nvCxnSpPr>
              <p:cNvPr id="70" name="직선 화살표 연결선 69">
                <a:extLst>
                  <a:ext uri="{FF2B5EF4-FFF2-40B4-BE49-F238E27FC236}">
                    <a16:creationId xmlns:lc="http://schemas.openxmlformats.org/drawingml/2006/lockedCanvas" xmlns:a16="http://schemas.microsoft.com/office/drawing/2014/main" xmlns:xdr="http://schemas.openxmlformats.org/drawingml/2006/spreadsheetDrawing" xmlns="" id="{E4094236-A245-4266-BB5C-43526E914168}"/>
                  </a:ext>
                </a:extLst>
              </p:cNvPr>
              <p:cNvCxnSpPr/>
              <p:nvPr/>
            </p:nvCxnSpPr>
            <p:spPr>
              <a:xfrm rot="27000000">
                <a:off x="2267949" y="1795247"/>
                <a:ext cx="1119849"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71" name="TextBox 645">
                <a:extLst>
                  <a:ext uri="{FF2B5EF4-FFF2-40B4-BE49-F238E27FC236}">
                    <a16:creationId xmlns:lc="http://schemas.openxmlformats.org/drawingml/2006/lockedCanvas" xmlns:a16="http://schemas.microsoft.com/office/drawing/2014/main" xmlns:xdr="http://schemas.openxmlformats.org/drawingml/2006/spreadsheetDrawing" xmlns="" id="{E500641B-3468-418A-BFC7-272307812E96}"/>
                  </a:ext>
                </a:extLst>
              </p:cNvPr>
              <p:cNvSpPr txBox="1"/>
              <p:nvPr/>
            </p:nvSpPr>
            <p:spPr>
              <a:xfrm>
                <a:off x="4173490" y="2306227"/>
                <a:ext cx="737234" cy="24431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End cover</a:t>
                </a:r>
              </a:p>
            </p:txBody>
          </p:sp>
          <p:cxnSp>
            <p:nvCxnSpPr>
              <p:cNvPr id="72" name="직선 화살표 연결선 71">
                <a:extLst>
                  <a:ext uri="{FF2B5EF4-FFF2-40B4-BE49-F238E27FC236}">
                    <a16:creationId xmlns:lc="http://schemas.openxmlformats.org/drawingml/2006/lockedCanvas" xmlns:a16="http://schemas.microsoft.com/office/drawing/2014/main" xmlns:xdr="http://schemas.openxmlformats.org/drawingml/2006/spreadsheetDrawing" xmlns="" id="{0334E9C1-3A62-4B39-8285-3F7939A7489E}"/>
                  </a:ext>
                </a:extLst>
              </p:cNvPr>
              <p:cNvCxnSpPr/>
              <p:nvPr/>
            </p:nvCxnSpPr>
            <p:spPr>
              <a:xfrm>
                <a:off x="3277908" y="441614"/>
                <a:ext cx="762692" cy="202025"/>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73" name="TextBox 647">
                <a:extLst>
                  <a:ext uri="{FF2B5EF4-FFF2-40B4-BE49-F238E27FC236}">
                    <a16:creationId xmlns:lc="http://schemas.openxmlformats.org/drawingml/2006/lockedCanvas" xmlns:a16="http://schemas.microsoft.com/office/drawing/2014/main" xmlns:xdr="http://schemas.openxmlformats.org/drawingml/2006/spreadsheetDrawing" xmlns="" id="{008A6BDC-B0EE-40EE-9D81-DAFCDE0984A2}"/>
                  </a:ext>
                </a:extLst>
              </p:cNvPr>
              <p:cNvSpPr txBox="1"/>
              <p:nvPr/>
            </p:nvSpPr>
            <p:spPr>
              <a:xfrm>
                <a:off x="2488527" y="281469"/>
                <a:ext cx="1049154" cy="21166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Retainer ring</a:t>
                </a:r>
              </a:p>
            </p:txBody>
          </p:sp>
          <p:cxnSp>
            <p:nvCxnSpPr>
              <p:cNvPr id="74" name="직선 화살표 연결선 73">
                <a:extLst>
                  <a:ext uri="{FF2B5EF4-FFF2-40B4-BE49-F238E27FC236}">
                    <a16:creationId xmlns:lc="http://schemas.openxmlformats.org/drawingml/2006/lockedCanvas" xmlns:a16="http://schemas.microsoft.com/office/drawing/2014/main" xmlns:xdr="http://schemas.openxmlformats.org/drawingml/2006/spreadsheetDrawing" xmlns="" id="{50CD5FF4-AA44-41E5-80C6-4949DCE2E2AE}"/>
                  </a:ext>
                </a:extLst>
              </p:cNvPr>
              <p:cNvCxnSpPr/>
              <p:nvPr/>
            </p:nvCxnSpPr>
            <p:spPr>
              <a:xfrm>
                <a:off x="3173999" y="796638"/>
                <a:ext cx="833092" cy="180324"/>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75" name="TextBox 649">
                <a:extLst>
                  <a:ext uri="{FF2B5EF4-FFF2-40B4-BE49-F238E27FC236}">
                    <a16:creationId xmlns:lc="http://schemas.openxmlformats.org/drawingml/2006/lockedCanvas" xmlns:a16="http://schemas.microsoft.com/office/drawing/2014/main" xmlns:xdr="http://schemas.openxmlformats.org/drawingml/2006/spreadsheetDrawing" xmlns="" id="{D81812F9-1D23-4FEA-A7C7-0DEEC0B557C7}"/>
                  </a:ext>
                </a:extLst>
              </p:cNvPr>
              <p:cNvSpPr txBox="1"/>
              <p:nvPr/>
            </p:nvSpPr>
            <p:spPr>
              <a:xfrm>
                <a:off x="2799196" y="658309"/>
                <a:ext cx="464806" cy="21352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Seat</a:t>
                </a:r>
              </a:p>
            </p:txBody>
          </p:sp>
          <p:cxnSp>
            <p:nvCxnSpPr>
              <p:cNvPr id="76" name="직선 화살표 연결선 75">
                <a:extLst>
                  <a:ext uri="{FF2B5EF4-FFF2-40B4-BE49-F238E27FC236}">
                    <a16:creationId xmlns:lc="http://schemas.openxmlformats.org/drawingml/2006/lockedCanvas" xmlns:a16="http://schemas.microsoft.com/office/drawing/2014/main" xmlns:xdr="http://schemas.openxmlformats.org/drawingml/2006/spreadsheetDrawing" xmlns="" id="{3A178BD5-C6E8-498A-958D-CF41078ECE33}"/>
                  </a:ext>
                </a:extLst>
              </p:cNvPr>
              <p:cNvCxnSpPr/>
              <p:nvPr/>
            </p:nvCxnSpPr>
            <p:spPr>
              <a:xfrm flipV="1">
                <a:off x="4022589" y="3175216"/>
                <a:ext cx="3295" cy="816628"/>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77" name="TextBox 651">
                <a:extLst>
                  <a:ext uri="{FF2B5EF4-FFF2-40B4-BE49-F238E27FC236}">
                    <a16:creationId xmlns:lc="http://schemas.openxmlformats.org/drawingml/2006/lockedCanvas" xmlns:a16="http://schemas.microsoft.com/office/drawing/2014/main" xmlns:xdr="http://schemas.openxmlformats.org/drawingml/2006/spreadsheetDrawing" xmlns="" id="{CFEB313F-FE0D-4117-BBA0-407110D6D9C9}"/>
                  </a:ext>
                </a:extLst>
              </p:cNvPr>
              <p:cNvSpPr txBox="1"/>
              <p:nvPr/>
            </p:nvSpPr>
            <p:spPr>
              <a:xfrm>
                <a:off x="3826356" y="3974641"/>
                <a:ext cx="512429" cy="24431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Bush</a:t>
                </a:r>
              </a:p>
            </p:txBody>
          </p:sp>
          <p:cxnSp>
            <p:nvCxnSpPr>
              <p:cNvPr id="78" name="직선 화살표 연결선 77">
                <a:extLst>
                  <a:ext uri="{FF2B5EF4-FFF2-40B4-BE49-F238E27FC236}">
                    <a16:creationId xmlns:lc="http://schemas.openxmlformats.org/drawingml/2006/lockedCanvas" xmlns:a16="http://schemas.microsoft.com/office/drawing/2014/main" xmlns:xdr="http://schemas.openxmlformats.org/drawingml/2006/spreadsheetDrawing" xmlns="" id="{A126098F-EA40-4FF6-8A97-B905B4C4F057}"/>
                  </a:ext>
                </a:extLst>
              </p:cNvPr>
              <p:cNvCxnSpPr/>
              <p:nvPr/>
            </p:nvCxnSpPr>
            <p:spPr>
              <a:xfrm flipV="1">
                <a:off x="4640850" y="1278875"/>
                <a:ext cx="623283" cy="816744"/>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79" name="TextBox 653">
                <a:extLst>
                  <a:ext uri="{FF2B5EF4-FFF2-40B4-BE49-F238E27FC236}">
                    <a16:creationId xmlns:lc="http://schemas.openxmlformats.org/drawingml/2006/lockedCanvas" xmlns:a16="http://schemas.microsoft.com/office/drawing/2014/main" xmlns:xdr="http://schemas.openxmlformats.org/drawingml/2006/spreadsheetDrawing" xmlns="" id="{8EC0BE1B-DB62-4C0F-A9DC-ADB0DD15F828}"/>
                  </a:ext>
                </a:extLst>
              </p:cNvPr>
              <p:cNvSpPr txBox="1"/>
              <p:nvPr/>
            </p:nvSpPr>
            <p:spPr>
              <a:xfrm>
                <a:off x="4322940" y="2076254"/>
                <a:ext cx="512428" cy="24431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Bush</a:t>
                </a:r>
              </a:p>
            </p:txBody>
          </p:sp>
          <p:cxnSp>
            <p:nvCxnSpPr>
              <p:cNvPr id="80" name="직선 화살표 연결선 79">
                <a:extLst>
                  <a:ext uri="{FF2B5EF4-FFF2-40B4-BE49-F238E27FC236}">
                    <a16:creationId xmlns:lc="http://schemas.openxmlformats.org/drawingml/2006/lockedCanvas" xmlns:a16="http://schemas.microsoft.com/office/drawing/2014/main" xmlns:xdr="http://schemas.openxmlformats.org/drawingml/2006/spreadsheetDrawing" xmlns="" id="{0FA52D54-9710-4DDE-9F3A-AA433CC9AFAC}"/>
                  </a:ext>
                </a:extLst>
              </p:cNvPr>
              <p:cNvCxnSpPr/>
              <p:nvPr/>
            </p:nvCxnSpPr>
            <p:spPr>
              <a:xfrm rot="27000000">
                <a:off x="1748403" y="1725976"/>
                <a:ext cx="1119849"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lc="http://schemas.openxmlformats.org/drawingml/2006/lockedCanvas" xmlns:a16="http://schemas.microsoft.com/office/drawing/2014/main" xmlns:xdr="http://schemas.openxmlformats.org/drawingml/2006/spreadsheetDrawing" xmlns="" id="{BD407E4C-7B08-4088-842A-9834154D9F1E}"/>
                  </a:ext>
                </a:extLst>
              </p:cNvPr>
              <p:cNvCxnSpPr/>
              <p:nvPr/>
            </p:nvCxnSpPr>
            <p:spPr>
              <a:xfrm flipV="1">
                <a:off x="2212840" y="3497560"/>
                <a:ext cx="520367" cy="476963"/>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82" name="TextBox 656">
                <a:extLst>
                  <a:ext uri="{FF2B5EF4-FFF2-40B4-BE49-F238E27FC236}">
                    <a16:creationId xmlns:lc="http://schemas.openxmlformats.org/drawingml/2006/lockedCanvas" xmlns:a16="http://schemas.microsoft.com/office/drawing/2014/main" xmlns:xdr="http://schemas.openxmlformats.org/drawingml/2006/spreadsheetDrawing" xmlns="" id="{96506836-9AEC-4D1B-A0D3-C288730B722F}"/>
                  </a:ext>
                </a:extLst>
              </p:cNvPr>
              <p:cNvSpPr txBox="1"/>
              <p:nvPr/>
            </p:nvSpPr>
            <p:spPr>
              <a:xfrm>
                <a:off x="1830628" y="3933367"/>
                <a:ext cx="806507" cy="2443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Hard facing</a:t>
                </a:r>
              </a:p>
            </p:txBody>
          </p:sp>
          <p:sp>
            <p:nvSpPr>
              <p:cNvPr id="83" name="TextBox 657">
                <a:extLst>
                  <a:ext uri="{FF2B5EF4-FFF2-40B4-BE49-F238E27FC236}">
                    <a16:creationId xmlns:lc="http://schemas.openxmlformats.org/drawingml/2006/lockedCanvas" xmlns:a16="http://schemas.microsoft.com/office/drawing/2014/main" xmlns:xdr="http://schemas.openxmlformats.org/drawingml/2006/spreadsheetDrawing" xmlns="" id="{1FDB3458-58A8-4B0D-A32E-824BCA90BEDF}"/>
                  </a:ext>
                </a:extLst>
              </p:cNvPr>
              <p:cNvSpPr txBox="1"/>
              <p:nvPr/>
            </p:nvSpPr>
            <p:spPr>
              <a:xfrm>
                <a:off x="1743846" y="913583"/>
                <a:ext cx="1049154" cy="21166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Retainer ring</a:t>
                </a:r>
              </a:p>
            </p:txBody>
          </p:sp>
        </p:grpSp>
        <p:sp>
          <p:nvSpPr>
            <p:cNvPr id="59" name="TextBox 633">
              <a:extLst>
                <a:ext uri="{FF2B5EF4-FFF2-40B4-BE49-F238E27FC236}">
                  <a16:creationId xmlns:lc="http://schemas.openxmlformats.org/drawingml/2006/lockedCanvas" xmlns:a16="http://schemas.microsoft.com/office/drawing/2014/main" xmlns:xdr="http://schemas.openxmlformats.org/drawingml/2006/spreadsheetDrawing" xmlns="" id="{8E6905C7-243F-4DB1-B9E0-EF8559E8B517}"/>
                </a:ext>
              </a:extLst>
            </p:cNvPr>
            <p:cNvSpPr txBox="1"/>
            <p:nvPr/>
          </p:nvSpPr>
          <p:spPr>
            <a:xfrm>
              <a:off x="2648529" y="1027568"/>
              <a:ext cx="495645" cy="2443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a:t>Disc</a:t>
              </a:r>
            </a:p>
          </p:txBody>
        </p:sp>
      </p:grpSp>
    </p:spTree>
    <p:extLst>
      <p:ext uri="{BB962C8B-B14F-4D97-AF65-F5344CB8AC3E}">
        <p14:creationId xmlns:p14="http://schemas.microsoft.com/office/powerpoint/2010/main" val="30926332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a:spLocks noGrp="1"/>
          </p:cNvSpPr>
          <p:nvPr>
            <p:ph type="ctrTitle"/>
          </p:nvPr>
        </p:nvSpPr>
        <p:spPr>
          <a:xfrm>
            <a:off x="179512" y="404664"/>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Triple offset Butterfly Valves</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27</a:t>
            </a:fld>
            <a:endParaRPr lang="ko-KR" altLang="en-US" dirty="0"/>
          </a:p>
        </p:txBody>
      </p:sp>
      <p:sp>
        <p:nvSpPr>
          <p:cNvPr id="10" name="TextBox 523"/>
          <p:cNvSpPr txBox="1"/>
          <p:nvPr/>
        </p:nvSpPr>
        <p:spPr>
          <a:xfrm>
            <a:off x="1052038" y="3789040"/>
            <a:ext cx="2491998" cy="276999"/>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en-US" altLang="ko-KR" sz="1200" b="1" kern="0" dirty="0" smtClean="0">
                <a:solidFill>
                  <a:srgbClr val="800080"/>
                </a:solidFill>
                <a:latin typeface="Calibri"/>
              </a:rPr>
              <a:t>DOUBLE OFFSET   METAL SEAT</a:t>
            </a:r>
            <a:endParaRPr kumimoji="0" lang="ko-KR" altLang="en-US" sz="1200" b="1" kern="0" dirty="0">
              <a:solidFill>
                <a:srgbClr val="800080"/>
              </a:solidFill>
              <a:latin typeface="Calibri"/>
            </a:endParaRPr>
          </a:p>
        </p:txBody>
      </p:sp>
      <p:sp>
        <p:nvSpPr>
          <p:cNvPr id="11" name="TextBox 523"/>
          <p:cNvSpPr txBox="1"/>
          <p:nvPr/>
        </p:nvSpPr>
        <p:spPr>
          <a:xfrm>
            <a:off x="1154124" y="6021288"/>
            <a:ext cx="2516563" cy="276999"/>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en-US" altLang="ko-KR" sz="1200" b="1" kern="0" dirty="0" smtClean="0">
                <a:solidFill>
                  <a:srgbClr val="800080"/>
                </a:solidFill>
                <a:latin typeface="Calibri"/>
              </a:rPr>
              <a:t>TRIPLE OFFSET  METAL SEAT</a:t>
            </a:r>
            <a:endParaRPr kumimoji="0" lang="ko-KR" altLang="en-US" sz="1200" b="1" kern="0" dirty="0">
              <a:solidFill>
                <a:srgbClr val="800080"/>
              </a:solidFill>
              <a:latin typeface="Calibri"/>
            </a:endParaRPr>
          </a:p>
        </p:txBody>
      </p:sp>
      <p:sp>
        <p:nvSpPr>
          <p:cNvPr id="12" name="TextBox 523"/>
          <p:cNvSpPr txBox="1"/>
          <p:nvPr/>
        </p:nvSpPr>
        <p:spPr>
          <a:xfrm>
            <a:off x="667974" y="1393612"/>
            <a:ext cx="7093212" cy="523220"/>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400" b="1" kern="0" dirty="0" smtClean="0">
                <a:solidFill>
                  <a:srgbClr val="FF0000"/>
                </a:solidFill>
                <a:latin typeface="Calibri"/>
              </a:rPr>
              <a:t>Triple offset design </a:t>
            </a:r>
            <a:r>
              <a:rPr lang="en-US" altLang="ko-KR" sz="1400" b="1" kern="0" dirty="0" smtClean="0">
                <a:solidFill>
                  <a:srgbClr val="800080"/>
                </a:solidFill>
                <a:latin typeface="Calibri"/>
              </a:rPr>
              <a:t>has </a:t>
            </a:r>
            <a:r>
              <a:rPr lang="en-US" altLang="ko-KR" sz="1400" b="1" kern="0" dirty="0">
                <a:solidFill>
                  <a:srgbClr val="800080"/>
                </a:solidFill>
                <a:latin typeface="Calibri"/>
              </a:rPr>
              <a:t>been implemented to make it applicable to high temperature/ high pressure by zeroing the interference of disc and seat during valve operation.</a:t>
            </a:r>
          </a:p>
        </p:txBody>
      </p:sp>
      <p:pic>
        <p:nvPicPr>
          <p:cNvPr id="15" name="Picture 8" descr="vib-arrow"/>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6283216" y="3857641"/>
            <a:ext cx="783024" cy="438885"/>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그룹 15"/>
          <p:cNvGrpSpPr/>
          <p:nvPr/>
        </p:nvGrpSpPr>
        <p:grpSpPr>
          <a:xfrm>
            <a:off x="1054138" y="2060848"/>
            <a:ext cx="3518792" cy="3908101"/>
            <a:chOff x="696075" y="2165138"/>
            <a:chExt cx="3692954" cy="4093276"/>
          </a:xfrm>
        </p:grpSpPr>
        <p:grpSp>
          <p:nvGrpSpPr>
            <p:cNvPr id="17" name="그룹 16"/>
            <p:cNvGrpSpPr/>
            <p:nvPr/>
          </p:nvGrpSpPr>
          <p:grpSpPr>
            <a:xfrm>
              <a:off x="696075" y="2165138"/>
              <a:ext cx="3692954" cy="4093276"/>
              <a:chOff x="541416" y="2166086"/>
              <a:chExt cx="3692954" cy="4093276"/>
            </a:xfrm>
          </p:grpSpPr>
          <p:grpSp>
            <p:nvGrpSpPr>
              <p:cNvPr id="23" name="그룹 22"/>
              <p:cNvGrpSpPr/>
              <p:nvPr/>
            </p:nvGrpSpPr>
            <p:grpSpPr>
              <a:xfrm>
                <a:off x="541416" y="2249158"/>
                <a:ext cx="3133932" cy="4010204"/>
                <a:chOff x="694239" y="2793120"/>
                <a:chExt cx="3340890" cy="4545416"/>
              </a:xfrm>
            </p:grpSpPr>
            <p:pic>
              <p:nvPicPr>
                <p:cNvPr id="38" name="그림 37"/>
                <p:cNvPicPr>
                  <a:picLocks noChangeAspect="1"/>
                </p:cNvPicPr>
                <p:nvPr/>
              </p:nvPicPr>
              <p:blipFill rotWithShape="1">
                <a:blip r:embed="rId4" cstate="print">
                  <a:extLst>
                    <a:ext uri="{28A0092B-C50C-407E-A947-70E740481C1C}">
                      <a14:useLocalDpi xmlns:a14="http://schemas.microsoft.com/office/drawing/2010/main" val="0"/>
                    </a:ext>
                  </a:extLst>
                </a:blip>
                <a:srcRect l="41636" t="61460" r="38436" b="13154"/>
                <a:stretch/>
              </p:blipFill>
              <p:spPr>
                <a:xfrm rot="5400000">
                  <a:off x="703295" y="2784064"/>
                  <a:ext cx="1924465" cy="1942578"/>
                </a:xfrm>
                <a:prstGeom prst="rect">
                  <a:avLst/>
                </a:prstGeom>
              </p:spPr>
            </p:pic>
            <p:pic>
              <p:nvPicPr>
                <p:cNvPr id="3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3933" t="31204" r="30970" b="49943"/>
                <a:stretch/>
              </p:blipFill>
              <p:spPr bwMode="auto">
                <a:xfrm>
                  <a:off x="2858151" y="5865210"/>
                  <a:ext cx="1176978" cy="1473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4" name="그룹 49"/>
              <p:cNvGrpSpPr>
                <a:grpSpLocks/>
              </p:cNvGrpSpPr>
              <p:nvPr/>
            </p:nvGrpSpPr>
            <p:grpSpPr bwMode="auto">
              <a:xfrm>
                <a:off x="2309741" y="2166086"/>
                <a:ext cx="1924629" cy="1881930"/>
                <a:chOff x="-180021" y="0"/>
                <a:chExt cx="2950774" cy="3086243"/>
              </a:xfrm>
            </p:grpSpPr>
            <p:pic>
              <p:nvPicPr>
                <p:cNvPr id="25"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l="8319" t="33128" r="18217" b="30753"/>
                <a:stretch>
                  <a:fillRect/>
                </a:stretch>
              </p:blipFill>
              <p:spPr bwMode="auto">
                <a:xfrm rot="5400000">
                  <a:off x="-32709" y="985208"/>
                  <a:ext cx="2867024" cy="89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cxnSp>
              <p:nvCxnSpPr>
                <p:cNvPr id="26" name="직선 연결선 25"/>
                <p:cNvCxnSpPr/>
                <p:nvPr/>
              </p:nvCxnSpPr>
              <p:spPr bwMode="auto">
                <a:xfrm rot="10800000">
                  <a:off x="46043" y="1481643"/>
                  <a:ext cx="1848930"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27" name="직선 연결선 26"/>
                <p:cNvCxnSpPr/>
                <p:nvPr/>
              </p:nvCxnSpPr>
              <p:spPr bwMode="auto">
                <a:xfrm rot="10800000">
                  <a:off x="73381" y="1337167"/>
                  <a:ext cx="1840298"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28" name="직선 화살표 연결선 27"/>
                <p:cNvCxnSpPr/>
                <p:nvPr/>
              </p:nvCxnSpPr>
              <p:spPr bwMode="auto">
                <a:xfrm rot="5400000">
                  <a:off x="-27797" y="1198840"/>
                  <a:ext cx="23976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직선 화살표 연결선 28"/>
                <p:cNvCxnSpPr/>
                <p:nvPr/>
              </p:nvCxnSpPr>
              <p:spPr bwMode="auto">
                <a:xfrm rot="5400000" flipH="1" flipV="1">
                  <a:off x="-31640" y="1605369"/>
                  <a:ext cx="247453" cy="0"/>
                </a:xfrm>
                <a:prstGeom prst="straightConnector1">
                  <a:avLst/>
                </a:prstGeom>
                <a:ln cap="rnd">
                  <a:round/>
                  <a:headEnd type="none"/>
                  <a:tailEnd type="triangle"/>
                </a:ln>
              </p:spPr>
              <p:style>
                <a:lnRef idx="1">
                  <a:schemeClr val="accent2"/>
                </a:lnRef>
                <a:fillRef idx="0">
                  <a:schemeClr val="accent2"/>
                </a:fillRef>
                <a:effectRef idx="0">
                  <a:schemeClr val="accent2"/>
                </a:effectRef>
                <a:fontRef idx="minor">
                  <a:schemeClr val="tx1"/>
                </a:fontRef>
              </p:style>
            </p:cxnSp>
            <p:sp>
              <p:nvSpPr>
                <p:cNvPr id="30" name="직사각형 29"/>
                <p:cNvSpPr/>
                <p:nvPr/>
              </p:nvSpPr>
              <p:spPr bwMode="auto">
                <a:xfrm>
                  <a:off x="37046" y="1072663"/>
                  <a:ext cx="2324117" cy="295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600" dirty="0">
                      <a:solidFill>
                        <a:srgbClr val="000000"/>
                      </a:solidFill>
                    </a:rPr>
                    <a:t>Flange Center Line</a:t>
                  </a:r>
                </a:p>
              </p:txBody>
            </p:sp>
            <p:sp>
              <p:nvSpPr>
                <p:cNvPr id="31" name="직사각형 30"/>
                <p:cNvSpPr/>
                <p:nvPr/>
              </p:nvSpPr>
              <p:spPr bwMode="auto">
                <a:xfrm>
                  <a:off x="96289" y="1543586"/>
                  <a:ext cx="2264873" cy="256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600" dirty="0">
                      <a:solidFill>
                        <a:srgbClr val="000000"/>
                      </a:solidFill>
                    </a:rPr>
                    <a:t>Stem Center Line</a:t>
                  </a:r>
                </a:p>
              </p:txBody>
            </p:sp>
            <p:cxnSp>
              <p:nvCxnSpPr>
                <p:cNvPr id="32" name="직선 연결선 31"/>
                <p:cNvCxnSpPr/>
                <p:nvPr/>
              </p:nvCxnSpPr>
              <p:spPr bwMode="auto">
                <a:xfrm rot="16200000" flipH="1">
                  <a:off x="1252980" y="2718481"/>
                  <a:ext cx="707008" cy="10072"/>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33" name="직선 화살표 연결선 32"/>
                <p:cNvCxnSpPr/>
                <p:nvPr/>
              </p:nvCxnSpPr>
              <p:spPr bwMode="auto">
                <a:xfrm rot="10800000">
                  <a:off x="1372669" y="3038598"/>
                  <a:ext cx="256117" cy="0"/>
                </a:xfrm>
                <a:prstGeom prst="straightConnector1">
                  <a:avLst/>
                </a:prstGeom>
                <a:ln w="6350">
                  <a:headEnd type="triangle"/>
                  <a:tailEnd type="triangle"/>
                </a:ln>
              </p:spPr>
              <p:style>
                <a:lnRef idx="1">
                  <a:schemeClr val="accent4"/>
                </a:lnRef>
                <a:fillRef idx="0">
                  <a:schemeClr val="accent4"/>
                </a:fillRef>
                <a:effectRef idx="0">
                  <a:schemeClr val="accent4"/>
                </a:effectRef>
                <a:fontRef idx="minor">
                  <a:schemeClr val="tx1"/>
                </a:fontRef>
              </p:style>
            </p:cxnSp>
            <p:sp>
              <p:nvSpPr>
                <p:cNvPr id="34" name="직사각형 33"/>
                <p:cNvSpPr/>
                <p:nvPr/>
              </p:nvSpPr>
              <p:spPr bwMode="auto">
                <a:xfrm>
                  <a:off x="1638857" y="2914103"/>
                  <a:ext cx="1131896" cy="162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600" dirty="0">
                      <a:solidFill>
                        <a:srgbClr val="FF0000"/>
                      </a:solidFill>
                    </a:rPr>
                    <a:t>OFFSET </a:t>
                  </a:r>
                  <a:r>
                    <a:rPr lang="en-US" altLang="ko-KR" sz="600" dirty="0" smtClean="0">
                      <a:solidFill>
                        <a:srgbClr val="FF0000"/>
                      </a:solidFill>
                    </a:rPr>
                    <a:t>_1</a:t>
                  </a:r>
                  <a:endParaRPr lang="en-US" altLang="ko-KR" sz="600" dirty="0">
                    <a:solidFill>
                      <a:srgbClr val="FF0000"/>
                    </a:solidFill>
                  </a:endParaRPr>
                </a:p>
              </p:txBody>
            </p:sp>
            <p:cxnSp>
              <p:nvCxnSpPr>
                <p:cNvPr id="35" name="직선 연결선 34"/>
                <p:cNvCxnSpPr/>
                <p:nvPr/>
              </p:nvCxnSpPr>
              <p:spPr bwMode="auto">
                <a:xfrm rot="5400000">
                  <a:off x="233150" y="1982696"/>
                  <a:ext cx="2207094"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sp>
              <p:nvSpPr>
                <p:cNvPr id="36" name="직사각형 35"/>
                <p:cNvSpPr/>
                <p:nvPr/>
              </p:nvSpPr>
              <p:spPr bwMode="auto">
                <a:xfrm>
                  <a:off x="-180021" y="813509"/>
                  <a:ext cx="1134732" cy="275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600" dirty="0">
                      <a:solidFill>
                        <a:srgbClr val="FF0000"/>
                      </a:solidFill>
                    </a:rPr>
                    <a:t>OFFSET </a:t>
                  </a:r>
                  <a:r>
                    <a:rPr lang="en-US" altLang="ko-KR" sz="600" dirty="0" smtClean="0">
                      <a:solidFill>
                        <a:srgbClr val="FF0000"/>
                      </a:solidFill>
                    </a:rPr>
                    <a:t>_2</a:t>
                  </a:r>
                  <a:endParaRPr lang="en-US" altLang="ko-KR" sz="600" dirty="0">
                    <a:solidFill>
                      <a:srgbClr val="FF0000"/>
                    </a:solidFill>
                  </a:endParaRPr>
                </a:p>
              </p:txBody>
            </p:sp>
            <p:sp>
              <p:nvSpPr>
                <p:cNvPr id="37" name="타원 36"/>
                <p:cNvSpPr/>
                <p:nvPr/>
              </p:nvSpPr>
              <p:spPr bwMode="auto">
                <a:xfrm>
                  <a:off x="384174" y="410372"/>
                  <a:ext cx="1976989" cy="2025731"/>
                </a:xfrm>
                <a:prstGeom prst="ellipse">
                  <a:avLst/>
                </a:prstGeom>
                <a:noFill/>
                <a:ln w="9525">
                  <a:solidFill>
                    <a:srgbClr val="0000FF"/>
                  </a:solidFill>
                  <a:prstDash val="dash"/>
                </a:ln>
              </p:spPr>
              <p:style>
                <a:lnRef idx="2">
                  <a:schemeClr val="accent5"/>
                </a:lnRef>
                <a:fillRef idx="1">
                  <a:schemeClr val="lt1"/>
                </a:fillRef>
                <a:effectRef idx="0">
                  <a:schemeClr val="accent5"/>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ko-KR" altLang="en-US" sz="1200"/>
                </a:p>
              </p:txBody>
            </p:sp>
          </p:grpSp>
        </p:grpSp>
        <p:grpSp>
          <p:nvGrpSpPr>
            <p:cNvPr id="18" name="그룹 1"/>
            <p:cNvGrpSpPr>
              <a:grpSpLocks/>
            </p:cNvGrpSpPr>
            <p:nvPr/>
          </p:nvGrpSpPr>
          <p:grpSpPr bwMode="auto">
            <a:xfrm rot="5400000">
              <a:off x="1682748" y="3654612"/>
              <a:ext cx="1749689" cy="3358635"/>
              <a:chOff x="1726962" y="-240550"/>
              <a:chExt cx="1749671" cy="3359201"/>
            </a:xfrm>
          </p:grpSpPr>
          <p:pic>
            <p:nvPicPr>
              <p:cNvPr id="19" name="그림 30"/>
              <p:cNvPicPr>
                <a:picLocks noChangeAspect="1"/>
              </p:cNvPicPr>
              <p:nvPr/>
            </p:nvPicPr>
            <p:blipFill>
              <a:blip r:embed="rId7" cstate="print">
                <a:extLst>
                  <a:ext uri="{28A0092B-C50C-407E-A947-70E740481C1C}">
                    <a14:useLocalDpi xmlns:a14="http://schemas.microsoft.com/office/drawing/2010/main" val="0"/>
                  </a:ext>
                </a:extLst>
              </a:blip>
              <a:srcRect l="32671" t="13541" r="11095" b="61176"/>
              <a:stretch>
                <a:fillRect/>
              </a:stretch>
            </p:blipFill>
            <p:spPr bwMode="auto">
              <a:xfrm>
                <a:off x="1895948" y="2081151"/>
                <a:ext cx="1580685" cy="103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직선 화살표 연결선 43"/>
              <p:cNvCxnSpPr>
                <a:cxnSpLocks noChangeShapeType="1"/>
                <a:stCxn id="21" idx="2"/>
              </p:cNvCxnSpPr>
              <p:nvPr/>
            </p:nvCxnSpPr>
            <p:spPr bwMode="auto">
              <a:xfrm rot="16200000" flipH="1">
                <a:off x="2302527" y="405975"/>
                <a:ext cx="264848" cy="734305"/>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21" name="TextBox 500"/>
              <p:cNvSpPr txBox="1"/>
              <p:nvPr/>
            </p:nvSpPr>
            <p:spPr>
              <a:xfrm rot="16200000">
                <a:off x="1016128" y="470284"/>
                <a:ext cx="1762504" cy="340836"/>
              </a:xfrm>
              <a:prstGeom prst="rect">
                <a:avLst/>
              </a:prstGeom>
              <a:noFill/>
              <a:ln>
                <a:solidFill>
                  <a:schemeClr val="tx1"/>
                </a:solid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a:pPr>
                <a:r>
                  <a:rPr kumimoji="0" lang="en-US" altLang="ko-KR" sz="800" kern="0" dirty="0" smtClean="0">
                    <a:solidFill>
                      <a:sysClr val="windowText" lastClr="000000"/>
                    </a:solidFill>
                    <a:latin typeface="Calibri" panose="020F0502020204030204"/>
                  </a:rPr>
                  <a:t> METAL  seat</a:t>
                </a:r>
                <a:endParaRPr kumimoji="0" lang="en-US" altLang="ko-KR" sz="800" kern="0" dirty="0">
                  <a:solidFill>
                    <a:sysClr val="windowText" lastClr="000000"/>
                  </a:solidFill>
                  <a:latin typeface="Calibri" panose="020F0502020204030204"/>
                </a:endParaRPr>
              </a:p>
              <a:p>
                <a:pPr eaLnBrk="1" fontAlgn="auto" hangingPunct="1">
                  <a:spcBef>
                    <a:spcPts val="0"/>
                  </a:spcBef>
                  <a:spcAft>
                    <a:spcPts val="0"/>
                  </a:spcAft>
                  <a:defRPr/>
                </a:pPr>
                <a:r>
                  <a:rPr kumimoji="0" lang="en-US" altLang="ko-KR" sz="800" kern="0" dirty="0">
                    <a:solidFill>
                      <a:sysClr val="windowText" lastClr="000000"/>
                    </a:solidFill>
                    <a:latin typeface="Calibri" panose="020F0502020204030204"/>
                  </a:rPr>
                  <a:t>(</a:t>
                </a:r>
                <a:r>
                  <a:rPr kumimoji="0" lang="en-US" altLang="ko-KR" sz="800" kern="0" dirty="0" smtClean="0">
                    <a:solidFill>
                      <a:sysClr val="windowText" lastClr="000000"/>
                    </a:solidFill>
                    <a:latin typeface="Calibri" panose="020F0502020204030204"/>
                  </a:rPr>
                  <a:t>Laminated or metal seated)</a:t>
                </a:r>
                <a:endParaRPr kumimoji="0" lang="en-US" altLang="ko-KR" sz="800" kern="0" dirty="0">
                  <a:solidFill>
                    <a:sysClr val="windowText" lastClr="000000"/>
                  </a:solidFill>
                  <a:latin typeface="Calibri" panose="020F0502020204030204"/>
                </a:endParaRPr>
              </a:p>
            </p:txBody>
          </p:sp>
          <p:cxnSp>
            <p:nvCxnSpPr>
              <p:cNvPr id="22" name="직선 화살표 연결선 45"/>
              <p:cNvCxnSpPr>
                <a:cxnSpLocks noChangeShapeType="1"/>
                <a:stCxn id="21" idx="2"/>
              </p:cNvCxnSpPr>
              <p:nvPr/>
            </p:nvCxnSpPr>
            <p:spPr bwMode="auto">
              <a:xfrm rot="16200000" flipH="1">
                <a:off x="1291344" y="1417157"/>
                <a:ext cx="2141038" cy="588131"/>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grpSp>
      </p:grpSp>
      <p:grpSp>
        <p:nvGrpSpPr>
          <p:cNvPr id="41" name="그룹 25"/>
          <p:cNvGrpSpPr>
            <a:grpSpLocks/>
          </p:cNvGrpSpPr>
          <p:nvPr/>
        </p:nvGrpSpPr>
        <p:grpSpPr bwMode="auto">
          <a:xfrm>
            <a:off x="5264787" y="4691244"/>
            <a:ext cx="3069993" cy="1151877"/>
            <a:chOff x="5815640" y="2866389"/>
            <a:chExt cx="4697680" cy="1650267"/>
          </a:xfrm>
        </p:grpSpPr>
        <p:grpSp>
          <p:nvGrpSpPr>
            <p:cNvPr id="42" name="그룹 26"/>
            <p:cNvGrpSpPr>
              <a:grpSpLocks/>
            </p:cNvGrpSpPr>
            <p:nvPr/>
          </p:nvGrpSpPr>
          <p:grpSpPr bwMode="auto">
            <a:xfrm>
              <a:off x="5815640" y="2925620"/>
              <a:ext cx="4697680" cy="1591036"/>
              <a:chOff x="5364507" y="2973057"/>
              <a:chExt cx="4697680" cy="1591036"/>
            </a:xfrm>
          </p:grpSpPr>
          <p:pic>
            <p:nvPicPr>
              <p:cNvPr id="46" name="그림 30"/>
              <p:cNvPicPr>
                <a:picLocks noChangeAspect="1"/>
              </p:cNvPicPr>
              <p:nvPr/>
            </p:nvPicPr>
            <p:blipFill rotWithShape="1">
              <a:blip r:embed="rId8" cstate="print">
                <a:extLst>
                  <a:ext uri="{28A0092B-C50C-407E-A947-70E740481C1C}">
                    <a14:useLocalDpi xmlns:a14="http://schemas.microsoft.com/office/drawing/2010/main" val="0"/>
                  </a:ext>
                </a:extLst>
              </a:blip>
              <a:srcRect l="67149" t="13353" r="4298" b="19258"/>
              <a:stretch/>
            </p:blipFill>
            <p:spPr bwMode="auto">
              <a:xfrm>
                <a:off x="5364507" y="2973057"/>
                <a:ext cx="2425876" cy="159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그림 33"/>
              <p:cNvPicPr>
                <a:picLocks noChangeAspect="1"/>
              </p:cNvPicPr>
              <p:nvPr/>
            </p:nvPicPr>
            <p:blipFill>
              <a:blip r:embed="rId9" cstate="print">
                <a:extLst>
                  <a:ext uri="{28A0092B-C50C-407E-A947-70E740481C1C}">
                    <a14:useLocalDpi xmlns:a14="http://schemas.microsoft.com/office/drawing/2010/main" val="0"/>
                  </a:ext>
                </a:extLst>
              </a:blip>
              <a:srcRect l="64594" t="12605" r="21716" b="52344"/>
              <a:stretch>
                <a:fillRect/>
              </a:stretch>
            </p:blipFill>
            <p:spPr bwMode="auto">
              <a:xfrm>
                <a:off x="7817195" y="2973057"/>
                <a:ext cx="2244992" cy="159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 name="타원 42"/>
            <p:cNvSpPr/>
            <p:nvPr/>
          </p:nvSpPr>
          <p:spPr>
            <a:xfrm>
              <a:off x="8813117" y="2866389"/>
              <a:ext cx="863047" cy="647555"/>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4" name="타원 43"/>
            <p:cNvSpPr/>
            <p:nvPr/>
          </p:nvSpPr>
          <p:spPr>
            <a:xfrm>
              <a:off x="6860599" y="3419198"/>
              <a:ext cx="554148" cy="378925"/>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45" name="직선 화살표 연결선 44"/>
            <p:cNvCxnSpPr>
              <a:stCxn id="44" idx="4"/>
              <a:endCxn id="43" idx="0"/>
            </p:cNvCxnSpPr>
            <p:nvPr/>
          </p:nvCxnSpPr>
          <p:spPr>
            <a:xfrm flipV="1">
              <a:off x="7137673" y="2866389"/>
              <a:ext cx="2106968" cy="931733"/>
            </a:xfrm>
            <a:prstGeom prst="straightConnector1">
              <a:avLst/>
            </a:prstGeom>
            <a:ln w="222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5161940" y="2348880"/>
            <a:ext cx="2782519" cy="1349314"/>
            <a:chOff x="3008654" y="4191362"/>
            <a:chExt cx="2917367" cy="1325870"/>
          </a:xfrm>
        </p:grpSpPr>
        <p:pic>
          <p:nvPicPr>
            <p:cNvPr id="48" name="그림 47"/>
            <p:cNvPicPr>
              <a:picLocks noChangeAspect="1"/>
            </p:cNvPicPr>
            <p:nvPr/>
          </p:nvPicPr>
          <p:blipFill rotWithShape="1">
            <a:blip r:embed="rId10" cstate="print">
              <a:extLst>
                <a:ext uri="{28A0092B-C50C-407E-A947-70E740481C1C}">
                  <a14:useLocalDpi xmlns:a14="http://schemas.microsoft.com/office/drawing/2010/main" val="0"/>
                </a:ext>
              </a:extLst>
            </a:blip>
            <a:srcRect l="23674" t="13235" r="37121" b="15931"/>
            <a:stretch/>
          </p:blipFill>
          <p:spPr>
            <a:xfrm>
              <a:off x="3008654" y="4191362"/>
              <a:ext cx="1175616" cy="1325870"/>
            </a:xfrm>
            <a:prstGeom prst="snip2DiagRect">
              <a:avLst>
                <a:gd name="adj1" fmla="val 20600"/>
                <a:gd name="adj2" fmla="val 16667"/>
              </a:avLst>
            </a:prstGeom>
          </p:spPr>
        </p:pic>
        <p:pic>
          <p:nvPicPr>
            <p:cNvPr id="49" name="그림 23"/>
            <p:cNvPicPr>
              <a:picLocks noChangeAspect="1"/>
            </p:cNvPicPr>
            <p:nvPr/>
          </p:nvPicPr>
          <p:blipFill>
            <a:blip r:embed="rId11" cstate="print">
              <a:extLst>
                <a:ext uri="{28A0092B-C50C-407E-A947-70E740481C1C}">
                  <a14:useLocalDpi xmlns:a14="http://schemas.microsoft.com/office/drawing/2010/main" val="0"/>
                </a:ext>
              </a:extLst>
            </a:blip>
            <a:srcRect l="55913" t="13029" r="16890" b="19370"/>
            <a:stretch>
              <a:fillRect/>
            </a:stretch>
          </p:blipFill>
          <p:spPr bwMode="auto">
            <a:xfrm>
              <a:off x="4505542" y="4205482"/>
              <a:ext cx="1420479" cy="1152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타원 49"/>
            <p:cNvSpPr/>
            <p:nvPr/>
          </p:nvSpPr>
          <p:spPr bwMode="auto">
            <a:xfrm>
              <a:off x="4902651" y="4597137"/>
              <a:ext cx="702097" cy="477991"/>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1" name="타원 50"/>
            <p:cNvSpPr/>
            <p:nvPr/>
          </p:nvSpPr>
          <p:spPr>
            <a:xfrm>
              <a:off x="3438553" y="4819650"/>
              <a:ext cx="305542" cy="182193"/>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52" name="직선 화살표 연결선 51"/>
            <p:cNvCxnSpPr/>
            <p:nvPr/>
          </p:nvCxnSpPr>
          <p:spPr>
            <a:xfrm>
              <a:off x="3763808" y="4881893"/>
              <a:ext cx="1138843" cy="4013"/>
            </a:xfrm>
            <a:prstGeom prst="straightConnector1">
              <a:avLst/>
            </a:prstGeom>
            <a:ln w="222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53"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4.2  Friction Rate of Disc &amp; Seat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54" name="図 24">
            <a:extLst>
              <a:ext uri="{FF2B5EF4-FFF2-40B4-BE49-F238E27FC236}">
                <a16:creationId xmlns="" xmlns:a16="http://schemas.microsoft.com/office/drawing/2014/main" id="{EB24F9A9-4358-449B-8BB1-8054A2536C1D}"/>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6230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88056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4.2  Design Feature - Applicable Materials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Triple </a:t>
            </a:r>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Eccentric 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5" name="표 4"/>
          <p:cNvGraphicFramePr>
            <a:graphicFrameLocks noGrp="1"/>
          </p:cNvGraphicFramePr>
          <p:nvPr>
            <p:extLst>
              <p:ext uri="{D42A27DB-BD31-4B8C-83A1-F6EECF244321}">
                <p14:modId xmlns:p14="http://schemas.microsoft.com/office/powerpoint/2010/main" val="375216889"/>
              </p:ext>
            </p:extLst>
          </p:nvPr>
        </p:nvGraphicFramePr>
        <p:xfrm>
          <a:off x="683568" y="1603098"/>
          <a:ext cx="7704856" cy="4202167"/>
        </p:xfrm>
        <a:graphic>
          <a:graphicData uri="http://schemas.openxmlformats.org/drawingml/2006/table">
            <a:tbl>
              <a:tblPr>
                <a:tableStyleId>{5C22544A-7EE6-4342-B048-85BDC9FD1C3A}</a:tableStyleId>
              </a:tblPr>
              <a:tblGrid>
                <a:gridCol w="1296144"/>
                <a:gridCol w="1584176"/>
                <a:gridCol w="1746443"/>
                <a:gridCol w="1423620"/>
                <a:gridCol w="1654473"/>
              </a:tblGrid>
              <a:tr h="549272">
                <a:tc>
                  <a:txBody>
                    <a:bodyPr/>
                    <a:lstStyle/>
                    <a:p>
                      <a:pPr algn="ctr" fontAlgn="ctr"/>
                      <a:r>
                        <a:rPr lang="en-US" sz="1200" b="1" u="none" strike="noStrike" dirty="0">
                          <a:effectLst/>
                        </a:rPr>
                        <a:t>VALVE TYPE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BODY</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DISC</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STEM</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fontAlgn="ctr"/>
                      <a:r>
                        <a:rPr lang="en-US" sz="1200" b="1" u="none" strike="noStrike" dirty="0">
                          <a:effectLst/>
                        </a:rPr>
                        <a:t>SEAT</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r>
              <a:tr h="286331">
                <a:tc rowSpan="13">
                  <a:txBody>
                    <a:bodyPr/>
                    <a:lstStyle/>
                    <a:p>
                      <a:pPr algn="ctr" fontAlgn="ctr"/>
                      <a:r>
                        <a:rPr lang="en-US" sz="1200" b="1" i="0" u="none" strike="noStrike" baseline="0" dirty="0" smtClean="0">
                          <a:solidFill>
                            <a:srgbClr val="000000"/>
                          </a:solidFill>
                          <a:effectLst/>
                          <a:latin typeface="맑은 고딕"/>
                        </a:rPr>
                        <a:t>Triple Offset </a:t>
                      </a:r>
                    </a:p>
                    <a:p>
                      <a:pPr algn="ctr" fontAlgn="ctr"/>
                      <a:r>
                        <a:rPr lang="en-US" sz="1200" b="1" i="0" u="none" strike="noStrike" baseline="0" dirty="0" smtClean="0">
                          <a:solidFill>
                            <a:srgbClr val="000000"/>
                          </a:solidFill>
                          <a:effectLst/>
                          <a:latin typeface="맑은 고딕"/>
                        </a:rPr>
                        <a:t>Butterfly Valve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effectLst/>
                        </a:rPr>
                        <a:t>Carbon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200" b="1" u="none" strike="noStrike" dirty="0">
                          <a:effectLst/>
                        </a:rPr>
                        <a:t>Carbon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100" u="none" strike="noStrike" dirty="0" smtClean="0">
                          <a:effectLst/>
                        </a:rPr>
                        <a:t>A564 T630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A240 T316L+GRAPHITE</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331">
                <a:tc vMerge="1">
                  <a:txBody>
                    <a:bodyPr/>
                    <a:lstStyle/>
                    <a:p>
                      <a:pPr latinLnBrk="1"/>
                      <a:endParaRPr lang="ko-KR" altLang="en-US"/>
                    </a:p>
                  </a:txBody>
                  <a:tcPr/>
                </a:tc>
                <a:tc>
                  <a:txBody>
                    <a:bodyPr/>
                    <a:lstStyle/>
                    <a:p>
                      <a:pPr algn="ctr" fontAlgn="ctr"/>
                      <a:r>
                        <a:rPr lang="en-US" sz="1100" u="none" strike="noStrike" dirty="0">
                          <a:effectLst/>
                        </a:rPr>
                        <a:t>A216 WCB</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A216 WCB</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smtClean="0">
                          <a:effectLst/>
                        </a:rPr>
                        <a:t>A276 T304</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A240T316L</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1627">
                <a:tc vMerge="1">
                  <a:txBody>
                    <a:bodyPr/>
                    <a:lstStyle/>
                    <a:p>
                      <a:pPr latinLnBrk="1"/>
                      <a:endParaRPr lang="ko-KR" altLang="en-US"/>
                    </a:p>
                  </a:txBody>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A276 T316</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A240 T316L+RTFE</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331">
                <a:tc vMerge="1">
                  <a:txBody>
                    <a:bodyPr/>
                    <a:lstStyle/>
                    <a:p>
                      <a:pPr latinLnBrk="1"/>
                      <a:endParaRPr lang="ko-KR" altLang="en-US"/>
                    </a:p>
                  </a:txBody>
                  <a:tcPr/>
                </a:tc>
                <a:tc>
                  <a:txBody>
                    <a:bodyPr/>
                    <a:lstStyle/>
                    <a:p>
                      <a:pPr algn="ctr" fontAlgn="ctr"/>
                      <a:r>
                        <a:rPr lang="en-US" sz="1200" b="1" u="none" strike="noStrike" dirty="0">
                          <a:effectLst/>
                        </a:rPr>
                        <a:t>Stainless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1" u="none" strike="noStrike" dirty="0">
                          <a:effectLst/>
                        </a:rPr>
                        <a:t>Stainless Steel</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altLang="ko-KR" sz="1100" u="none" strike="noStrike" dirty="0" smtClean="0">
                          <a:effectLst/>
                        </a:rPr>
                        <a:t>A276 T420</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RTFE</a:t>
                      </a:r>
                      <a:r>
                        <a:rPr lang="en-US" altLang="ko-KR" sz="1100" u="none" strike="noStrike" baseline="0" dirty="0" smtClean="0">
                          <a:effectLst/>
                        </a:rPr>
                        <a:t> / PTFE</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331">
                <a:tc vMerge="1">
                  <a:txBody>
                    <a:bodyPr/>
                    <a:lstStyle/>
                    <a:p>
                      <a:pPr latinLnBrk="1"/>
                      <a:endParaRPr lang="ko-KR" altLang="en-US"/>
                    </a:p>
                  </a:txBody>
                  <a:tcPr/>
                </a:tc>
                <a:tc>
                  <a:txBody>
                    <a:bodyPr/>
                    <a:lstStyle/>
                    <a:p>
                      <a:pPr algn="ctr" fontAlgn="ctr"/>
                      <a:r>
                        <a:rPr lang="en-US" sz="1100" u="none" strike="noStrike" dirty="0">
                          <a:effectLst/>
                        </a:rPr>
                        <a:t>A351 CF8</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A351 CF8</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A479 T410</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331">
                <a:tc vMerge="1">
                  <a:txBody>
                    <a:bodyPr/>
                    <a:lstStyle/>
                    <a:p>
                      <a:pPr latinLnBrk="1"/>
                      <a:endParaRPr lang="ko-KR" altLang="en-US"/>
                    </a:p>
                  </a:txBody>
                  <a:tcPr/>
                </a:tc>
                <a:tc>
                  <a:txBody>
                    <a:bodyPr/>
                    <a:lstStyle/>
                    <a:p>
                      <a:pPr algn="ctr" fontAlgn="ctr"/>
                      <a:r>
                        <a:rPr lang="en-US" sz="1100" u="none" strike="noStrike" dirty="0">
                          <a:effectLst/>
                        </a:rPr>
                        <a:t>A351 CF8M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A351 CF8M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UNS S31803</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331">
                <a:tc vMerge="1">
                  <a:txBody>
                    <a:bodyPr/>
                    <a:lstStyle/>
                    <a:p>
                      <a:pPr latinLnBrk="1"/>
                      <a:endParaRPr lang="ko-KR" altLang="en-US"/>
                    </a:p>
                  </a:txBody>
                  <a:tcPr/>
                </a:tc>
                <a:tc>
                  <a:txBody>
                    <a:bodyPr/>
                    <a:lstStyle/>
                    <a:p>
                      <a:pPr algn="ctr" fontAlgn="ctr"/>
                      <a:r>
                        <a:rPr lang="en-US" sz="1100" u="none" strike="noStrike" dirty="0">
                          <a:effectLst/>
                        </a:rPr>
                        <a:t>A351 CF3M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A351 CF3M</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smtClean="0">
                          <a:effectLst/>
                        </a:rPr>
                        <a:t>UNS S32750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331">
                <a:tc vMerge="1">
                  <a:txBody>
                    <a:bodyPr/>
                    <a:lstStyle/>
                    <a:p>
                      <a:pPr latinLnBrk="1"/>
                      <a:endParaRPr lang="ko-KR" altLang="en-US"/>
                    </a:p>
                  </a:txBody>
                  <a:tcPr/>
                </a:tc>
                <a:tc>
                  <a:txBody>
                    <a:bodyPr/>
                    <a:lstStyle/>
                    <a:p>
                      <a:pPr algn="ctr" fontAlgn="ctr"/>
                      <a:r>
                        <a:rPr lang="en-US" altLang="ko-KR" sz="1100" u="none" strike="noStrike" dirty="0" smtClean="0">
                          <a:effectLst/>
                        </a:rPr>
                        <a:t>A890 4A</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smtClean="0">
                          <a:effectLst/>
                        </a:rPr>
                        <a:t>A890 4A</a:t>
                      </a: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smtClean="0">
                          <a:effectLst/>
                        </a:rPr>
                        <a:t>MONEL K-500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331">
                <a:tc vMerge="1">
                  <a:txBody>
                    <a:bodyPr/>
                    <a:lstStyle/>
                    <a:p>
                      <a:pPr latinLnBrk="1"/>
                      <a:endParaRPr lang="ko-KR" altLang="en-US"/>
                    </a:p>
                  </a:txBody>
                  <a:tcPr/>
                </a:tc>
                <a:tc>
                  <a:txBody>
                    <a:bodyPr/>
                    <a:lstStyle/>
                    <a:p>
                      <a:pPr algn="ctr" fontAlgn="ctr"/>
                      <a:r>
                        <a:rPr lang="en-US" altLang="ko-KR" sz="1100" b="0" i="0" u="none" strike="noStrike" dirty="0" smtClean="0">
                          <a:solidFill>
                            <a:srgbClr val="000000"/>
                          </a:solidFill>
                          <a:effectLst/>
                          <a:latin typeface="+mn-lt"/>
                        </a:rPr>
                        <a:t>A890 5A</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smtClean="0">
                          <a:solidFill>
                            <a:srgbClr val="000000"/>
                          </a:solidFill>
                          <a:effectLst/>
                          <a:latin typeface="+mn-lt"/>
                        </a:rPr>
                        <a:t>A890 5A</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331">
                <a:tc vMerge="1">
                  <a:txBody>
                    <a:bodyPr/>
                    <a:lstStyle/>
                    <a:p>
                      <a:pPr latinLnBrk="1"/>
                      <a:endParaRPr lang="ko-KR" altLang="en-US"/>
                    </a:p>
                  </a:txBody>
                  <a:tcPr/>
                </a:tc>
                <a:tc>
                  <a:txBody>
                    <a:bodyPr/>
                    <a:lstStyle/>
                    <a:p>
                      <a:pPr algn="ctr" fontAlgn="ct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331">
                <a:tc vMerge="1">
                  <a:txBody>
                    <a:bodyPr/>
                    <a:lstStyle/>
                    <a:p>
                      <a:pPr latinLnBrk="1"/>
                      <a:endParaRPr lang="ko-KR" altLang="en-US"/>
                    </a:p>
                  </a:txBody>
                  <a:tcPr/>
                </a:tc>
                <a:tc>
                  <a:txBody>
                    <a:bodyPr/>
                    <a:lstStyle/>
                    <a:p>
                      <a:pPr algn="ctr" fontAlgn="ctr"/>
                      <a:r>
                        <a:rPr lang="en-US" sz="1200" b="1" u="none" strike="noStrike" dirty="0">
                          <a:effectLst/>
                        </a:rPr>
                        <a:t>Aluminum Bronze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200" b="1" u="none" strike="noStrike" dirty="0">
                          <a:effectLst/>
                        </a:rPr>
                        <a:t>Aluminum Bronze</a:t>
                      </a:r>
                      <a:endParaRPr lang="en-US" sz="1200" b="1"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331">
                <a:tc vMerge="1">
                  <a:txBody>
                    <a:bodyPr/>
                    <a:lstStyle/>
                    <a:p>
                      <a:pPr latinLnBrk="1"/>
                      <a:endParaRPr lang="ko-KR" altLang="en-US"/>
                    </a:p>
                  </a:txBody>
                  <a:tcPr/>
                </a:tc>
                <a:tc>
                  <a:txBody>
                    <a:bodyPr/>
                    <a:lstStyle/>
                    <a:p>
                      <a:pPr algn="ctr" fontAlgn="ctr"/>
                      <a:r>
                        <a:rPr lang="en-US" sz="1100" u="none" strike="noStrike" dirty="0">
                          <a:effectLst/>
                        </a:rPr>
                        <a:t>B148 C95800</a:t>
                      </a: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rPr>
                        <a:t>B148 C95800</a:t>
                      </a:r>
                      <a:endParaRPr 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1627">
                <a:tc vMerge="1">
                  <a:txBody>
                    <a:bodyPr/>
                    <a:lstStyle/>
                    <a:p>
                      <a:pPr latinLnBrk="1"/>
                      <a:endParaRPr lang="ko-KR" altLang="en-US"/>
                    </a:p>
                  </a:txBody>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a:effectLst/>
                        </a:rPr>
                        <a:t>　</a:t>
                      </a:r>
                      <a:endParaRPr lang="ko-KR" altLang="en-US" sz="1100" b="0" i="0" u="none" strike="noStrike">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effectLst/>
                        </a:rPr>
                        <a:t>　</a:t>
                      </a:r>
                      <a:endParaRPr lang="ko-KR" altLang="en-US" sz="1100" b="0" i="0" u="none" strike="noStrike" dirty="0">
                        <a:solidFill>
                          <a:srgbClr val="000000"/>
                        </a:solidFill>
                        <a:effectLst/>
                        <a:latin typeface="맑은 고딕"/>
                      </a:endParaRPr>
                    </a:p>
                  </a:txBody>
                  <a:tcPr marL="8313" marR="8313" marT="83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2050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ctrTitle"/>
          </p:nvPr>
        </p:nvSpPr>
        <p:spPr>
          <a:xfrm>
            <a:off x="179512" y="404664"/>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Triple offset Butterfly Valves</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29</a:t>
            </a:fld>
            <a:endParaRPr lang="ko-KR" altLang="en-US" dirty="0"/>
          </a:p>
        </p:txBody>
      </p:sp>
      <p:sp>
        <p:nvSpPr>
          <p:cNvPr id="8"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.3  Triple Offset Seat VS Double Offset Seat</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10" name="TextBox 523"/>
          <p:cNvSpPr txBox="1"/>
          <p:nvPr/>
        </p:nvSpPr>
        <p:spPr>
          <a:xfrm>
            <a:off x="997650" y="3140968"/>
            <a:ext cx="2491998" cy="276999"/>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en-US" altLang="ko-KR" sz="1200" b="1" kern="0" dirty="0" smtClean="0">
                <a:solidFill>
                  <a:srgbClr val="800080"/>
                </a:solidFill>
                <a:latin typeface="Calibri"/>
              </a:rPr>
              <a:t>DOUBLE OFFSET - METAL SEAT</a:t>
            </a:r>
            <a:endParaRPr kumimoji="0" lang="ko-KR" altLang="en-US" sz="1200" b="1" kern="0" dirty="0">
              <a:solidFill>
                <a:srgbClr val="800080"/>
              </a:solidFill>
              <a:latin typeface="Calibri"/>
            </a:endParaRPr>
          </a:p>
        </p:txBody>
      </p:sp>
      <p:sp>
        <p:nvSpPr>
          <p:cNvPr id="11" name="TextBox 523"/>
          <p:cNvSpPr txBox="1"/>
          <p:nvPr/>
        </p:nvSpPr>
        <p:spPr>
          <a:xfrm>
            <a:off x="1021681" y="6093296"/>
            <a:ext cx="2516563" cy="276999"/>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en-US" altLang="ko-KR" sz="1200" b="1" kern="0" dirty="0" smtClean="0">
                <a:solidFill>
                  <a:srgbClr val="800080"/>
                </a:solidFill>
                <a:latin typeface="Calibri"/>
              </a:rPr>
              <a:t>TRIPLE OFFSET - METAL SEAT</a:t>
            </a:r>
            <a:endParaRPr kumimoji="0" lang="ko-KR" altLang="en-US" sz="1200" b="1" kern="0" dirty="0">
              <a:solidFill>
                <a:srgbClr val="800080"/>
              </a:solidFill>
              <a:latin typeface="Calibri"/>
            </a:endParaRPr>
          </a:p>
        </p:txBody>
      </p:sp>
      <p:sp>
        <p:nvSpPr>
          <p:cNvPr id="13" name="TextBox 523"/>
          <p:cNvSpPr txBox="1"/>
          <p:nvPr/>
        </p:nvSpPr>
        <p:spPr>
          <a:xfrm>
            <a:off x="3489648" y="1466662"/>
            <a:ext cx="4848344" cy="1815882"/>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400" b="1" kern="0" dirty="0">
                <a:solidFill>
                  <a:srgbClr val="800080"/>
                </a:solidFill>
                <a:latin typeface="Calibri"/>
              </a:rPr>
              <a:t>DOUBLE OFFSET </a:t>
            </a:r>
          </a:p>
          <a:p>
            <a:pPr>
              <a:defRPr sz="1000"/>
            </a:pPr>
            <a:r>
              <a:rPr lang="en-US" altLang="ko-KR" sz="1400" b="1" kern="0" dirty="0">
                <a:solidFill>
                  <a:srgbClr val="800080"/>
                </a:solidFill>
                <a:latin typeface="Calibri"/>
              </a:rPr>
              <a:t>The disadvantage is that the interference between DISC and SEAT during the valve operation can not be eliminated.</a:t>
            </a:r>
          </a:p>
          <a:p>
            <a:pPr eaLnBrk="1" fontAlgn="auto" hangingPunct="1">
              <a:spcBef>
                <a:spcPts val="0"/>
              </a:spcBef>
              <a:spcAft>
                <a:spcPts val="0"/>
              </a:spcAft>
              <a:defRPr sz="1000"/>
            </a:pPr>
            <a:endParaRPr kumimoji="0" lang="en-US" altLang="ko-KR" sz="1400" b="1" kern="0" dirty="0" smtClean="0">
              <a:solidFill>
                <a:srgbClr val="800080"/>
              </a:solidFill>
              <a:latin typeface="Calibri"/>
            </a:endParaRPr>
          </a:p>
          <a:p>
            <a:pPr>
              <a:defRPr sz="1000"/>
            </a:pPr>
            <a:r>
              <a:rPr lang="en-US" altLang="ko-KR" sz="1400" b="1" kern="0" dirty="0">
                <a:solidFill>
                  <a:srgbClr val="800080"/>
                </a:solidFill>
                <a:latin typeface="Calibri"/>
              </a:rPr>
              <a:t>Therefore, the metal seat must be made to be flexible to allow the interference, and the thickness of the metal seat is limited which is not a suitable design for high temperature and high pressure.</a:t>
            </a:r>
          </a:p>
        </p:txBody>
      </p:sp>
      <p:sp>
        <p:nvSpPr>
          <p:cNvPr id="14" name="TextBox 523"/>
          <p:cNvSpPr txBox="1"/>
          <p:nvPr/>
        </p:nvSpPr>
        <p:spPr>
          <a:xfrm>
            <a:off x="3631436" y="4286778"/>
            <a:ext cx="4564768" cy="1600438"/>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400" b="1" kern="0" dirty="0">
                <a:solidFill>
                  <a:srgbClr val="800080"/>
                </a:solidFill>
                <a:latin typeface="Calibri"/>
              </a:rPr>
              <a:t>TRIPLE  OFFSET </a:t>
            </a:r>
          </a:p>
          <a:p>
            <a:pPr>
              <a:defRPr sz="1000"/>
            </a:pPr>
            <a:r>
              <a:rPr lang="en-US" altLang="ko-KR" sz="1400" b="1" kern="0" dirty="0">
                <a:solidFill>
                  <a:srgbClr val="800080"/>
                </a:solidFill>
                <a:latin typeface="Calibri"/>
              </a:rPr>
              <a:t>The interference between DISC and SEAT is completely eliminated during the valve operation.</a:t>
            </a:r>
          </a:p>
          <a:p>
            <a:pPr eaLnBrk="1" fontAlgn="auto" hangingPunct="1">
              <a:spcBef>
                <a:spcPts val="0"/>
              </a:spcBef>
              <a:spcAft>
                <a:spcPts val="0"/>
              </a:spcAft>
              <a:defRPr sz="1000"/>
            </a:pPr>
            <a:endParaRPr kumimoji="0" lang="en-US" altLang="ko-KR" sz="1400" b="1" kern="0" dirty="0" smtClean="0">
              <a:solidFill>
                <a:srgbClr val="800080"/>
              </a:solidFill>
              <a:latin typeface="Calibri"/>
            </a:endParaRPr>
          </a:p>
          <a:p>
            <a:pPr>
              <a:defRPr sz="1000"/>
            </a:pPr>
            <a:r>
              <a:rPr lang="en-US" altLang="ko-KR" sz="1400" b="1" kern="0" dirty="0">
                <a:solidFill>
                  <a:srgbClr val="800080"/>
                </a:solidFill>
                <a:latin typeface="Calibri"/>
              </a:rPr>
              <a:t>The strength of the metal seat required for high temperature/ high pressure can be easily designed with excellent durability.</a:t>
            </a:r>
          </a:p>
        </p:txBody>
      </p:sp>
      <p:pic>
        <p:nvPicPr>
          <p:cNvPr id="15" name="Picture 8" descr="vib-arrow"/>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4499992" y="3530031"/>
            <a:ext cx="1143525" cy="474642"/>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그룹 15"/>
          <p:cNvGrpSpPr/>
          <p:nvPr/>
        </p:nvGrpSpPr>
        <p:grpSpPr>
          <a:xfrm>
            <a:off x="1021682" y="1412776"/>
            <a:ext cx="1822240" cy="4625673"/>
            <a:chOff x="768084" y="1733578"/>
            <a:chExt cx="1822240" cy="4625673"/>
          </a:xfrm>
        </p:grpSpPr>
        <p:pic>
          <p:nvPicPr>
            <p:cNvPr id="38" name="그림 37"/>
            <p:cNvPicPr>
              <a:picLocks noChangeAspect="1"/>
            </p:cNvPicPr>
            <p:nvPr/>
          </p:nvPicPr>
          <p:blipFill rotWithShape="1">
            <a:blip r:embed="rId4" cstate="print">
              <a:extLst>
                <a:ext uri="{28A0092B-C50C-407E-A947-70E740481C1C}">
                  <a14:useLocalDpi xmlns:a14="http://schemas.microsoft.com/office/drawing/2010/main" val="0"/>
                </a:ext>
              </a:extLst>
            </a:blip>
            <a:srcRect l="41636" t="61460" r="38436" b="13154"/>
            <a:stretch/>
          </p:blipFill>
          <p:spPr>
            <a:xfrm rot="5400000">
              <a:off x="830271" y="1671391"/>
              <a:ext cx="1697865" cy="1822240"/>
            </a:xfrm>
            <a:prstGeom prst="rect">
              <a:avLst/>
            </a:prstGeom>
          </p:spPr>
        </p:pic>
        <p:pic>
          <p:nvPicPr>
            <p:cNvPr id="19" name="그림 30"/>
            <p:cNvPicPr>
              <a:picLocks noChangeAspect="1"/>
            </p:cNvPicPr>
            <p:nvPr/>
          </p:nvPicPr>
          <p:blipFill>
            <a:blip r:embed="rId5" cstate="print">
              <a:extLst>
                <a:ext uri="{28A0092B-C50C-407E-A947-70E740481C1C}">
                  <a14:useLocalDpi xmlns:a14="http://schemas.microsoft.com/office/drawing/2010/main" val="0"/>
                </a:ext>
              </a:extLst>
            </a:blip>
            <a:srcRect l="32671" t="13541" r="11095" b="61176"/>
            <a:stretch>
              <a:fillRect/>
            </a:stretch>
          </p:blipFill>
          <p:spPr bwMode="auto">
            <a:xfrm rot="5400000">
              <a:off x="560654" y="4534818"/>
              <a:ext cx="2237098" cy="141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図 24">
            <a:extLst>
              <a:ext uri="{FF2B5EF4-FFF2-40B4-BE49-F238E27FC236}">
                <a16:creationId xmlns="" xmlns:a16="http://schemas.microsoft.com/office/drawing/2014/main" id="{EB24F9A9-4358-449B-8BB1-8054A2536C1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072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3</a:t>
            </a:fld>
            <a:endParaRPr lang="ko-KR" altLang="en-US" dirty="0"/>
          </a:p>
        </p:txBody>
      </p:sp>
      <p:sp>
        <p:nvSpPr>
          <p:cNvPr id="11" name="AutoShape 921"/>
          <p:cNvSpPr>
            <a:spLocks noChangeArrowheads="1"/>
          </p:cNvSpPr>
          <p:nvPr/>
        </p:nvSpPr>
        <p:spPr bwMode="auto">
          <a:xfrm>
            <a:off x="1835696" y="1074540"/>
            <a:ext cx="5348510" cy="342900"/>
          </a:xfrm>
          <a:prstGeom prst="roundRect">
            <a:avLst>
              <a:gd name="adj" fmla="val 50000"/>
            </a:avLst>
          </a:prstGeom>
          <a:gradFill rotWithShape="1">
            <a:gsLst>
              <a:gs pos="0">
                <a:srgbClr val="FBFCFE"/>
              </a:gs>
              <a:gs pos="100000">
                <a:srgbClr val="5B97CD"/>
              </a:gs>
            </a:gsLst>
            <a:lin ang="2700000" scaled="1"/>
          </a:gradFill>
          <a:ln w="12700" algn="ctr">
            <a:solidFill>
              <a:srgbClr val="5CA0DD">
                <a:alpha val="60001"/>
              </a:srgbClr>
            </a:solidFill>
            <a:round/>
            <a:headEnd/>
            <a:tailEnd/>
          </a:ln>
          <a:effectLst/>
        </p:spPr>
        <p:txBody>
          <a:bodyPr wrap="none" lIns="468000" anchor="ctr"/>
          <a:lstStyle/>
          <a:p>
            <a:pPr algn="ctr">
              <a:defRPr/>
            </a:pPr>
            <a:r>
              <a:rPr lang="en-US" altLang="ko-KR" sz="16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I n d e x</a:t>
            </a:r>
            <a:endParaRPr lang="ko-KR" altLang="en-US" sz="16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9" name="Rectangle 923"/>
          <p:cNvSpPr>
            <a:spLocks noChangeArrowheads="1"/>
          </p:cNvSpPr>
          <p:nvPr/>
        </p:nvSpPr>
        <p:spPr bwMode="auto">
          <a:xfrm>
            <a:off x="1835696" y="1900089"/>
            <a:ext cx="5544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228600" indent="-228600">
              <a:buAutoNum type="arabicPeriod"/>
            </a:pPr>
            <a:r>
              <a:rPr lang="en-US" altLang="ko-KR" dirty="0" smtClean="0">
                <a:ln w="12700">
                  <a:solidFill>
                    <a:schemeClr val="tx2">
                      <a:satMod val="155000"/>
                    </a:schemeClr>
                  </a:solidFill>
                  <a:prstDash val="solid"/>
                </a:ln>
                <a:solidFill>
                  <a:srgbClr val="0000CC"/>
                </a:solidFill>
                <a:latin typeface="+mj-ea"/>
                <a:ea typeface="+mj-ea"/>
                <a:cs typeface="Arial" panose="020B0604020202020204" pitchFamily="34" charset="0"/>
              </a:rPr>
              <a:t>Butterfly Valves </a:t>
            </a:r>
          </a:p>
          <a:p>
            <a:pPr marL="228600" indent="-228600">
              <a:buAutoNum type="arabicPeriod"/>
            </a:pPr>
            <a:endParaRPr lang="en-US" altLang="ko-KR" dirty="0">
              <a:ln w="12700">
                <a:solidFill>
                  <a:schemeClr val="tx2">
                    <a:satMod val="155000"/>
                  </a:schemeClr>
                </a:solidFill>
                <a:prstDash val="solid"/>
              </a:ln>
              <a:solidFill>
                <a:srgbClr val="0000CC"/>
              </a:solidFill>
              <a:latin typeface="+mj-ea"/>
              <a:ea typeface="+mj-ea"/>
              <a:cs typeface="Arial" panose="020B0604020202020204" pitchFamily="34" charset="0"/>
            </a:endParaRPr>
          </a:p>
          <a:p>
            <a:pPr marL="228600" indent="-228600">
              <a:buAutoNum type="arabicPeriod"/>
            </a:pPr>
            <a:r>
              <a:rPr lang="en-US" altLang="ko-KR" dirty="0" smtClean="0">
                <a:ln w="12700">
                  <a:solidFill>
                    <a:schemeClr val="tx2">
                      <a:satMod val="155000"/>
                    </a:schemeClr>
                  </a:solidFill>
                  <a:prstDash val="solid"/>
                </a:ln>
                <a:solidFill>
                  <a:srgbClr val="0000CC"/>
                </a:solidFill>
                <a:latin typeface="+mj-ea"/>
                <a:ea typeface="+mj-ea"/>
                <a:cs typeface="Arial" panose="020B0604020202020204" pitchFamily="34" charset="0"/>
              </a:rPr>
              <a:t>Concentric  BTV</a:t>
            </a:r>
          </a:p>
          <a:p>
            <a:pPr marL="228600" indent="-228600">
              <a:buAutoNum type="arabicPeriod"/>
            </a:pPr>
            <a:endParaRPr lang="en-US" altLang="ko-KR" dirty="0" smtClean="0">
              <a:ln w="12700">
                <a:solidFill>
                  <a:schemeClr val="tx2">
                    <a:satMod val="155000"/>
                  </a:schemeClr>
                </a:solidFill>
                <a:prstDash val="solid"/>
              </a:ln>
              <a:solidFill>
                <a:srgbClr val="0000CC"/>
              </a:solidFill>
              <a:latin typeface="+mj-ea"/>
              <a:ea typeface="+mj-ea"/>
              <a:cs typeface="Arial" panose="020B0604020202020204" pitchFamily="34" charset="0"/>
            </a:endParaRPr>
          </a:p>
          <a:p>
            <a:pPr marL="228600" indent="-228600">
              <a:buAutoNum type="arabicPeriod"/>
            </a:pPr>
            <a:r>
              <a:rPr lang="en-US" altLang="ko-KR" dirty="0" smtClean="0">
                <a:ln w="12700">
                  <a:solidFill>
                    <a:schemeClr val="tx2">
                      <a:satMod val="155000"/>
                    </a:schemeClr>
                  </a:solidFill>
                  <a:prstDash val="solid"/>
                </a:ln>
                <a:solidFill>
                  <a:srgbClr val="0000CC"/>
                </a:solidFill>
                <a:latin typeface="+mj-ea"/>
                <a:ea typeface="+mj-ea"/>
                <a:cs typeface="Arial" panose="020B0604020202020204" pitchFamily="34" charset="0"/>
              </a:rPr>
              <a:t>Double Offset BTV</a:t>
            </a:r>
          </a:p>
          <a:p>
            <a:pPr marL="228600" indent="-228600">
              <a:buAutoNum type="arabicPeriod"/>
            </a:pPr>
            <a:endParaRPr lang="en-US" altLang="ko-KR" dirty="0">
              <a:ln w="12700">
                <a:solidFill>
                  <a:schemeClr val="tx2">
                    <a:satMod val="155000"/>
                  </a:schemeClr>
                </a:solidFill>
                <a:prstDash val="solid"/>
              </a:ln>
              <a:solidFill>
                <a:srgbClr val="0000CC"/>
              </a:solidFill>
              <a:latin typeface="+mj-ea"/>
              <a:ea typeface="+mj-ea"/>
              <a:cs typeface="Arial" panose="020B0604020202020204" pitchFamily="34" charset="0"/>
            </a:endParaRPr>
          </a:p>
          <a:p>
            <a:pPr marL="228600" indent="-228600">
              <a:buAutoNum type="arabicPeriod"/>
            </a:pPr>
            <a:r>
              <a:rPr lang="en-US" altLang="ko-KR" dirty="0" smtClean="0">
                <a:ln w="12700">
                  <a:solidFill>
                    <a:schemeClr val="tx2">
                      <a:satMod val="155000"/>
                    </a:schemeClr>
                  </a:solidFill>
                  <a:prstDash val="solid"/>
                </a:ln>
                <a:solidFill>
                  <a:srgbClr val="0000CC"/>
                </a:solidFill>
                <a:latin typeface="+mj-ea"/>
                <a:ea typeface="+mj-ea"/>
                <a:cs typeface="Arial" panose="020B0604020202020204" pitchFamily="34" charset="0"/>
              </a:rPr>
              <a:t>Triple offset BTV</a:t>
            </a:r>
          </a:p>
          <a:p>
            <a:pPr marL="228600" indent="-228600">
              <a:buAutoNum type="arabicPeriod"/>
            </a:pPr>
            <a:endParaRPr lang="en-US" altLang="ko-KR" dirty="0">
              <a:ln w="12700">
                <a:solidFill>
                  <a:schemeClr val="tx2">
                    <a:satMod val="155000"/>
                  </a:schemeClr>
                </a:solidFill>
                <a:prstDash val="solid"/>
              </a:ln>
              <a:solidFill>
                <a:srgbClr val="0000CC"/>
              </a:solidFill>
              <a:latin typeface="+mj-ea"/>
              <a:ea typeface="+mj-ea"/>
              <a:cs typeface="Arial" panose="020B0604020202020204" pitchFamily="34" charset="0"/>
            </a:endParaRPr>
          </a:p>
          <a:p>
            <a:pPr marL="228600" indent="-228600">
              <a:buAutoNum type="arabicPeriod"/>
            </a:pPr>
            <a:r>
              <a:rPr lang="en-US" altLang="ko-KR" dirty="0" smtClean="0">
                <a:ln w="12700">
                  <a:solidFill>
                    <a:schemeClr val="tx2">
                      <a:satMod val="155000"/>
                    </a:schemeClr>
                  </a:solidFill>
                  <a:prstDash val="solid"/>
                </a:ln>
                <a:solidFill>
                  <a:srgbClr val="0000CC"/>
                </a:solidFill>
                <a:latin typeface="+mj-ea"/>
                <a:ea typeface="+mj-ea"/>
                <a:cs typeface="Arial" panose="020B0604020202020204" pitchFamily="34" charset="0"/>
              </a:rPr>
              <a:t>Applications </a:t>
            </a:r>
          </a:p>
          <a:p>
            <a:pPr marL="228600" indent="-228600">
              <a:buAutoNum type="arabicPeriod"/>
            </a:pPr>
            <a:endParaRPr lang="en-US" altLang="ko-KR" dirty="0">
              <a:ln w="12700">
                <a:solidFill>
                  <a:schemeClr val="tx2">
                    <a:satMod val="155000"/>
                  </a:schemeClr>
                </a:solidFill>
                <a:prstDash val="solid"/>
              </a:ln>
              <a:solidFill>
                <a:srgbClr val="0000CC"/>
              </a:solidFill>
              <a:latin typeface="+mj-ea"/>
              <a:ea typeface="+mj-ea"/>
              <a:cs typeface="Arial" panose="020B0604020202020204" pitchFamily="34" charset="0"/>
            </a:endParaRPr>
          </a:p>
          <a:p>
            <a:pPr marL="228600" indent="-228600">
              <a:buAutoNum type="arabicPeriod"/>
            </a:pPr>
            <a:r>
              <a:rPr lang="en-US" altLang="ko-KR" dirty="0" smtClean="0">
                <a:ln w="12700">
                  <a:solidFill>
                    <a:schemeClr val="tx2">
                      <a:satMod val="155000"/>
                    </a:schemeClr>
                  </a:solidFill>
                  <a:prstDash val="solid"/>
                </a:ln>
                <a:solidFill>
                  <a:srgbClr val="0000CC"/>
                </a:solidFill>
                <a:latin typeface="+mj-ea"/>
                <a:ea typeface="+mj-ea"/>
                <a:cs typeface="Arial" panose="020B0604020202020204" pitchFamily="34" charset="0"/>
              </a:rPr>
              <a:t>Engineering Solutions</a:t>
            </a:r>
            <a:endParaRPr lang="en-US" altLang="ko-KR" dirty="0">
              <a:solidFill>
                <a:srgbClr val="0000CC"/>
              </a:solidFill>
              <a:latin typeface="+mj-ea"/>
              <a:ea typeface="+mj-ea"/>
              <a:cs typeface="Arial" panose="020B0604020202020204" pitchFamily="34" charset="0"/>
            </a:endParaRPr>
          </a:p>
          <a:p>
            <a:endParaRPr lang="en-US" altLang="ko-KR" dirty="0" smtClean="0">
              <a:ln w="12700">
                <a:solidFill>
                  <a:schemeClr val="tx2">
                    <a:satMod val="155000"/>
                  </a:schemeClr>
                </a:solidFill>
                <a:prstDash val="solid"/>
              </a:ln>
              <a:solidFill>
                <a:srgbClr val="0000CC"/>
              </a:solidFill>
              <a:latin typeface="+mj-ea"/>
              <a:ea typeface="+mj-ea"/>
              <a:cs typeface="Arial" panose="020B0604020202020204" pitchFamily="34" charset="0"/>
            </a:endParaRPr>
          </a:p>
        </p:txBody>
      </p:sp>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109" t="11647" r="4409" b="8244"/>
          <a:stretch/>
        </p:blipFill>
        <p:spPr bwMode="auto">
          <a:xfrm>
            <a:off x="3158458" y="2459555"/>
            <a:ext cx="2407420" cy="2727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제목 1"/>
          <p:cNvSpPr>
            <a:spLocks noGrp="1"/>
          </p:cNvSpPr>
          <p:nvPr>
            <p:ph type="ctrTitle"/>
          </p:nvPr>
        </p:nvSpPr>
        <p:spPr>
          <a:xfrm>
            <a:off x="179512" y="404664"/>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Triple offset Butterfly Valves</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a:p>
        </p:txBody>
      </p:sp>
      <p:sp>
        <p:nvSpPr>
          <p:cNvPr id="73"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4.4  Triple offset Metal Seated BTV – Cephas 9**-TE Series.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6" name="그룹 5"/>
          <p:cNvGrpSpPr/>
          <p:nvPr/>
        </p:nvGrpSpPr>
        <p:grpSpPr>
          <a:xfrm>
            <a:off x="395536" y="1852995"/>
            <a:ext cx="8346262" cy="4096285"/>
            <a:chOff x="465706" y="1646016"/>
            <a:chExt cx="8960780" cy="4341773"/>
          </a:xfrm>
        </p:grpSpPr>
        <p:sp>
          <p:nvSpPr>
            <p:cNvPr id="77" name="도넛 76"/>
            <p:cNvSpPr/>
            <p:nvPr/>
          </p:nvSpPr>
          <p:spPr bwMode="auto">
            <a:xfrm rot="20754670">
              <a:off x="2113512" y="2183977"/>
              <a:ext cx="5196311" cy="3116519"/>
            </a:xfrm>
            <a:prstGeom prst="donut">
              <a:avLst>
                <a:gd name="adj" fmla="val 1287"/>
              </a:avLst>
            </a:prstGeom>
            <a:gradFill flip="none" rotWithShape="1">
              <a:gsLst>
                <a:gs pos="38000">
                  <a:schemeClr val="bg1"/>
                </a:gs>
                <a:gs pos="45000">
                  <a:schemeClr val="bg1"/>
                </a:gs>
                <a:gs pos="76000">
                  <a:schemeClr val="bg1">
                    <a:lumMod val="85000"/>
                  </a:schemeClr>
                </a:gs>
                <a:gs pos="90000">
                  <a:schemeClr val="bg1"/>
                </a:gs>
              </a:gsLst>
              <a:lin ang="13500000" scaled="0"/>
              <a:tileRect/>
            </a:gradFill>
            <a:ln>
              <a:noFill/>
            </a:ln>
            <a:effectLst>
              <a:outerShdw dist="127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sz="1200" b="1">
                <a:solidFill>
                  <a:schemeClr val="tx1"/>
                </a:solidFill>
              </a:endParaRPr>
            </a:p>
          </p:txBody>
        </p:sp>
        <p:sp>
          <p:nvSpPr>
            <p:cNvPr id="2" name="직사각형 1"/>
            <p:cNvSpPr/>
            <p:nvPr/>
          </p:nvSpPr>
          <p:spPr>
            <a:xfrm>
              <a:off x="1488650" y="2015292"/>
              <a:ext cx="2470700" cy="456710"/>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2. </a:t>
              </a:r>
              <a:r>
                <a:rPr lang="en-US" altLang="ko-KR" sz="1100" b="1" dirty="0" smtClean="0">
                  <a:solidFill>
                    <a:srgbClr val="000000"/>
                  </a:solidFill>
                  <a:latin typeface="Arial" panose="020B0604020202020204" pitchFamily="34" charset="0"/>
                </a:rPr>
                <a:t>Zero leakage  bi - directional </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tight shut-off</a:t>
              </a:r>
              <a:endParaRPr lang="ko-KR" altLang="en-US" sz="1100" b="1" dirty="0"/>
            </a:p>
          </p:txBody>
        </p:sp>
        <p:sp>
          <p:nvSpPr>
            <p:cNvPr id="78" name="직사각형 77"/>
            <p:cNvSpPr/>
            <p:nvPr/>
          </p:nvSpPr>
          <p:spPr>
            <a:xfrm>
              <a:off x="1001580" y="2546884"/>
              <a:ext cx="2246490" cy="277288"/>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3.  </a:t>
              </a:r>
              <a:r>
                <a:rPr lang="en-US" altLang="ko-KR" sz="1100" b="1" dirty="0" smtClean="0">
                  <a:solidFill>
                    <a:srgbClr val="000000"/>
                  </a:solidFill>
                  <a:latin typeface="Arial" panose="020B0604020202020204" pitchFamily="34" charset="0"/>
                </a:rPr>
                <a:t>Solid metal  to metal seat</a:t>
              </a:r>
              <a:endParaRPr lang="ko-KR" altLang="en-US" sz="1100" b="1"/>
            </a:p>
          </p:txBody>
        </p:sp>
        <p:sp>
          <p:nvSpPr>
            <p:cNvPr id="79" name="직사각형 78"/>
            <p:cNvSpPr/>
            <p:nvPr/>
          </p:nvSpPr>
          <p:spPr>
            <a:xfrm>
              <a:off x="2336427" y="1646016"/>
              <a:ext cx="1852963" cy="277288"/>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1. </a:t>
              </a:r>
              <a:r>
                <a:rPr lang="en-US" altLang="ko-KR" sz="1100" b="1" dirty="0" smtClean="0">
                  <a:solidFill>
                    <a:srgbClr val="000000"/>
                  </a:solidFill>
                  <a:latin typeface="Arial" panose="020B0604020202020204" pitchFamily="34" charset="0"/>
                </a:rPr>
                <a:t>Low Torque seated</a:t>
              </a:r>
              <a:endParaRPr lang="ko-KR" altLang="en-US" sz="1100" b="1" dirty="0"/>
            </a:p>
          </p:txBody>
        </p:sp>
        <p:sp>
          <p:nvSpPr>
            <p:cNvPr id="80" name="직사각형 79"/>
            <p:cNvSpPr/>
            <p:nvPr/>
          </p:nvSpPr>
          <p:spPr>
            <a:xfrm>
              <a:off x="620326" y="3072940"/>
              <a:ext cx="2194786" cy="456710"/>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4.  </a:t>
              </a:r>
              <a:r>
                <a:rPr lang="en-US" altLang="ko-KR" sz="1100" b="1" dirty="0" smtClean="0">
                  <a:solidFill>
                    <a:srgbClr val="000000"/>
                  </a:solidFill>
                  <a:latin typeface="Arial" panose="020B0604020202020204" pitchFamily="34" charset="0"/>
                </a:rPr>
                <a:t>Resilient metal </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to metal seat (Laminated)</a:t>
              </a:r>
              <a:endParaRPr lang="ko-KR" altLang="en-US" sz="1100" b="1" dirty="0"/>
            </a:p>
          </p:txBody>
        </p:sp>
        <p:sp>
          <p:nvSpPr>
            <p:cNvPr id="81" name="직사각형 80"/>
            <p:cNvSpPr/>
            <p:nvPr/>
          </p:nvSpPr>
          <p:spPr>
            <a:xfrm>
              <a:off x="7131335" y="3683102"/>
              <a:ext cx="2099140" cy="456710"/>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13. </a:t>
              </a:r>
              <a:r>
                <a:rPr lang="en-US" altLang="ko-KR" sz="1100" b="1" dirty="0" smtClean="0">
                  <a:solidFill>
                    <a:srgbClr val="000000"/>
                  </a:solidFill>
                  <a:latin typeface="Arial" panose="020B0604020202020204" pitchFamily="34" charset="0"/>
                </a:rPr>
                <a:t>Quarter – turn</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friction-free Operation.</a:t>
              </a:r>
              <a:endParaRPr lang="ko-KR" altLang="en-US" sz="1100" b="1" dirty="0"/>
            </a:p>
          </p:txBody>
        </p:sp>
        <p:sp>
          <p:nvSpPr>
            <p:cNvPr id="82" name="직사각형 81"/>
            <p:cNvSpPr/>
            <p:nvPr/>
          </p:nvSpPr>
          <p:spPr>
            <a:xfrm>
              <a:off x="707026" y="4350715"/>
              <a:ext cx="1859869" cy="636131"/>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6. </a:t>
              </a:r>
              <a:r>
                <a:rPr lang="en-US" altLang="ko-KR" sz="1100" b="1" dirty="0" smtClean="0">
                  <a:solidFill>
                    <a:srgbClr val="000000"/>
                  </a:solidFill>
                  <a:latin typeface="Arial" panose="020B0604020202020204" pitchFamily="34" charset="0"/>
                </a:rPr>
                <a:t>Pressure range</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ANSI class 150LB to</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ANSI  class 2500LB</a:t>
              </a:r>
              <a:endParaRPr lang="ko-KR" altLang="en-US" sz="1100" b="1" dirty="0"/>
            </a:p>
          </p:txBody>
        </p:sp>
        <p:sp>
          <p:nvSpPr>
            <p:cNvPr id="83" name="직사각형 82"/>
            <p:cNvSpPr/>
            <p:nvPr/>
          </p:nvSpPr>
          <p:spPr>
            <a:xfrm>
              <a:off x="1238210" y="5219143"/>
              <a:ext cx="1876255" cy="456710"/>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7. </a:t>
              </a:r>
              <a:r>
                <a:rPr lang="en-US" altLang="ko-KR" sz="1100" b="1" dirty="0" smtClean="0">
                  <a:solidFill>
                    <a:srgbClr val="000000"/>
                  </a:solidFill>
                  <a:latin typeface="Arial" panose="020B0604020202020204" pitchFamily="34" charset="0"/>
                </a:rPr>
                <a:t> Fire-safety Design </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API 607</a:t>
              </a:r>
              <a:endParaRPr lang="ko-KR" altLang="en-US" sz="1100" b="1" dirty="0"/>
            </a:p>
          </p:txBody>
        </p:sp>
        <p:sp>
          <p:nvSpPr>
            <p:cNvPr id="84" name="직사각형 83"/>
            <p:cNvSpPr/>
            <p:nvPr/>
          </p:nvSpPr>
          <p:spPr>
            <a:xfrm>
              <a:off x="4205224" y="5529846"/>
              <a:ext cx="2337514" cy="456710"/>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9. </a:t>
              </a:r>
              <a:r>
                <a:rPr lang="en-US" altLang="ko-KR" sz="1100" b="1" dirty="0" smtClean="0">
                  <a:solidFill>
                    <a:srgbClr val="000000"/>
                  </a:solidFill>
                  <a:latin typeface="Arial" panose="020B0604020202020204" pitchFamily="34" charset="0"/>
                </a:rPr>
                <a:t> Wide range of materials</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with cladding</a:t>
              </a:r>
              <a:endParaRPr lang="ko-KR" altLang="en-US" sz="1100" b="1" dirty="0"/>
            </a:p>
          </p:txBody>
        </p:sp>
        <p:sp>
          <p:nvSpPr>
            <p:cNvPr id="85" name="직사각형 84"/>
            <p:cNvSpPr/>
            <p:nvPr/>
          </p:nvSpPr>
          <p:spPr>
            <a:xfrm>
              <a:off x="5476244" y="5201614"/>
              <a:ext cx="2007230" cy="456710"/>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10. </a:t>
              </a:r>
              <a:r>
                <a:rPr lang="en-US" altLang="ko-KR" sz="1100" b="1" dirty="0" smtClean="0">
                  <a:solidFill>
                    <a:srgbClr val="000000"/>
                  </a:solidFill>
                  <a:latin typeface="Arial" panose="020B0604020202020204" pitchFamily="34" charset="0"/>
                </a:rPr>
                <a:t> Anti-blowout device </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API 609</a:t>
              </a:r>
              <a:endParaRPr lang="ko-KR" altLang="en-US" sz="1100" b="1" dirty="0"/>
            </a:p>
          </p:txBody>
        </p:sp>
        <p:sp>
          <p:nvSpPr>
            <p:cNvPr id="86" name="직사각형 85"/>
            <p:cNvSpPr/>
            <p:nvPr/>
          </p:nvSpPr>
          <p:spPr>
            <a:xfrm>
              <a:off x="6277463" y="4717883"/>
              <a:ext cx="2188710" cy="456710"/>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11. </a:t>
              </a:r>
              <a:r>
                <a:rPr lang="en-US" altLang="ko-KR" sz="1100" b="1" dirty="0" smtClean="0">
                  <a:solidFill>
                    <a:srgbClr val="000000"/>
                  </a:solidFill>
                  <a:latin typeface="Arial" panose="020B0604020202020204" pitchFamily="34" charset="0"/>
                </a:rPr>
                <a:t> Temperature range</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-196</a:t>
              </a:r>
              <a:r>
                <a:rPr lang="ko-KR" altLang="en-US" sz="1100" b="1" dirty="0" smtClean="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600 </a:t>
              </a:r>
              <a:r>
                <a:rPr lang="ko-KR" altLang="en-US" sz="1100" b="1" dirty="0" smtClean="0">
                  <a:solidFill>
                    <a:srgbClr val="000000"/>
                  </a:solidFill>
                  <a:latin typeface="Arial" panose="020B0604020202020204" pitchFamily="34" charset="0"/>
                </a:rPr>
                <a:t>℃</a:t>
              </a:r>
              <a:endParaRPr lang="ko-KR" altLang="en-US" sz="1100" b="1" dirty="0"/>
            </a:p>
          </p:txBody>
        </p:sp>
        <p:sp>
          <p:nvSpPr>
            <p:cNvPr id="87" name="직사각형 86"/>
            <p:cNvSpPr/>
            <p:nvPr/>
          </p:nvSpPr>
          <p:spPr>
            <a:xfrm>
              <a:off x="6787423" y="4327220"/>
              <a:ext cx="2443052" cy="277288"/>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12. </a:t>
              </a:r>
              <a:r>
                <a:rPr lang="en-US" altLang="ko-KR" sz="1100" b="1" dirty="0" smtClean="0">
                  <a:solidFill>
                    <a:srgbClr val="000000"/>
                  </a:solidFill>
                  <a:latin typeface="Arial" panose="020B0604020202020204" pitchFamily="34" charset="0"/>
                </a:rPr>
                <a:t> Long Operational life time</a:t>
              </a:r>
              <a:endParaRPr lang="ko-KR" altLang="en-US" sz="1100" b="1"/>
            </a:p>
          </p:txBody>
        </p:sp>
        <p:sp>
          <p:nvSpPr>
            <p:cNvPr id="88" name="직사각형 87"/>
            <p:cNvSpPr/>
            <p:nvPr/>
          </p:nvSpPr>
          <p:spPr>
            <a:xfrm>
              <a:off x="7243580" y="3185260"/>
              <a:ext cx="2182906" cy="277288"/>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14. </a:t>
              </a:r>
              <a:r>
                <a:rPr lang="en-US" altLang="ko-KR" sz="1100" b="1" dirty="0" smtClean="0">
                  <a:solidFill>
                    <a:srgbClr val="000000"/>
                  </a:solidFill>
                  <a:latin typeface="Arial" panose="020B0604020202020204" pitchFamily="34" charset="0"/>
                </a:rPr>
                <a:t> Low cost </a:t>
              </a:r>
              <a:endParaRPr lang="ko-KR" altLang="en-US" sz="1100" b="1" dirty="0"/>
            </a:p>
          </p:txBody>
        </p:sp>
        <p:sp>
          <p:nvSpPr>
            <p:cNvPr id="90" name="직사각형 89"/>
            <p:cNvSpPr/>
            <p:nvPr/>
          </p:nvSpPr>
          <p:spPr>
            <a:xfrm>
              <a:off x="6858970" y="2489403"/>
              <a:ext cx="2299955" cy="456710"/>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15. </a:t>
              </a:r>
              <a:r>
                <a:rPr lang="en-US" altLang="ko-KR" sz="1100" b="1" dirty="0" smtClean="0">
                  <a:solidFill>
                    <a:srgbClr val="000000"/>
                  </a:solidFill>
                  <a:latin typeface="Arial" panose="020B0604020202020204" pitchFamily="34" charset="0"/>
                </a:rPr>
                <a:t> Smaller to Large size</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( 80A  to 4000A )</a:t>
              </a:r>
              <a:endParaRPr lang="ko-KR" altLang="en-US" sz="1100" b="1" dirty="0"/>
            </a:p>
          </p:txBody>
        </p:sp>
        <p:sp>
          <p:nvSpPr>
            <p:cNvPr id="91" name="직사각형 90"/>
            <p:cNvSpPr/>
            <p:nvPr/>
          </p:nvSpPr>
          <p:spPr>
            <a:xfrm>
              <a:off x="6160219" y="2083082"/>
              <a:ext cx="2246280" cy="277288"/>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16. </a:t>
              </a:r>
              <a:r>
                <a:rPr lang="en-US" altLang="ko-KR" sz="1100" b="1" dirty="0" smtClean="0">
                  <a:solidFill>
                    <a:srgbClr val="000000"/>
                  </a:solidFill>
                  <a:latin typeface="Arial" panose="020B0604020202020204" pitchFamily="34" charset="0"/>
                </a:rPr>
                <a:t>Low maintenance Design</a:t>
              </a:r>
              <a:endParaRPr lang="ko-KR" altLang="en-US" sz="1100" b="1" dirty="0"/>
            </a:p>
          </p:txBody>
        </p:sp>
        <p:sp>
          <p:nvSpPr>
            <p:cNvPr id="92" name="직사각형 91"/>
            <p:cNvSpPr/>
            <p:nvPr/>
          </p:nvSpPr>
          <p:spPr>
            <a:xfrm>
              <a:off x="2475761" y="5531079"/>
              <a:ext cx="2075308" cy="456710"/>
            </a:xfrm>
            <a:prstGeom prst="rect">
              <a:avLst/>
            </a:prstGeom>
          </p:spPr>
          <p:txBody>
            <a:bodyPr wrap="square">
              <a:spAutoFit/>
            </a:bodyPr>
            <a:lstStyle/>
            <a:p>
              <a:r>
                <a:rPr lang="en-US" altLang="ko-KR" sz="1100" b="1" dirty="0" smtClean="0">
                  <a:solidFill>
                    <a:srgbClr val="FF0000"/>
                  </a:solidFill>
                  <a:latin typeface="Arial" panose="020B0604020202020204" pitchFamily="34" charset="0"/>
                </a:rPr>
                <a:t>8.  </a:t>
              </a:r>
              <a:r>
                <a:rPr lang="en-US" altLang="ko-KR" sz="1100" b="1" dirty="0" smtClean="0">
                  <a:solidFill>
                    <a:srgbClr val="000000"/>
                  </a:solidFill>
                  <a:latin typeface="Arial" panose="020B0604020202020204" pitchFamily="34" charset="0"/>
                </a:rPr>
                <a:t>Easy to replace </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the valve</a:t>
              </a:r>
              <a:endParaRPr lang="ko-KR" altLang="en-US" sz="1100" b="1" dirty="0"/>
            </a:p>
          </p:txBody>
        </p:sp>
        <p:sp>
          <p:nvSpPr>
            <p:cNvPr id="93" name="직사각형 92"/>
            <p:cNvSpPr/>
            <p:nvPr/>
          </p:nvSpPr>
          <p:spPr>
            <a:xfrm>
              <a:off x="465706" y="3754318"/>
              <a:ext cx="2017336" cy="456710"/>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5. </a:t>
              </a:r>
              <a:r>
                <a:rPr lang="en-US" altLang="ko-KR" sz="1100" b="1" dirty="0" smtClean="0">
                  <a:solidFill>
                    <a:srgbClr val="000000"/>
                  </a:solidFill>
                  <a:latin typeface="Arial" panose="020B0604020202020204" pitchFamily="34" charset="0"/>
                </a:rPr>
                <a:t>Global user based on</a:t>
              </a:r>
            </a:p>
            <a:p>
              <a:r>
                <a:rPr lang="en-US" altLang="ko-KR" sz="1100" b="1" dirty="0">
                  <a:solidFill>
                    <a:srgbClr val="000000"/>
                  </a:solidFill>
                  <a:latin typeface="Arial" panose="020B0604020202020204" pitchFamily="34" charset="0"/>
                </a:rPr>
                <a:t> </a:t>
              </a:r>
              <a:r>
                <a:rPr lang="en-US" altLang="ko-KR" sz="1100" b="1" dirty="0" smtClean="0">
                  <a:solidFill>
                    <a:srgbClr val="000000"/>
                  </a:solidFill>
                  <a:latin typeface="Arial" panose="020B0604020202020204" pitchFamily="34" charset="0"/>
                </a:rPr>
                <a:t>    Code &amp; Standard </a:t>
              </a:r>
              <a:endParaRPr lang="ko-KR" altLang="en-US" sz="1100" b="1" dirty="0"/>
            </a:p>
          </p:txBody>
        </p:sp>
        <p:sp>
          <p:nvSpPr>
            <p:cNvPr id="94" name="직사각형 93"/>
            <p:cNvSpPr/>
            <p:nvPr/>
          </p:nvSpPr>
          <p:spPr>
            <a:xfrm>
              <a:off x="4711667" y="1738004"/>
              <a:ext cx="2610126" cy="277288"/>
            </a:xfrm>
            <a:prstGeom prst="rect">
              <a:avLst/>
            </a:prstGeom>
          </p:spPr>
          <p:txBody>
            <a:bodyPr wrap="square">
              <a:spAutoFit/>
            </a:bodyPr>
            <a:lstStyle/>
            <a:p>
              <a:r>
                <a:rPr lang="en-US" altLang="ko-KR" sz="1100" b="1" dirty="0" smtClean="0">
                  <a:solidFill>
                    <a:srgbClr val="B93636"/>
                  </a:solidFill>
                  <a:latin typeface="Arial" panose="020B0604020202020204" pitchFamily="34" charset="0"/>
                </a:rPr>
                <a:t>17. </a:t>
              </a:r>
              <a:r>
                <a:rPr lang="en-US" altLang="ko-KR" sz="1100" b="1" dirty="0" smtClean="0">
                  <a:solidFill>
                    <a:srgbClr val="000000"/>
                  </a:solidFill>
                  <a:latin typeface="Arial" panose="020B0604020202020204" pitchFamily="34" charset="0"/>
                </a:rPr>
                <a:t> World class After Services</a:t>
              </a:r>
              <a:endParaRPr lang="ko-KR" altLang="en-US" sz="1100" b="1" dirty="0"/>
            </a:p>
          </p:txBody>
        </p:sp>
      </p:grpSp>
      <p:pic>
        <p:nvPicPr>
          <p:cNvPr id="25" name="図 24">
            <a:extLst>
              <a:ext uri="{FF2B5EF4-FFF2-40B4-BE49-F238E27FC236}">
                <a16:creationId xmlns="" xmlns:a16="http://schemas.microsoft.com/office/drawing/2014/main" id="{EB24F9A9-4358-449B-8BB1-8054A2536C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2743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33"/>
          <p:cNvPicPr>
            <a:picLocks noChangeAspect="1"/>
          </p:cNvPicPr>
          <p:nvPr/>
        </p:nvPicPr>
        <p:blipFill rotWithShape="1">
          <a:blip r:embed="rId3" cstate="print">
            <a:extLst>
              <a:ext uri="{28A0092B-C50C-407E-A947-70E740481C1C}">
                <a14:useLocalDpi xmlns:a14="http://schemas.microsoft.com/office/drawing/2010/main" val="0"/>
              </a:ext>
            </a:extLst>
          </a:blip>
          <a:srcRect l="23674" t="13235" r="37121" b="15931"/>
          <a:stretch/>
        </p:blipFill>
        <p:spPr>
          <a:xfrm>
            <a:off x="389945" y="3212976"/>
            <a:ext cx="2322476" cy="3242492"/>
          </a:xfrm>
          <a:prstGeom prst="snip2DiagRect">
            <a:avLst>
              <a:gd name="adj1" fmla="val 20600"/>
              <a:gd name="adj2" fmla="val 16667"/>
            </a:avLst>
          </a:prstGeom>
        </p:spPr>
      </p:pic>
      <p:sp>
        <p:nvSpPr>
          <p:cNvPr id="37" name="제목 1"/>
          <p:cNvSpPr>
            <a:spLocks noGrp="1"/>
          </p:cNvSpPr>
          <p:nvPr>
            <p:ph type="ctrTitle"/>
          </p:nvPr>
        </p:nvSpPr>
        <p:spPr>
          <a:xfrm>
            <a:off x="179512" y="404664"/>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Triple offset Butterfly Valves</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31</a:t>
            </a:fld>
            <a:endParaRPr lang="ko-KR" altLang="en-US" dirty="0"/>
          </a:p>
        </p:txBody>
      </p:sp>
      <p:sp>
        <p:nvSpPr>
          <p:cNvPr id="8"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4.5  Seat Design</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18" name="TextBox 523"/>
          <p:cNvSpPr txBox="1"/>
          <p:nvPr/>
        </p:nvSpPr>
        <p:spPr>
          <a:xfrm>
            <a:off x="372384" y="1400181"/>
            <a:ext cx="8009017" cy="400110"/>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ko-KR" altLang="en-US" sz="1400" b="1" kern="0" dirty="0" smtClean="0">
                <a:solidFill>
                  <a:srgbClr val="800080"/>
                </a:solidFill>
                <a:latin typeface="Calibri"/>
              </a:rPr>
              <a:t>  </a:t>
            </a:r>
            <a:r>
              <a:rPr kumimoji="0" lang="en-US" altLang="ko-KR" sz="2000" b="1" kern="0" dirty="0" smtClean="0">
                <a:solidFill>
                  <a:srgbClr val="FF0000"/>
                </a:solidFill>
                <a:latin typeface="Calibri"/>
              </a:rPr>
              <a:t> Seat </a:t>
            </a:r>
            <a:r>
              <a:rPr lang="en-US" altLang="ko-KR" sz="2000" b="1" kern="0" dirty="0" smtClean="0">
                <a:solidFill>
                  <a:srgbClr val="FF0000"/>
                </a:solidFill>
                <a:latin typeface="Calibri"/>
              </a:rPr>
              <a:t>is designed based on Fluid Condition (Temp’ / Pressure / Material)</a:t>
            </a:r>
            <a:endParaRPr kumimoji="0" lang="en-US" altLang="ko-KR" sz="1400" b="1" kern="0" dirty="0" smtClean="0">
              <a:solidFill>
                <a:srgbClr val="800080"/>
              </a:solidFill>
              <a:latin typeface="Calibri"/>
            </a:endParaRPr>
          </a:p>
        </p:txBody>
      </p:sp>
      <p:grpSp>
        <p:nvGrpSpPr>
          <p:cNvPr id="19" name="그룹 1"/>
          <p:cNvGrpSpPr>
            <a:grpSpLocks/>
          </p:cNvGrpSpPr>
          <p:nvPr/>
        </p:nvGrpSpPr>
        <p:grpSpPr bwMode="auto">
          <a:xfrm>
            <a:off x="899592" y="2031204"/>
            <a:ext cx="2590628" cy="1622449"/>
            <a:chOff x="1676987" y="2063893"/>
            <a:chExt cx="2787619" cy="1716377"/>
          </a:xfrm>
        </p:grpSpPr>
        <p:pic>
          <p:nvPicPr>
            <p:cNvPr id="20" name="그림 30"/>
            <p:cNvPicPr>
              <a:picLocks noChangeAspect="1"/>
            </p:cNvPicPr>
            <p:nvPr/>
          </p:nvPicPr>
          <p:blipFill>
            <a:blip r:embed="rId4" cstate="print">
              <a:extLst>
                <a:ext uri="{28A0092B-C50C-407E-A947-70E740481C1C}">
                  <a14:useLocalDpi xmlns:a14="http://schemas.microsoft.com/office/drawing/2010/main" val="0"/>
                </a:ext>
              </a:extLst>
            </a:blip>
            <a:srcRect l="32671" t="13541" r="11095" b="61176"/>
            <a:stretch>
              <a:fillRect/>
            </a:stretch>
          </p:blipFill>
          <p:spPr bwMode="auto">
            <a:xfrm>
              <a:off x="1676987" y="2063893"/>
              <a:ext cx="1808679" cy="114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94"/>
            <p:cNvSpPr txBox="1"/>
            <p:nvPr/>
          </p:nvSpPr>
          <p:spPr>
            <a:xfrm>
              <a:off x="3474017" y="2090886"/>
              <a:ext cx="654776" cy="24451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a:pPr>
              <a:r>
                <a:rPr kumimoji="0" lang="en-US" altLang="ko-KR" sz="1000" kern="0" dirty="0">
                  <a:solidFill>
                    <a:sysClr val="windowText" lastClr="000000"/>
                  </a:solidFill>
                  <a:latin typeface="Calibri" panose="020F0502020204030204"/>
                </a:rPr>
                <a:t>Body</a:t>
              </a:r>
            </a:p>
          </p:txBody>
        </p:sp>
        <p:cxnSp>
          <p:nvCxnSpPr>
            <p:cNvPr id="22" name="직선 화살표 연결선 37"/>
            <p:cNvCxnSpPr>
              <a:cxnSpLocks noChangeShapeType="1"/>
            </p:cNvCxnSpPr>
            <p:nvPr/>
          </p:nvCxnSpPr>
          <p:spPr bwMode="auto">
            <a:xfrm rot="10800000">
              <a:off x="3250616" y="2291866"/>
              <a:ext cx="578664"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cxnSp>
          <p:nvCxnSpPr>
            <p:cNvPr id="23" name="직선 화살표 연결선 38"/>
            <p:cNvCxnSpPr>
              <a:cxnSpLocks noChangeShapeType="1"/>
            </p:cNvCxnSpPr>
            <p:nvPr/>
          </p:nvCxnSpPr>
          <p:spPr bwMode="auto">
            <a:xfrm rot="10800000">
              <a:off x="2826978" y="2633919"/>
              <a:ext cx="1002302"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24" name="TextBox 497"/>
            <p:cNvSpPr txBox="1"/>
            <p:nvPr/>
          </p:nvSpPr>
          <p:spPr>
            <a:xfrm>
              <a:off x="3402580" y="2427492"/>
              <a:ext cx="753878" cy="24134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a:pPr>
              <a:r>
                <a:rPr kumimoji="0" lang="en-US" altLang="ko-KR" sz="1000" kern="0" dirty="0">
                  <a:solidFill>
                    <a:sysClr val="windowText" lastClr="000000"/>
                  </a:solidFill>
                  <a:latin typeface="Calibri" panose="020F0502020204030204"/>
                </a:rPr>
                <a:t>Gasket</a:t>
              </a:r>
            </a:p>
          </p:txBody>
        </p:sp>
        <p:sp>
          <p:nvSpPr>
            <p:cNvPr id="25" name="TextBox 498"/>
            <p:cNvSpPr txBox="1"/>
            <p:nvPr/>
          </p:nvSpPr>
          <p:spPr>
            <a:xfrm>
              <a:off x="2156407" y="2154396"/>
              <a:ext cx="514344" cy="24451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a:pPr>
              <a:r>
                <a:rPr kumimoji="0" lang="en-US" altLang="ko-KR" sz="1000" kern="0" dirty="0">
                  <a:solidFill>
                    <a:sysClr val="windowText" lastClr="000000"/>
                  </a:solidFill>
                  <a:latin typeface="Calibri" panose="020F0502020204030204"/>
                </a:rPr>
                <a:t>Disc</a:t>
              </a:r>
            </a:p>
          </p:txBody>
        </p:sp>
        <p:cxnSp>
          <p:nvCxnSpPr>
            <p:cNvPr id="26" name="직선 화살표 연결선 43"/>
            <p:cNvCxnSpPr>
              <a:cxnSpLocks noChangeShapeType="1"/>
            </p:cNvCxnSpPr>
            <p:nvPr/>
          </p:nvCxnSpPr>
          <p:spPr bwMode="auto">
            <a:xfrm rot="8940000">
              <a:off x="1979383" y="2451523"/>
              <a:ext cx="392707"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27" name="TextBox 500"/>
            <p:cNvSpPr txBox="1"/>
            <p:nvPr/>
          </p:nvSpPr>
          <p:spPr>
            <a:xfrm>
              <a:off x="2483428" y="3346809"/>
              <a:ext cx="1981178" cy="43346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a:pPr>
              <a:r>
                <a:rPr kumimoji="0" lang="en-US" altLang="ko-KR" sz="1000" kern="0" dirty="0" smtClean="0">
                  <a:solidFill>
                    <a:sysClr val="windowText" lastClr="000000"/>
                  </a:solidFill>
                  <a:latin typeface="Calibri" panose="020F0502020204030204"/>
                </a:rPr>
                <a:t> Body seat  or  Disc seat</a:t>
              </a:r>
              <a:endParaRPr kumimoji="0" lang="en-US" altLang="ko-KR" sz="1000" kern="0" dirty="0">
                <a:solidFill>
                  <a:sysClr val="windowText" lastClr="000000"/>
                </a:solidFill>
                <a:latin typeface="Calibri" panose="020F0502020204030204"/>
              </a:endParaRPr>
            </a:p>
            <a:p>
              <a:pPr eaLnBrk="1" fontAlgn="auto" hangingPunct="1">
                <a:spcBef>
                  <a:spcPts val="0"/>
                </a:spcBef>
                <a:spcAft>
                  <a:spcPts val="0"/>
                </a:spcAft>
                <a:defRPr/>
              </a:pPr>
              <a:r>
                <a:rPr kumimoji="0" lang="en-US" altLang="ko-KR" sz="1000" kern="0" dirty="0">
                  <a:solidFill>
                    <a:sysClr val="windowText" lastClr="000000"/>
                  </a:solidFill>
                  <a:latin typeface="Calibri" panose="020F0502020204030204"/>
                </a:rPr>
                <a:t>(</a:t>
              </a:r>
              <a:r>
                <a:rPr kumimoji="0" lang="en-US" altLang="ko-KR" sz="1000" kern="0" dirty="0" smtClean="0">
                  <a:solidFill>
                    <a:sysClr val="windowText" lastClr="000000"/>
                  </a:solidFill>
                  <a:latin typeface="Calibri" panose="020F0502020204030204"/>
                </a:rPr>
                <a:t>Laminated or metal seated)</a:t>
              </a:r>
              <a:endParaRPr kumimoji="0" lang="en-US" altLang="ko-KR" sz="1000" kern="0" dirty="0">
                <a:solidFill>
                  <a:sysClr val="windowText" lastClr="000000"/>
                </a:solidFill>
                <a:latin typeface="Calibri" panose="020F0502020204030204"/>
              </a:endParaRPr>
            </a:p>
          </p:txBody>
        </p:sp>
        <p:cxnSp>
          <p:nvCxnSpPr>
            <p:cNvPr id="28" name="직선 화살표 연결선 45"/>
            <p:cNvCxnSpPr>
              <a:cxnSpLocks noChangeShapeType="1"/>
            </p:cNvCxnSpPr>
            <p:nvPr/>
          </p:nvCxnSpPr>
          <p:spPr bwMode="auto">
            <a:xfrm rot="-5400000">
              <a:off x="2404415" y="3119973"/>
              <a:ext cx="607551"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grpSp>
      <p:grpSp>
        <p:nvGrpSpPr>
          <p:cNvPr id="29" name="그룹 28"/>
          <p:cNvGrpSpPr/>
          <p:nvPr/>
        </p:nvGrpSpPr>
        <p:grpSpPr>
          <a:xfrm>
            <a:off x="2853546" y="3717032"/>
            <a:ext cx="5961263" cy="2707214"/>
            <a:chOff x="3231478" y="3594100"/>
            <a:chExt cx="5961263" cy="2438610"/>
          </a:xfrm>
        </p:grpSpPr>
        <p:sp>
          <p:nvSpPr>
            <p:cNvPr id="30" name="TextBox 493"/>
            <p:cNvSpPr txBox="1"/>
            <p:nvPr/>
          </p:nvSpPr>
          <p:spPr bwMode="auto">
            <a:xfrm>
              <a:off x="3281363" y="3919538"/>
              <a:ext cx="5397500" cy="107950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a:pPr>
              <a:r>
                <a:rPr kumimoji="0" lang="en-US" altLang="ko-KR" sz="1200" kern="0" dirty="0">
                  <a:solidFill>
                    <a:sysClr val="windowText" lastClr="000000"/>
                  </a:solidFill>
                  <a:latin typeface="Calibri" panose="020F0502020204030204"/>
                </a:rPr>
                <a:t>The laminated seal flexes &amp; get energized in the </a:t>
              </a:r>
              <a:r>
                <a:rPr kumimoji="0" lang="en-US" altLang="ko-KR" sz="1200" kern="0" dirty="0" smtClean="0">
                  <a:solidFill>
                    <a:sysClr val="windowText" lastClr="000000"/>
                  </a:solidFill>
                  <a:latin typeface="Calibri" panose="020F0502020204030204"/>
                </a:rPr>
                <a:t>direction of </a:t>
              </a:r>
              <a:r>
                <a:rPr kumimoji="0" lang="en-US" altLang="ko-KR" sz="1200" kern="0" dirty="0">
                  <a:solidFill>
                    <a:sysClr val="windowText" lastClr="000000"/>
                  </a:solidFill>
                  <a:latin typeface="Calibri" panose="020F0502020204030204"/>
                </a:rPr>
                <a:t>seal all over its entire circumference.</a:t>
              </a:r>
            </a:p>
            <a:p>
              <a:pPr eaLnBrk="1" fontAlgn="auto" hangingPunct="1">
                <a:spcBef>
                  <a:spcPts val="0"/>
                </a:spcBef>
                <a:spcAft>
                  <a:spcPts val="0"/>
                </a:spcAft>
                <a:defRPr/>
              </a:pPr>
              <a:r>
                <a:rPr kumimoji="0" lang="en-US" altLang="ko-KR" sz="1200" kern="0" dirty="0">
                  <a:solidFill>
                    <a:sysClr val="windowText" lastClr="000000"/>
                  </a:solidFill>
                  <a:latin typeface="Calibri" panose="020F0502020204030204"/>
                </a:rPr>
                <a:t>The </a:t>
              </a:r>
              <a:r>
                <a:rPr kumimoji="0" lang="en-US" altLang="ko-KR" sz="1200" kern="0" dirty="0" smtClean="0">
                  <a:solidFill>
                    <a:sysClr val="windowText" lastClr="000000"/>
                  </a:solidFill>
                  <a:latin typeface="Calibri" panose="020F0502020204030204"/>
                </a:rPr>
                <a:t>resiliency of the disc seal allows valve body and disc to expand or contract without producing any jamming effect under the fluctuating temperature range.</a:t>
              </a:r>
              <a:endParaRPr kumimoji="0" lang="ko-KR" altLang="en-US" sz="1200" kern="0" dirty="0">
                <a:solidFill>
                  <a:sysClr val="windowText" lastClr="000000"/>
                </a:solidFill>
                <a:latin typeface="Calibri" panose="020F0502020204030204"/>
              </a:endParaRPr>
            </a:p>
          </p:txBody>
        </p:sp>
        <p:sp>
          <p:nvSpPr>
            <p:cNvPr id="31" name="TextBox 502"/>
            <p:cNvSpPr txBox="1"/>
            <p:nvPr/>
          </p:nvSpPr>
          <p:spPr>
            <a:xfrm>
              <a:off x="3231478" y="5200195"/>
              <a:ext cx="2828925" cy="31115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ko-KR" altLang="en-US" sz="1400" b="1" kern="0" dirty="0">
                  <a:solidFill>
                    <a:srgbClr val="800080"/>
                  </a:solidFill>
                  <a:latin typeface="Calibri"/>
                </a:rPr>
                <a:t>· </a:t>
              </a:r>
              <a:r>
                <a:rPr kumimoji="0" lang="en-US" altLang="ko-KR" sz="1400" b="1" kern="0" dirty="0">
                  <a:solidFill>
                    <a:srgbClr val="800080"/>
                  </a:solidFill>
                  <a:latin typeface="Calibri"/>
                </a:rPr>
                <a:t>Bi-directional bubble-tight sealing</a:t>
              </a:r>
              <a:endParaRPr kumimoji="0" lang="ko-KR" altLang="en-US" sz="1400" b="1" kern="0" dirty="0">
                <a:solidFill>
                  <a:srgbClr val="800080"/>
                </a:solidFill>
                <a:latin typeface="Calibri"/>
              </a:endParaRPr>
            </a:p>
          </p:txBody>
        </p:sp>
        <p:sp>
          <p:nvSpPr>
            <p:cNvPr id="32" name="TextBox 503"/>
            <p:cNvSpPr txBox="1"/>
            <p:nvPr/>
          </p:nvSpPr>
          <p:spPr bwMode="auto">
            <a:xfrm>
              <a:off x="3252316" y="5415173"/>
              <a:ext cx="5940425" cy="61753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a:pPr>
              <a:r>
                <a:rPr kumimoji="0" lang="en-US" altLang="ko-KR" sz="1200" kern="0" dirty="0">
                  <a:solidFill>
                    <a:sysClr val="windowText" lastClr="000000"/>
                  </a:solidFill>
                  <a:latin typeface="Calibri" panose="020F0502020204030204"/>
                </a:rPr>
                <a:t>Triple offset Butterfly valves are torque seated valve where bubble tight sealing is achieved</a:t>
              </a:r>
            </a:p>
            <a:p>
              <a:pPr eaLnBrk="1" fontAlgn="auto" hangingPunct="1">
                <a:spcBef>
                  <a:spcPts val="0"/>
                </a:spcBef>
                <a:spcAft>
                  <a:spcPts val="0"/>
                </a:spcAft>
                <a:defRPr/>
              </a:pPr>
              <a:r>
                <a:rPr kumimoji="0" lang="en-US" altLang="ko-KR" sz="1200" kern="0" dirty="0">
                  <a:solidFill>
                    <a:sysClr val="windowText" lastClr="000000"/>
                  </a:solidFill>
                  <a:latin typeface="Calibri" panose="020F0502020204030204"/>
                </a:rPr>
                <a:t>when the laminar seal flexes and generates a </a:t>
              </a:r>
              <a:r>
                <a:rPr kumimoji="0" lang="en-US" altLang="ko-KR" sz="1200" kern="0" dirty="0" smtClean="0">
                  <a:solidFill>
                    <a:sysClr val="windowText" lastClr="000000"/>
                  </a:solidFill>
                  <a:latin typeface="Calibri" panose="020F0502020204030204"/>
                </a:rPr>
                <a:t>compressive </a:t>
              </a:r>
              <a:r>
                <a:rPr kumimoji="0" lang="en-US" altLang="ko-KR" sz="1200" kern="0" dirty="0">
                  <a:solidFill>
                    <a:sysClr val="windowText" lastClr="000000"/>
                  </a:solidFill>
                  <a:latin typeface="Calibri" panose="020F0502020204030204"/>
                </a:rPr>
                <a:t>force all around the hard faced </a:t>
              </a:r>
            </a:p>
            <a:p>
              <a:pPr eaLnBrk="1" fontAlgn="auto" hangingPunct="1">
                <a:spcBef>
                  <a:spcPts val="0"/>
                </a:spcBef>
                <a:spcAft>
                  <a:spcPts val="0"/>
                </a:spcAft>
                <a:defRPr/>
              </a:pPr>
              <a:r>
                <a:rPr kumimoji="0" lang="en-US" altLang="ko-KR" sz="1200" kern="0" dirty="0">
                  <a:solidFill>
                    <a:sysClr val="windowText" lastClr="000000"/>
                  </a:solidFill>
                  <a:latin typeface="Calibri" panose="020F0502020204030204"/>
                </a:rPr>
                <a:t>body seat.</a:t>
              </a:r>
              <a:endParaRPr kumimoji="0" lang="ko-KR" altLang="en-US" sz="1200" kern="0" dirty="0">
                <a:solidFill>
                  <a:sysClr val="windowText" lastClr="000000"/>
                </a:solidFill>
                <a:latin typeface="Calibri" panose="020F0502020204030204"/>
              </a:endParaRPr>
            </a:p>
          </p:txBody>
        </p:sp>
        <p:sp>
          <p:nvSpPr>
            <p:cNvPr id="33" name="TextBox 492"/>
            <p:cNvSpPr txBox="1"/>
            <p:nvPr/>
          </p:nvSpPr>
          <p:spPr>
            <a:xfrm>
              <a:off x="3240088" y="3594100"/>
              <a:ext cx="2181225" cy="31115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ko-KR" altLang="en-US" sz="1400" b="1" kern="0" dirty="0">
                  <a:solidFill>
                    <a:srgbClr val="800080"/>
                  </a:solidFill>
                  <a:latin typeface="Calibri"/>
                </a:rPr>
                <a:t>· </a:t>
              </a:r>
              <a:r>
                <a:rPr kumimoji="0" lang="en-US" altLang="ko-KR" sz="1400" b="1" kern="0" dirty="0">
                  <a:solidFill>
                    <a:srgbClr val="800080"/>
                  </a:solidFill>
                  <a:latin typeface="Calibri"/>
                </a:rPr>
                <a:t>The laminated seal</a:t>
              </a:r>
              <a:endParaRPr kumimoji="0" lang="ko-KR" altLang="en-US" sz="1400" b="1" kern="0" dirty="0">
                <a:solidFill>
                  <a:srgbClr val="800080"/>
                </a:solidFill>
                <a:latin typeface="Calibri"/>
              </a:endParaRPr>
            </a:p>
          </p:txBody>
        </p:sp>
      </p:grpSp>
      <p:sp>
        <p:nvSpPr>
          <p:cNvPr id="35" name="TextBox 502"/>
          <p:cNvSpPr txBox="1"/>
          <p:nvPr/>
        </p:nvSpPr>
        <p:spPr>
          <a:xfrm>
            <a:off x="2887562" y="4962729"/>
            <a:ext cx="2828925" cy="307777"/>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ko-KR" altLang="en-US" sz="1400" b="1" kern="0">
                <a:solidFill>
                  <a:srgbClr val="800080"/>
                </a:solidFill>
                <a:latin typeface="Calibri"/>
              </a:rPr>
              <a:t>· </a:t>
            </a:r>
            <a:r>
              <a:rPr kumimoji="0" lang="en-US" altLang="ko-KR" sz="1400" b="1" kern="0" dirty="0" smtClean="0">
                <a:solidFill>
                  <a:srgbClr val="800080"/>
                </a:solidFill>
                <a:latin typeface="Calibri"/>
              </a:rPr>
              <a:t>The Solid metal seal</a:t>
            </a:r>
            <a:endParaRPr kumimoji="0" lang="ko-KR" altLang="en-US" sz="1400" b="1" kern="0" dirty="0">
              <a:solidFill>
                <a:srgbClr val="800080"/>
              </a:solidFill>
              <a:latin typeface="Calibri"/>
            </a:endParaRPr>
          </a:p>
        </p:txBody>
      </p:sp>
      <p:sp>
        <p:nvSpPr>
          <p:cNvPr id="36" name="TextBox 503"/>
          <p:cNvSpPr txBox="1"/>
          <p:nvPr/>
        </p:nvSpPr>
        <p:spPr bwMode="auto">
          <a:xfrm>
            <a:off x="3026893" y="5268573"/>
            <a:ext cx="5299444" cy="68555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a:pPr>
            <a:r>
              <a:rPr kumimoji="0" lang="en-US" altLang="ko-KR" sz="1200" kern="0" dirty="0" smtClean="0">
                <a:solidFill>
                  <a:sysClr val="windowText" lastClr="000000"/>
                </a:solidFill>
                <a:latin typeface="Calibri" panose="020F0502020204030204"/>
              </a:rPr>
              <a:t>Used in more high temperature and pressure than the laminated seal.</a:t>
            </a:r>
            <a:endParaRPr kumimoji="0" lang="ko-KR" altLang="en-US" sz="1200" kern="0" dirty="0">
              <a:solidFill>
                <a:sysClr val="windowText" lastClr="000000"/>
              </a:solidFill>
              <a:latin typeface="Calibri" panose="020F0502020204030204"/>
            </a:endParaRPr>
          </a:p>
        </p:txBody>
      </p:sp>
      <p:grpSp>
        <p:nvGrpSpPr>
          <p:cNvPr id="3" name="그룹 2"/>
          <p:cNvGrpSpPr/>
          <p:nvPr/>
        </p:nvGrpSpPr>
        <p:grpSpPr>
          <a:xfrm>
            <a:off x="3820431" y="1939051"/>
            <a:ext cx="3775905" cy="1902769"/>
            <a:chOff x="3476858" y="1939051"/>
            <a:chExt cx="3775905" cy="1902769"/>
          </a:xfrm>
        </p:grpSpPr>
        <p:sp>
          <p:nvSpPr>
            <p:cNvPr id="10" name="아래쪽 화살표 9"/>
            <p:cNvSpPr/>
            <p:nvPr/>
          </p:nvSpPr>
          <p:spPr>
            <a:xfrm>
              <a:off x="3854373" y="3160413"/>
              <a:ext cx="322037" cy="2343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p>
          </p:txBody>
        </p:sp>
        <p:sp>
          <p:nvSpPr>
            <p:cNvPr id="11" name="TextBox 10"/>
            <p:cNvSpPr txBox="1"/>
            <p:nvPr/>
          </p:nvSpPr>
          <p:spPr>
            <a:xfrm>
              <a:off x="3489648" y="3380155"/>
              <a:ext cx="1168595" cy="461665"/>
            </a:xfrm>
            <a:prstGeom prst="rect">
              <a:avLst/>
            </a:prstGeom>
            <a:noFill/>
          </p:spPr>
          <p:txBody>
            <a:bodyPr wrap="square" rtlCol="0">
              <a:spAutoFit/>
            </a:bodyPr>
            <a:lstStyle/>
            <a:p>
              <a:r>
                <a:rPr lang="ko-KR" altLang="en-US" sz="800" dirty="0" smtClean="0">
                  <a:latin typeface="+mn-ea"/>
                </a:rPr>
                <a:t>□ </a:t>
              </a:r>
              <a:r>
                <a:rPr lang="en-US" altLang="ko-KR" sz="800" dirty="0" smtClean="0">
                  <a:latin typeface="+mn-ea"/>
                </a:rPr>
                <a:t>Laminate Seat</a:t>
              </a:r>
            </a:p>
            <a:p>
              <a:r>
                <a:rPr lang="en-US" altLang="ko-KR" sz="800" dirty="0">
                  <a:latin typeface="+mn-ea"/>
                </a:rPr>
                <a:t> </a:t>
              </a:r>
              <a:r>
                <a:rPr lang="en-US" altLang="ko-KR" sz="800" dirty="0" smtClean="0">
                  <a:latin typeface="+mn-ea"/>
                </a:rPr>
                <a:t>   Metal + Graphite </a:t>
              </a:r>
            </a:p>
            <a:p>
              <a:r>
                <a:rPr lang="en-US" altLang="ko-KR" sz="800" dirty="0">
                  <a:latin typeface="+mn-ea"/>
                </a:rPr>
                <a:t> </a:t>
              </a:r>
              <a:r>
                <a:rPr lang="en-US" altLang="ko-KR" sz="800" dirty="0" smtClean="0">
                  <a:latin typeface="+mn-ea"/>
                </a:rPr>
                <a:t>   </a:t>
              </a:r>
              <a:endParaRPr lang="ko-KR" altLang="en-US" sz="800" dirty="0">
                <a:latin typeface="+mn-ea"/>
              </a:endParaRPr>
            </a:p>
          </p:txBody>
        </p:sp>
        <p:sp>
          <p:nvSpPr>
            <p:cNvPr id="12" name="아래쪽 화살표 11"/>
            <p:cNvSpPr/>
            <p:nvPr/>
          </p:nvSpPr>
          <p:spPr>
            <a:xfrm>
              <a:off x="5038390" y="3181952"/>
              <a:ext cx="322037" cy="2343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p>
          </p:txBody>
        </p:sp>
        <p:sp>
          <p:nvSpPr>
            <p:cNvPr id="15" name="TextBox 14"/>
            <p:cNvSpPr txBox="1"/>
            <p:nvPr/>
          </p:nvSpPr>
          <p:spPr>
            <a:xfrm>
              <a:off x="4694685" y="3429000"/>
              <a:ext cx="1168595" cy="215444"/>
            </a:xfrm>
            <a:prstGeom prst="rect">
              <a:avLst/>
            </a:prstGeom>
            <a:noFill/>
          </p:spPr>
          <p:txBody>
            <a:bodyPr wrap="square" rtlCol="0">
              <a:spAutoFit/>
            </a:bodyPr>
            <a:lstStyle/>
            <a:p>
              <a:r>
                <a:rPr lang="ko-KR" altLang="en-US" sz="800" dirty="0" smtClean="0">
                  <a:latin typeface="+mn-ea"/>
                </a:rPr>
                <a:t>□ </a:t>
              </a:r>
              <a:r>
                <a:rPr lang="en-US" altLang="ko-KR" sz="800" dirty="0" smtClean="0">
                  <a:latin typeface="+mn-ea"/>
                </a:rPr>
                <a:t>Solid Metal Seat</a:t>
              </a:r>
            </a:p>
          </p:txBody>
        </p:sp>
        <p:sp>
          <p:nvSpPr>
            <p:cNvPr id="16" name="아래쪽 화살표 15"/>
            <p:cNvSpPr/>
            <p:nvPr/>
          </p:nvSpPr>
          <p:spPr>
            <a:xfrm>
              <a:off x="6346428" y="3181953"/>
              <a:ext cx="322037" cy="2343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p>
          </p:txBody>
        </p:sp>
        <p:sp>
          <p:nvSpPr>
            <p:cNvPr id="17" name="TextBox 16"/>
            <p:cNvSpPr txBox="1"/>
            <p:nvPr/>
          </p:nvSpPr>
          <p:spPr>
            <a:xfrm>
              <a:off x="6084168" y="3380155"/>
              <a:ext cx="1168595" cy="461665"/>
            </a:xfrm>
            <a:prstGeom prst="rect">
              <a:avLst/>
            </a:prstGeom>
            <a:noFill/>
          </p:spPr>
          <p:txBody>
            <a:bodyPr wrap="square" rtlCol="0">
              <a:spAutoFit/>
            </a:bodyPr>
            <a:lstStyle/>
            <a:p>
              <a:r>
                <a:rPr lang="ko-KR" altLang="en-US" sz="800" dirty="0" smtClean="0">
                  <a:latin typeface="+mn-ea"/>
                </a:rPr>
                <a:t>□ </a:t>
              </a:r>
              <a:r>
                <a:rPr lang="en-US" altLang="ko-KR" sz="800" dirty="0" smtClean="0">
                  <a:latin typeface="+mn-ea"/>
                </a:rPr>
                <a:t>Laminate Seat</a:t>
              </a:r>
            </a:p>
            <a:p>
              <a:r>
                <a:rPr lang="en-US" altLang="ko-KR" sz="800" dirty="0">
                  <a:latin typeface="+mn-ea"/>
                </a:rPr>
                <a:t> </a:t>
              </a:r>
              <a:r>
                <a:rPr lang="en-US" altLang="ko-KR" sz="800" dirty="0" smtClean="0">
                  <a:latin typeface="+mn-ea"/>
                </a:rPr>
                <a:t>   Metal + PTFE </a:t>
              </a:r>
            </a:p>
            <a:p>
              <a:r>
                <a:rPr lang="en-US" altLang="ko-KR" sz="800" dirty="0">
                  <a:latin typeface="+mn-ea"/>
                </a:rPr>
                <a:t> </a:t>
              </a:r>
              <a:r>
                <a:rPr lang="en-US" altLang="ko-KR" sz="800" dirty="0" smtClean="0">
                  <a:latin typeface="+mn-ea"/>
                </a:rPr>
                <a:t>   </a:t>
              </a:r>
              <a:endParaRPr lang="ko-KR" altLang="en-US" sz="800" dirty="0">
                <a:latin typeface="+mn-ea"/>
              </a:endParaRPr>
            </a:p>
          </p:txBody>
        </p:sp>
        <p:pic>
          <p:nvPicPr>
            <p:cNvPr id="1027" name="Picture 3" descr="C:\Users\정성한\Desktop\그림2.jpg"/>
            <p:cNvPicPr>
              <a:picLocks noChangeAspect="1" noChangeArrowheads="1"/>
            </p:cNvPicPr>
            <p:nvPr/>
          </p:nvPicPr>
          <p:blipFill rotWithShape="1">
            <a:blip r:embed="rId5">
              <a:extLst>
                <a:ext uri="{28A0092B-C50C-407E-A947-70E740481C1C}">
                  <a14:useLocalDpi xmlns:a14="http://schemas.microsoft.com/office/drawing/2010/main" val="0"/>
                </a:ext>
              </a:extLst>
            </a:blip>
            <a:srcRect b="13309"/>
            <a:stretch/>
          </p:blipFill>
          <p:spPr bwMode="auto">
            <a:xfrm>
              <a:off x="3476858" y="1939051"/>
              <a:ext cx="3767137" cy="1105108"/>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図 24">
            <a:extLst>
              <a:ext uri="{FF2B5EF4-FFF2-40B4-BE49-F238E27FC236}">
                <a16:creationId xmlns="" xmlns:a16="http://schemas.microsoft.com/office/drawing/2014/main" id="{EB24F9A9-4358-449B-8BB1-8054A2536C1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15404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제목 1"/>
          <p:cNvSpPr>
            <a:spLocks noGrp="1"/>
          </p:cNvSpPr>
          <p:nvPr>
            <p:ph type="ctrTitle"/>
          </p:nvPr>
        </p:nvSpPr>
        <p:spPr>
          <a:xfrm>
            <a:off x="179512" y="404664"/>
            <a:ext cx="6620272" cy="576063"/>
          </a:xfrm>
        </p:spPr>
        <p:txBody>
          <a:bodyPr>
            <a:normAutofit/>
          </a:body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5.</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Applications  for Butterfly Valves</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32</a:t>
            </a:fld>
            <a:endParaRPr lang="ko-KR" altLang="en-US" dirty="0"/>
          </a:p>
        </p:txBody>
      </p:sp>
      <p:sp>
        <p:nvSpPr>
          <p:cNvPr id="67"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5.1 Applications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10" name="그룹 9"/>
          <p:cNvGrpSpPr/>
          <p:nvPr/>
        </p:nvGrpSpPr>
        <p:grpSpPr>
          <a:xfrm>
            <a:off x="816334" y="1570327"/>
            <a:ext cx="7358129" cy="4264018"/>
            <a:chOff x="1069359" y="1837990"/>
            <a:chExt cx="7358129" cy="3947246"/>
          </a:xfrm>
        </p:grpSpPr>
        <p:grpSp>
          <p:nvGrpSpPr>
            <p:cNvPr id="77" name="그룹 76"/>
            <p:cNvGrpSpPr/>
            <p:nvPr/>
          </p:nvGrpSpPr>
          <p:grpSpPr>
            <a:xfrm>
              <a:off x="2072341" y="1837990"/>
              <a:ext cx="6355147" cy="3947246"/>
              <a:chOff x="2808968" y="2198845"/>
              <a:chExt cx="6355147" cy="3947246"/>
            </a:xfrm>
          </p:grpSpPr>
          <p:grpSp>
            <p:nvGrpSpPr>
              <p:cNvPr id="82" name="그룹 81"/>
              <p:cNvGrpSpPr/>
              <p:nvPr/>
            </p:nvGrpSpPr>
            <p:grpSpPr>
              <a:xfrm>
                <a:off x="2808968" y="2198845"/>
                <a:ext cx="6327857" cy="3947246"/>
                <a:chOff x="2803794" y="1695655"/>
                <a:chExt cx="6752039" cy="4348289"/>
              </a:xfrm>
            </p:grpSpPr>
            <p:grpSp>
              <p:nvGrpSpPr>
                <p:cNvPr id="85" name="그룹 2"/>
                <p:cNvGrpSpPr>
                  <a:grpSpLocks/>
                </p:cNvGrpSpPr>
                <p:nvPr/>
              </p:nvGrpSpPr>
              <p:grpSpPr bwMode="auto">
                <a:xfrm>
                  <a:off x="2803794" y="2398493"/>
                  <a:ext cx="3239141" cy="2483333"/>
                  <a:chOff x="2133451" y="2426666"/>
                  <a:chExt cx="3413173" cy="2656025"/>
                </a:xfrm>
              </p:grpSpPr>
              <p:sp>
                <p:nvSpPr>
                  <p:cNvPr id="90" name="AutoShape 1062"/>
                  <p:cNvSpPr>
                    <a:spLocks noChangeArrowheads="1"/>
                  </p:cNvSpPr>
                  <p:nvPr/>
                </p:nvSpPr>
                <p:spPr bwMode="auto">
                  <a:xfrm rot="8155935">
                    <a:off x="5298060" y="3488249"/>
                    <a:ext cx="248564" cy="389876"/>
                  </a:xfrm>
                  <a:prstGeom prst="rightArrow">
                    <a:avLst>
                      <a:gd name="adj1" fmla="val 57963"/>
                      <a:gd name="adj2" fmla="val 40744"/>
                    </a:avLst>
                  </a:prstGeom>
                  <a:gradFill>
                    <a:gsLst>
                      <a:gs pos="93000">
                        <a:schemeClr val="accent4">
                          <a:lumMod val="100000"/>
                        </a:schemeClr>
                      </a:gs>
                      <a:gs pos="23000">
                        <a:schemeClr val="accent4">
                          <a:lumMod val="97000"/>
                          <a:lumOff val="3000"/>
                        </a:schemeClr>
                      </a:gs>
                      <a:gs pos="46000">
                        <a:schemeClr val="accent4">
                          <a:lumMod val="60000"/>
                          <a:lumOff val="40000"/>
                        </a:schemeClr>
                      </a:gs>
                    </a:gsLst>
                    <a:lin ang="8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defRPr kumimoji="1" sz="2500">
                        <a:solidFill>
                          <a:schemeClr val="bg1"/>
                        </a:solidFill>
                        <a:latin typeface="HY견고딕" panose="02030600000101010101" pitchFamily="18" charset="-127"/>
                        <a:ea typeface="HY견고딕" panose="02030600000101010101" pitchFamily="18" charset="-127"/>
                      </a:defRPr>
                    </a:lvl1pPr>
                    <a:lvl2pPr marL="742950" indent="-285750" eaLnBrk="0" hangingPunct="0">
                      <a:spcBef>
                        <a:spcPct val="20000"/>
                      </a:spcBef>
                      <a:buChar char="–"/>
                      <a:defRPr kumimoji="1" sz="2000">
                        <a:solidFill>
                          <a:schemeClr val="bg1"/>
                        </a:solidFill>
                        <a:latin typeface="HY견고딕" panose="02030600000101010101" pitchFamily="18" charset="-127"/>
                        <a:ea typeface="HY견고딕" panose="02030600000101010101" pitchFamily="18" charset="-127"/>
                      </a:defRPr>
                    </a:lvl2pPr>
                    <a:lvl3pPr marL="11430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3pPr>
                    <a:lvl4pPr marL="16002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4pPr>
                    <a:lvl5pPr marL="20574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5pPr>
                    <a:lvl6pPr marL="25146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6pPr>
                    <a:lvl7pPr marL="29718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7pPr>
                    <a:lvl8pPr marL="34290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8pPr>
                    <a:lvl9pPr marL="38862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9pPr>
                  </a:lstStyle>
                  <a:p>
                    <a:pPr eaLnBrk="1" hangingPunct="1">
                      <a:spcBef>
                        <a:spcPct val="0"/>
                      </a:spcBef>
                    </a:pPr>
                    <a:endParaRPr lang="ko-KR" altLang="en-US" sz="1200">
                      <a:solidFill>
                        <a:schemeClr val="tx1"/>
                      </a:solidFill>
                      <a:latin typeface="굴림" panose="020B0600000101010101" pitchFamily="50" charset="-127"/>
                      <a:ea typeface="굴림" panose="020B0600000101010101" pitchFamily="50" charset="-127"/>
                    </a:endParaRPr>
                  </a:p>
                </p:txBody>
              </p:sp>
              <p:sp>
                <p:nvSpPr>
                  <p:cNvPr id="91" name="AutoShape 1062"/>
                  <p:cNvSpPr>
                    <a:spLocks noChangeArrowheads="1"/>
                  </p:cNvSpPr>
                  <p:nvPr/>
                </p:nvSpPr>
                <p:spPr bwMode="auto">
                  <a:xfrm rot="13757419">
                    <a:off x="5247363" y="4670562"/>
                    <a:ext cx="262766" cy="296332"/>
                  </a:xfrm>
                  <a:prstGeom prst="rightArrow">
                    <a:avLst>
                      <a:gd name="adj1" fmla="val 57963"/>
                      <a:gd name="adj2" fmla="val 40744"/>
                    </a:avLst>
                  </a:prstGeom>
                  <a:gradFill>
                    <a:gsLst>
                      <a:gs pos="93000">
                        <a:schemeClr val="accent4">
                          <a:lumMod val="100000"/>
                        </a:schemeClr>
                      </a:gs>
                      <a:gs pos="23000">
                        <a:schemeClr val="accent4">
                          <a:lumMod val="97000"/>
                          <a:lumOff val="3000"/>
                        </a:schemeClr>
                      </a:gs>
                      <a:gs pos="46000">
                        <a:schemeClr val="accent4">
                          <a:lumMod val="60000"/>
                          <a:lumOff val="40000"/>
                        </a:schemeClr>
                      </a:gs>
                    </a:gsLst>
                    <a:lin ang="8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defRPr kumimoji="1" sz="2500">
                        <a:solidFill>
                          <a:schemeClr val="bg1"/>
                        </a:solidFill>
                        <a:latin typeface="HY견고딕" panose="02030600000101010101" pitchFamily="18" charset="-127"/>
                        <a:ea typeface="HY견고딕" panose="02030600000101010101" pitchFamily="18" charset="-127"/>
                      </a:defRPr>
                    </a:lvl1pPr>
                    <a:lvl2pPr marL="742950" indent="-285750" eaLnBrk="0" hangingPunct="0">
                      <a:spcBef>
                        <a:spcPct val="20000"/>
                      </a:spcBef>
                      <a:buChar char="–"/>
                      <a:defRPr kumimoji="1" sz="2000">
                        <a:solidFill>
                          <a:schemeClr val="bg1"/>
                        </a:solidFill>
                        <a:latin typeface="HY견고딕" panose="02030600000101010101" pitchFamily="18" charset="-127"/>
                        <a:ea typeface="HY견고딕" panose="02030600000101010101" pitchFamily="18" charset="-127"/>
                      </a:defRPr>
                    </a:lvl2pPr>
                    <a:lvl3pPr marL="11430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3pPr>
                    <a:lvl4pPr marL="16002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4pPr>
                    <a:lvl5pPr marL="20574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5pPr>
                    <a:lvl6pPr marL="25146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6pPr>
                    <a:lvl7pPr marL="29718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7pPr>
                    <a:lvl8pPr marL="34290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8pPr>
                    <a:lvl9pPr marL="38862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9pPr>
                  </a:lstStyle>
                  <a:p>
                    <a:pPr eaLnBrk="1" hangingPunct="1">
                      <a:spcBef>
                        <a:spcPct val="0"/>
                      </a:spcBef>
                    </a:pPr>
                    <a:endParaRPr lang="ko-KR" altLang="en-US" sz="1200">
                      <a:solidFill>
                        <a:schemeClr val="tx1"/>
                      </a:solidFill>
                      <a:latin typeface="굴림" panose="020B0600000101010101" pitchFamily="50" charset="-127"/>
                      <a:ea typeface="굴림" panose="020B0600000101010101" pitchFamily="50" charset="-127"/>
                    </a:endParaRPr>
                  </a:p>
                </p:txBody>
              </p:sp>
              <p:sp>
                <p:nvSpPr>
                  <p:cNvPr id="92" name="AutoShape 1062"/>
                  <p:cNvSpPr>
                    <a:spLocks noChangeArrowheads="1"/>
                  </p:cNvSpPr>
                  <p:nvPr/>
                </p:nvSpPr>
                <p:spPr bwMode="auto">
                  <a:xfrm rot="2778167">
                    <a:off x="3121388" y="3237893"/>
                    <a:ext cx="227262" cy="311425"/>
                  </a:xfrm>
                  <a:prstGeom prst="rightArrow">
                    <a:avLst>
                      <a:gd name="adj1" fmla="val 57963"/>
                      <a:gd name="adj2" fmla="val 40626"/>
                    </a:avLst>
                  </a:prstGeom>
                  <a:gradFill>
                    <a:gsLst>
                      <a:gs pos="93000">
                        <a:schemeClr val="accent4">
                          <a:lumMod val="100000"/>
                        </a:schemeClr>
                      </a:gs>
                      <a:gs pos="23000">
                        <a:schemeClr val="accent4">
                          <a:lumMod val="97000"/>
                          <a:lumOff val="3000"/>
                        </a:schemeClr>
                      </a:gs>
                      <a:gs pos="46000">
                        <a:schemeClr val="accent4">
                          <a:lumMod val="60000"/>
                          <a:lumOff val="40000"/>
                        </a:schemeClr>
                      </a:gs>
                    </a:gsLst>
                    <a:lin ang="8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defRPr kumimoji="1" sz="2500">
                        <a:solidFill>
                          <a:schemeClr val="bg1"/>
                        </a:solidFill>
                        <a:latin typeface="HY견고딕" panose="02030600000101010101" pitchFamily="18" charset="-127"/>
                        <a:ea typeface="HY견고딕" panose="02030600000101010101" pitchFamily="18" charset="-127"/>
                      </a:defRPr>
                    </a:lvl1pPr>
                    <a:lvl2pPr marL="742950" indent="-285750" eaLnBrk="0" hangingPunct="0">
                      <a:spcBef>
                        <a:spcPct val="20000"/>
                      </a:spcBef>
                      <a:buChar char="–"/>
                      <a:defRPr kumimoji="1" sz="2000">
                        <a:solidFill>
                          <a:schemeClr val="bg1"/>
                        </a:solidFill>
                        <a:latin typeface="HY견고딕" panose="02030600000101010101" pitchFamily="18" charset="-127"/>
                        <a:ea typeface="HY견고딕" panose="02030600000101010101" pitchFamily="18" charset="-127"/>
                      </a:defRPr>
                    </a:lvl2pPr>
                    <a:lvl3pPr marL="11430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3pPr>
                    <a:lvl4pPr marL="16002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4pPr>
                    <a:lvl5pPr marL="20574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5pPr>
                    <a:lvl6pPr marL="25146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6pPr>
                    <a:lvl7pPr marL="29718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7pPr>
                    <a:lvl8pPr marL="34290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8pPr>
                    <a:lvl9pPr marL="38862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9pPr>
                  </a:lstStyle>
                  <a:p>
                    <a:pPr eaLnBrk="1" hangingPunct="1">
                      <a:spcBef>
                        <a:spcPct val="0"/>
                      </a:spcBef>
                    </a:pPr>
                    <a:endParaRPr lang="ko-KR" altLang="en-US" sz="1200">
                      <a:solidFill>
                        <a:schemeClr val="tx1"/>
                      </a:solidFill>
                      <a:latin typeface="굴림" panose="020B0600000101010101" pitchFamily="50" charset="-127"/>
                      <a:ea typeface="굴림" panose="020B0600000101010101" pitchFamily="50" charset="-127"/>
                    </a:endParaRPr>
                  </a:p>
                </p:txBody>
              </p:sp>
              <p:grpSp>
                <p:nvGrpSpPr>
                  <p:cNvPr id="93" name="Group 1065"/>
                  <p:cNvGrpSpPr>
                    <a:grpSpLocks/>
                  </p:cNvGrpSpPr>
                  <p:nvPr/>
                </p:nvGrpSpPr>
                <p:grpSpPr bwMode="auto">
                  <a:xfrm>
                    <a:off x="2133451" y="2426666"/>
                    <a:ext cx="3290968" cy="2656025"/>
                    <a:chOff x="1178" y="1478"/>
                    <a:chExt cx="2014" cy="1714"/>
                  </a:xfrm>
                </p:grpSpPr>
                <p:grpSp>
                  <p:nvGrpSpPr>
                    <p:cNvPr id="95" name="Group 1064"/>
                    <p:cNvGrpSpPr>
                      <a:grpSpLocks/>
                    </p:cNvGrpSpPr>
                    <p:nvPr/>
                  </p:nvGrpSpPr>
                  <p:grpSpPr bwMode="auto">
                    <a:xfrm>
                      <a:off x="1178" y="1478"/>
                      <a:ext cx="1004" cy="794"/>
                      <a:chOff x="1178" y="1478"/>
                      <a:chExt cx="1004" cy="794"/>
                    </a:xfrm>
                  </p:grpSpPr>
                  <p:sp>
                    <p:nvSpPr>
                      <p:cNvPr id="101" name="Line 993"/>
                      <p:cNvSpPr>
                        <a:spLocks noChangeShapeType="1"/>
                      </p:cNvSpPr>
                      <p:nvPr/>
                    </p:nvSpPr>
                    <p:spPr bwMode="invGray">
                      <a:xfrm rot="-824408">
                        <a:off x="1178" y="2040"/>
                        <a:ext cx="497" cy="232"/>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sz="1200"/>
                      </a:p>
                    </p:txBody>
                  </p:sp>
                  <p:sp>
                    <p:nvSpPr>
                      <p:cNvPr id="102" name="Line 997"/>
                      <p:cNvSpPr>
                        <a:spLocks noChangeShapeType="1"/>
                      </p:cNvSpPr>
                      <p:nvPr/>
                    </p:nvSpPr>
                    <p:spPr bwMode="invGray">
                      <a:xfrm rot="1577971">
                        <a:off x="1685" y="1478"/>
                        <a:ext cx="497" cy="232"/>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sz="1200"/>
                      </a:p>
                    </p:txBody>
                  </p:sp>
                </p:grpSp>
                <p:grpSp>
                  <p:nvGrpSpPr>
                    <p:cNvPr id="96" name="Group 1050"/>
                    <p:cNvGrpSpPr>
                      <a:grpSpLocks/>
                    </p:cNvGrpSpPr>
                    <p:nvPr/>
                  </p:nvGrpSpPr>
                  <p:grpSpPr bwMode="auto">
                    <a:xfrm>
                      <a:off x="1745" y="1964"/>
                      <a:ext cx="1447" cy="1228"/>
                      <a:chOff x="1903" y="1895"/>
                      <a:chExt cx="1447" cy="1228"/>
                    </a:xfrm>
                  </p:grpSpPr>
                  <p:sp>
                    <p:nvSpPr>
                      <p:cNvPr id="97" name="Oval 1028"/>
                      <p:cNvSpPr>
                        <a:spLocks noChangeArrowheads="1"/>
                      </p:cNvSpPr>
                      <p:nvPr/>
                    </p:nvSpPr>
                    <p:spPr bwMode="auto">
                      <a:xfrm rot="391972">
                        <a:off x="1903" y="1895"/>
                        <a:ext cx="1447" cy="1228"/>
                      </a:xfrm>
                      <a:prstGeom prst="ellipse">
                        <a:avLst/>
                      </a:prstGeom>
                      <a:gradFill rotWithShape="1">
                        <a:gsLst>
                          <a:gs pos="0">
                            <a:srgbClr val="FEE8F6"/>
                          </a:gs>
                          <a:gs pos="50000">
                            <a:srgbClr val="FF99CC"/>
                          </a:gs>
                          <a:gs pos="100000">
                            <a:srgbClr val="FEE8F6"/>
                          </a:gs>
                        </a:gsLst>
                        <a:lin ang="5400000" scaled="1"/>
                      </a:gra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eaLnBrk="0" hangingPunct="0">
                          <a:spcBef>
                            <a:spcPct val="20000"/>
                          </a:spcBef>
                          <a:defRPr kumimoji="1" sz="2500">
                            <a:solidFill>
                              <a:schemeClr val="bg1"/>
                            </a:solidFill>
                            <a:latin typeface="HY견고딕" panose="02030600000101010101" pitchFamily="18" charset="-127"/>
                            <a:ea typeface="HY견고딕" panose="02030600000101010101" pitchFamily="18" charset="-127"/>
                          </a:defRPr>
                        </a:lvl1pPr>
                        <a:lvl2pPr marL="742950" indent="-285750" eaLnBrk="0" hangingPunct="0">
                          <a:spcBef>
                            <a:spcPct val="20000"/>
                          </a:spcBef>
                          <a:buChar char="–"/>
                          <a:defRPr kumimoji="1" sz="2000">
                            <a:solidFill>
                              <a:schemeClr val="bg1"/>
                            </a:solidFill>
                            <a:latin typeface="HY견고딕" panose="02030600000101010101" pitchFamily="18" charset="-127"/>
                            <a:ea typeface="HY견고딕" panose="02030600000101010101" pitchFamily="18" charset="-127"/>
                          </a:defRPr>
                        </a:lvl2pPr>
                        <a:lvl3pPr marL="11430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3pPr>
                        <a:lvl4pPr marL="16002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4pPr>
                        <a:lvl5pPr marL="20574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5pPr>
                        <a:lvl6pPr marL="25146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6pPr>
                        <a:lvl7pPr marL="29718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7pPr>
                        <a:lvl8pPr marL="34290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8pPr>
                        <a:lvl9pPr marL="38862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9pPr>
                      </a:lstStyle>
                      <a:p>
                        <a:pPr eaLnBrk="1" hangingPunct="1">
                          <a:spcBef>
                            <a:spcPct val="0"/>
                          </a:spcBef>
                        </a:pPr>
                        <a:endParaRPr lang="ko-KR" altLang="en-US" sz="1200">
                          <a:solidFill>
                            <a:schemeClr val="tx1"/>
                          </a:solidFill>
                          <a:latin typeface="굴림" panose="020B0600000101010101" pitchFamily="50" charset="-127"/>
                          <a:ea typeface="굴림" panose="020B0600000101010101" pitchFamily="50" charset="-127"/>
                        </a:endParaRPr>
                      </a:p>
                    </p:txBody>
                  </p:sp>
                  <p:sp>
                    <p:nvSpPr>
                      <p:cNvPr id="98" name="AutoShape 1029"/>
                      <p:cNvSpPr>
                        <a:spLocks noChangeArrowheads="1"/>
                      </p:cNvSpPr>
                      <p:nvPr/>
                    </p:nvSpPr>
                    <p:spPr bwMode="auto">
                      <a:xfrm>
                        <a:off x="2061" y="1942"/>
                        <a:ext cx="1133" cy="111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5 w 21600"/>
                          <a:gd name="T25" fmla="*/ 3163 h 21600"/>
                          <a:gd name="T26" fmla="*/ 18435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421" y="10800"/>
                            </a:moveTo>
                            <a:cubicBezTo>
                              <a:pt x="4421" y="14323"/>
                              <a:pt x="7277" y="17179"/>
                              <a:pt x="10800" y="17179"/>
                            </a:cubicBezTo>
                            <a:cubicBezTo>
                              <a:pt x="14323" y="17179"/>
                              <a:pt x="17179" y="14323"/>
                              <a:pt x="17179" y="10800"/>
                            </a:cubicBezTo>
                            <a:cubicBezTo>
                              <a:pt x="17179" y="7277"/>
                              <a:pt x="14323" y="4421"/>
                              <a:pt x="10800" y="4421"/>
                            </a:cubicBezTo>
                            <a:cubicBezTo>
                              <a:pt x="7277" y="4421"/>
                              <a:pt x="4421" y="7277"/>
                              <a:pt x="4421" y="10800"/>
                            </a:cubicBezTo>
                            <a:close/>
                          </a:path>
                        </a:pathLst>
                      </a:custGeom>
                      <a:gradFill rotWithShape="0">
                        <a:gsLst>
                          <a:gs pos="0">
                            <a:srgbClr val="FFFFFF"/>
                          </a:gs>
                          <a:gs pos="50000">
                            <a:srgbClr val="8496B6"/>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z="1200"/>
                      </a:p>
                    </p:txBody>
                  </p:sp>
                  <p:sp>
                    <p:nvSpPr>
                      <p:cNvPr id="99" name="Oval 1030"/>
                      <p:cNvSpPr>
                        <a:spLocks noChangeArrowheads="1"/>
                      </p:cNvSpPr>
                      <p:nvPr/>
                    </p:nvSpPr>
                    <p:spPr bwMode="auto">
                      <a:xfrm rot="1037140">
                        <a:off x="2144" y="2220"/>
                        <a:ext cx="979" cy="520"/>
                      </a:xfrm>
                      <a:prstGeom prst="ellipse">
                        <a:avLst/>
                      </a:prstGeom>
                      <a:gradFill rotWithShape="0">
                        <a:gsLst>
                          <a:gs pos="0">
                            <a:srgbClr val="463458"/>
                          </a:gs>
                          <a:gs pos="50000">
                            <a:srgbClr val="C18FF3"/>
                          </a:gs>
                          <a:gs pos="100000">
                            <a:srgbClr val="463458"/>
                          </a:gs>
                        </a:gsLst>
                        <a:lin ang="0" scaled="1"/>
                      </a:gra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eaLnBrk="0" hangingPunct="0">
                          <a:spcBef>
                            <a:spcPct val="20000"/>
                          </a:spcBef>
                          <a:defRPr kumimoji="1" sz="2500">
                            <a:solidFill>
                              <a:schemeClr val="bg1"/>
                            </a:solidFill>
                            <a:latin typeface="HY견고딕" panose="02030600000101010101" pitchFamily="18" charset="-127"/>
                            <a:ea typeface="HY견고딕" panose="02030600000101010101" pitchFamily="18" charset="-127"/>
                          </a:defRPr>
                        </a:lvl1pPr>
                        <a:lvl2pPr marL="742950" indent="-285750" eaLnBrk="0" hangingPunct="0">
                          <a:spcBef>
                            <a:spcPct val="20000"/>
                          </a:spcBef>
                          <a:buChar char="–"/>
                          <a:defRPr kumimoji="1" sz="2000">
                            <a:solidFill>
                              <a:schemeClr val="bg1"/>
                            </a:solidFill>
                            <a:latin typeface="HY견고딕" panose="02030600000101010101" pitchFamily="18" charset="-127"/>
                            <a:ea typeface="HY견고딕" panose="02030600000101010101" pitchFamily="18" charset="-127"/>
                          </a:defRPr>
                        </a:lvl2pPr>
                        <a:lvl3pPr marL="11430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3pPr>
                        <a:lvl4pPr marL="16002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4pPr>
                        <a:lvl5pPr marL="20574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5pPr>
                        <a:lvl6pPr marL="25146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6pPr>
                        <a:lvl7pPr marL="29718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7pPr>
                        <a:lvl8pPr marL="34290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8pPr>
                        <a:lvl9pPr marL="38862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9pPr>
                      </a:lstStyle>
                      <a:p>
                        <a:pPr eaLnBrk="1" hangingPunct="1">
                          <a:spcBef>
                            <a:spcPct val="0"/>
                          </a:spcBef>
                        </a:pPr>
                        <a:endParaRPr lang="ko-KR" altLang="ko-KR" sz="1200" b="1">
                          <a:solidFill>
                            <a:schemeClr val="tx1"/>
                          </a:solidFill>
                        </a:endParaRPr>
                      </a:p>
                    </p:txBody>
                  </p:sp>
                  <p:sp>
                    <p:nvSpPr>
                      <p:cNvPr id="100" name="Text Box 1032"/>
                      <p:cNvSpPr txBox="1">
                        <a:spLocks noChangeArrowheads="1"/>
                      </p:cNvSpPr>
                      <p:nvPr/>
                    </p:nvSpPr>
                    <p:spPr bwMode="auto">
                      <a:xfrm rot="1256610">
                        <a:off x="2205" y="2277"/>
                        <a:ext cx="1091" cy="351"/>
                      </a:xfrm>
                      <a:prstGeom prst="rect">
                        <a:avLst/>
                      </a:prstGeom>
                      <a:noFill/>
                      <a:ln w="9525">
                        <a:noFill/>
                        <a:miter lim="800000"/>
                        <a:headEnd/>
                        <a:tailEnd/>
                      </a:ln>
                      <a:effectLst/>
                    </p:spPr>
                    <p:txBody>
                      <a:bodyPr wrap="square">
                        <a:spAutoFit/>
                      </a:bodyPr>
                      <a:lstStyle/>
                      <a:p>
                        <a:pPr>
                          <a:spcBef>
                            <a:spcPct val="50000"/>
                          </a:spcBef>
                          <a:defRPr/>
                        </a:pPr>
                        <a:r>
                          <a:rPr lang="ko-KR" altLang="en-US" sz="1200" b="1" dirty="0" smtClean="0">
                            <a:solidFill>
                              <a:schemeClr val="bg1"/>
                            </a:solidFill>
                            <a:effectLst>
                              <a:outerShdw blurRad="38100" dist="38100" dir="2700000" algn="tl">
                                <a:srgbClr val="C0C0C0"/>
                              </a:outerShdw>
                            </a:effectLst>
                            <a:latin typeface="HY견고딕" pitchFamily="18" charset="-127"/>
                            <a:ea typeface="HY견고딕" pitchFamily="18" charset="-127"/>
                          </a:rPr>
                          <a:t>       </a:t>
                        </a:r>
                        <a:r>
                          <a:rPr lang="en-US" altLang="ko-KR" sz="1200" b="1" dirty="0" smtClean="0">
                            <a:solidFill>
                              <a:schemeClr val="bg1"/>
                            </a:solidFill>
                            <a:effectLst>
                              <a:outerShdw blurRad="38100" dist="38100" dir="2700000" algn="tl">
                                <a:srgbClr val="C0C0C0"/>
                              </a:outerShdw>
                            </a:effectLst>
                            <a:latin typeface="HY견고딕" pitchFamily="18" charset="-127"/>
                            <a:ea typeface="HY견고딕" pitchFamily="18" charset="-127"/>
                          </a:rPr>
                          <a:t>APPLICATION</a:t>
                        </a:r>
                        <a:endParaRPr lang="en-US" altLang="ko-KR" sz="1200" b="1" dirty="0">
                          <a:solidFill>
                            <a:schemeClr val="bg1"/>
                          </a:solidFill>
                          <a:effectLst>
                            <a:outerShdw blurRad="38100" dist="38100" dir="2700000" algn="tl">
                              <a:srgbClr val="C0C0C0"/>
                            </a:outerShdw>
                          </a:effectLst>
                          <a:latin typeface="HY견고딕" pitchFamily="18" charset="-127"/>
                          <a:ea typeface="HY견고딕" pitchFamily="18" charset="-127"/>
                        </a:endParaRPr>
                      </a:p>
                    </p:txBody>
                  </p:sp>
                </p:grpSp>
              </p:grpSp>
              <p:sp>
                <p:nvSpPr>
                  <p:cNvPr id="94" name="AutoShape 1062"/>
                  <p:cNvSpPr>
                    <a:spLocks noChangeArrowheads="1"/>
                  </p:cNvSpPr>
                  <p:nvPr/>
                </p:nvSpPr>
                <p:spPr bwMode="auto">
                  <a:xfrm rot="19350480">
                    <a:off x="3129745" y="4604126"/>
                    <a:ext cx="221180" cy="372059"/>
                  </a:xfrm>
                  <a:prstGeom prst="rightArrow">
                    <a:avLst>
                      <a:gd name="adj1" fmla="val 57963"/>
                      <a:gd name="adj2" fmla="val 40744"/>
                    </a:avLst>
                  </a:prstGeom>
                  <a:gradFill>
                    <a:gsLst>
                      <a:gs pos="93000">
                        <a:schemeClr val="accent4">
                          <a:lumMod val="100000"/>
                        </a:schemeClr>
                      </a:gs>
                      <a:gs pos="23000">
                        <a:schemeClr val="accent4">
                          <a:lumMod val="97000"/>
                          <a:lumOff val="3000"/>
                        </a:schemeClr>
                      </a:gs>
                      <a:gs pos="46000">
                        <a:schemeClr val="accent4">
                          <a:lumMod val="60000"/>
                          <a:lumOff val="40000"/>
                        </a:schemeClr>
                      </a:gs>
                    </a:gsLst>
                    <a:lin ang="8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defRPr kumimoji="1" sz="2500">
                        <a:solidFill>
                          <a:schemeClr val="bg1"/>
                        </a:solidFill>
                        <a:latin typeface="HY견고딕" panose="02030600000101010101" pitchFamily="18" charset="-127"/>
                        <a:ea typeface="HY견고딕" panose="02030600000101010101" pitchFamily="18" charset="-127"/>
                      </a:defRPr>
                    </a:lvl1pPr>
                    <a:lvl2pPr marL="742950" indent="-285750" eaLnBrk="0" hangingPunct="0">
                      <a:spcBef>
                        <a:spcPct val="20000"/>
                      </a:spcBef>
                      <a:buChar char="–"/>
                      <a:defRPr kumimoji="1" sz="2000">
                        <a:solidFill>
                          <a:schemeClr val="bg1"/>
                        </a:solidFill>
                        <a:latin typeface="HY견고딕" panose="02030600000101010101" pitchFamily="18" charset="-127"/>
                        <a:ea typeface="HY견고딕" panose="02030600000101010101" pitchFamily="18" charset="-127"/>
                      </a:defRPr>
                    </a:lvl2pPr>
                    <a:lvl3pPr marL="11430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3pPr>
                    <a:lvl4pPr marL="16002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4pPr>
                    <a:lvl5pPr marL="2057400" indent="-228600" eaLnBrk="0" hangingPunct="0">
                      <a:spcBef>
                        <a:spcPct val="20000"/>
                      </a:spcBef>
                      <a:buChar char="»"/>
                      <a:defRPr kumimoji="1">
                        <a:solidFill>
                          <a:schemeClr val="bg1"/>
                        </a:solidFill>
                        <a:latin typeface="HY견고딕" panose="02030600000101010101" pitchFamily="18" charset="-127"/>
                        <a:ea typeface="HY견고딕" panose="02030600000101010101" pitchFamily="18" charset="-127"/>
                      </a:defRPr>
                    </a:lvl5pPr>
                    <a:lvl6pPr marL="25146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6pPr>
                    <a:lvl7pPr marL="29718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7pPr>
                    <a:lvl8pPr marL="34290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8pPr>
                    <a:lvl9pPr marL="38862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9pPr>
                  </a:lstStyle>
                  <a:p>
                    <a:pPr eaLnBrk="1" hangingPunct="1">
                      <a:spcBef>
                        <a:spcPct val="0"/>
                      </a:spcBef>
                    </a:pPr>
                    <a:endParaRPr lang="ko-KR" altLang="en-US" sz="1200">
                      <a:solidFill>
                        <a:schemeClr val="tx1"/>
                      </a:solidFill>
                      <a:latin typeface="굴림" panose="020B0600000101010101" pitchFamily="50" charset="-127"/>
                      <a:ea typeface="굴림" panose="020B0600000101010101" pitchFamily="50" charset="-127"/>
                    </a:endParaRPr>
                  </a:p>
                </p:txBody>
              </p:sp>
            </p:grpSp>
            <p:sp>
              <p:nvSpPr>
                <p:cNvPr id="86" name="Rectangle 214"/>
                <p:cNvSpPr>
                  <a:spLocks noChangeArrowheads="1"/>
                </p:cNvSpPr>
                <p:nvPr/>
              </p:nvSpPr>
              <p:spPr bwMode="auto">
                <a:xfrm>
                  <a:off x="7427567" y="1867972"/>
                  <a:ext cx="2128266" cy="141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latinLnBrk="1">
                    <a:spcBef>
                      <a:spcPct val="20000"/>
                    </a:spcBef>
                    <a:defRPr kumimoji="1" sz="2500">
                      <a:solidFill>
                        <a:schemeClr val="bg1"/>
                      </a:solidFill>
                      <a:latin typeface="HY견고딕" panose="02030600000101010101" pitchFamily="18" charset="-127"/>
                      <a:ea typeface="HY견고딕" panose="02030600000101010101" pitchFamily="18" charset="-127"/>
                    </a:defRPr>
                  </a:lvl1pPr>
                  <a:lvl2pPr marL="742950" indent="-285750" latinLnBrk="1">
                    <a:spcBef>
                      <a:spcPct val="20000"/>
                    </a:spcBef>
                    <a:buChar char="–"/>
                    <a:defRPr kumimoji="1" sz="2000">
                      <a:solidFill>
                        <a:schemeClr val="bg1"/>
                      </a:solidFill>
                      <a:latin typeface="HY견고딕" panose="02030600000101010101" pitchFamily="18" charset="-127"/>
                      <a:ea typeface="HY견고딕" panose="02030600000101010101" pitchFamily="18" charset="-127"/>
                    </a:defRPr>
                  </a:lvl2pPr>
                  <a:lvl3pPr marL="1143000" indent="-228600" latinLnBrk="1">
                    <a:spcBef>
                      <a:spcPct val="20000"/>
                    </a:spcBef>
                    <a:buChar char="•"/>
                    <a:defRPr kumimoji="1">
                      <a:solidFill>
                        <a:schemeClr val="bg1"/>
                      </a:solidFill>
                      <a:latin typeface="HY견고딕" panose="02030600000101010101" pitchFamily="18" charset="-127"/>
                      <a:ea typeface="HY견고딕" panose="02030600000101010101" pitchFamily="18" charset="-127"/>
                    </a:defRPr>
                  </a:lvl3pPr>
                  <a:lvl4pPr marL="1600200" indent="-228600" latinLnBrk="1">
                    <a:spcBef>
                      <a:spcPct val="20000"/>
                    </a:spcBef>
                    <a:buChar char="–"/>
                    <a:defRPr kumimoji="1">
                      <a:solidFill>
                        <a:schemeClr val="bg1"/>
                      </a:solidFill>
                      <a:latin typeface="HY견고딕" panose="02030600000101010101" pitchFamily="18" charset="-127"/>
                      <a:ea typeface="HY견고딕" panose="02030600000101010101" pitchFamily="18" charset="-127"/>
                    </a:defRPr>
                  </a:lvl4pPr>
                  <a:lvl5pPr marL="2057400" indent="-228600" latinLnBrk="1">
                    <a:spcBef>
                      <a:spcPct val="20000"/>
                    </a:spcBef>
                    <a:buChar char="»"/>
                    <a:defRPr kumimoji="1">
                      <a:solidFill>
                        <a:schemeClr val="bg1"/>
                      </a:solidFill>
                      <a:latin typeface="HY견고딕" panose="02030600000101010101" pitchFamily="18" charset="-127"/>
                      <a:ea typeface="HY견고딕" panose="02030600000101010101" pitchFamily="18" charset="-127"/>
                    </a:defRPr>
                  </a:lvl5pPr>
                  <a:lvl6pPr marL="25146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6pPr>
                  <a:lvl7pPr marL="29718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7pPr>
                  <a:lvl8pPr marL="34290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8pPr>
                  <a:lvl9pPr marL="38862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9pPr>
                </a:lstStyle>
                <a:p>
                  <a:pPr algn="ctr" eaLnBrk="1" hangingPunct="1">
                    <a:lnSpc>
                      <a:spcPct val="120000"/>
                    </a:lnSpc>
                    <a:spcBef>
                      <a:spcPct val="0"/>
                    </a:spcBef>
                  </a:pPr>
                  <a:r>
                    <a:rPr lang="en-US" altLang="ko-KR" sz="1000" b="1" dirty="0" smtClean="0">
                      <a:solidFill>
                        <a:schemeClr val="tx1"/>
                      </a:solidFill>
                      <a:cs typeface="Arial" panose="020B0604020202020204" pitchFamily="34" charset="0"/>
                    </a:rPr>
                    <a:t>POWER</a:t>
                  </a:r>
                </a:p>
                <a:p>
                  <a:pPr algn="ctr" eaLnBrk="1" hangingPunct="1">
                    <a:lnSpc>
                      <a:spcPct val="120000"/>
                    </a:lnSpc>
                    <a:spcBef>
                      <a:spcPct val="0"/>
                    </a:spcBef>
                  </a:pPr>
                  <a:r>
                    <a:rPr lang="en-US" altLang="ko-KR" sz="1000" dirty="0" smtClean="0">
                      <a:solidFill>
                        <a:schemeClr val="tx1"/>
                      </a:solidFill>
                      <a:latin typeface="Arial" panose="020B0604020202020204" pitchFamily="34" charset="0"/>
                      <a:cs typeface="Arial" panose="020B0604020202020204" pitchFamily="34" charset="0"/>
                    </a:rPr>
                    <a:t>Geothermal</a:t>
                  </a:r>
                </a:p>
                <a:p>
                  <a:pPr algn="ctr" eaLnBrk="1" hangingPunct="1">
                    <a:lnSpc>
                      <a:spcPct val="120000"/>
                    </a:lnSpc>
                    <a:spcBef>
                      <a:spcPct val="0"/>
                    </a:spcBef>
                  </a:pPr>
                  <a:r>
                    <a:rPr lang="en-US" altLang="ko-KR" sz="1000" dirty="0" smtClean="0">
                      <a:solidFill>
                        <a:schemeClr val="tx1"/>
                      </a:solidFill>
                      <a:latin typeface="Arial" panose="020B0604020202020204" pitchFamily="34" charset="0"/>
                      <a:cs typeface="Arial" panose="020B0604020202020204" pitchFamily="34" charset="0"/>
                    </a:rPr>
                    <a:t>District heating</a:t>
                  </a:r>
                </a:p>
                <a:p>
                  <a:pPr algn="ctr" eaLnBrk="1" hangingPunct="1">
                    <a:lnSpc>
                      <a:spcPct val="120000"/>
                    </a:lnSpc>
                    <a:spcBef>
                      <a:spcPct val="0"/>
                    </a:spcBef>
                  </a:pPr>
                  <a:r>
                    <a:rPr lang="en-US" altLang="ko-KR" sz="1000" dirty="0" smtClean="0">
                      <a:solidFill>
                        <a:schemeClr val="tx1"/>
                      </a:solidFill>
                      <a:latin typeface="Arial" panose="020B0604020202020204" pitchFamily="34" charset="0"/>
                      <a:cs typeface="Arial" panose="020B0604020202020204" pitchFamily="34" charset="0"/>
                    </a:rPr>
                    <a:t>Nuclear</a:t>
                  </a:r>
                </a:p>
                <a:p>
                  <a:pPr algn="ctr" eaLnBrk="1" hangingPunct="1">
                    <a:lnSpc>
                      <a:spcPct val="120000"/>
                    </a:lnSpc>
                    <a:spcBef>
                      <a:spcPct val="0"/>
                    </a:spcBef>
                  </a:pPr>
                  <a:r>
                    <a:rPr lang="en-US" altLang="ko-KR" sz="1000" dirty="0" smtClean="0">
                      <a:solidFill>
                        <a:schemeClr val="tx1"/>
                      </a:solidFill>
                      <a:latin typeface="Arial" panose="020B0604020202020204" pitchFamily="34" charset="0"/>
                      <a:cs typeface="Arial" panose="020B0604020202020204" pitchFamily="34" charset="0"/>
                    </a:rPr>
                    <a:t>Desalination plants</a:t>
                  </a:r>
                </a:p>
                <a:p>
                  <a:pPr algn="ctr" eaLnBrk="1" hangingPunct="1">
                    <a:lnSpc>
                      <a:spcPct val="120000"/>
                    </a:lnSpc>
                    <a:spcBef>
                      <a:spcPct val="0"/>
                    </a:spcBef>
                  </a:pPr>
                  <a:r>
                    <a:rPr lang="en-US" altLang="ko-KR" sz="1000" dirty="0" smtClean="0">
                      <a:solidFill>
                        <a:schemeClr val="tx1"/>
                      </a:solidFill>
                      <a:latin typeface="Arial" panose="020B0604020202020204" pitchFamily="34" charset="0"/>
                      <a:cs typeface="Arial" panose="020B0604020202020204" pitchFamily="34" charset="0"/>
                    </a:rPr>
                    <a:t>Water works</a:t>
                  </a:r>
                </a:p>
                <a:p>
                  <a:pPr algn="ctr" eaLnBrk="1" hangingPunct="1">
                    <a:lnSpc>
                      <a:spcPct val="120000"/>
                    </a:lnSpc>
                    <a:spcBef>
                      <a:spcPct val="0"/>
                    </a:spcBef>
                  </a:pPr>
                  <a:r>
                    <a:rPr lang="en-US" altLang="ko-KR" sz="1000" dirty="0" smtClean="0">
                      <a:solidFill>
                        <a:schemeClr val="tx1"/>
                      </a:solidFill>
                      <a:latin typeface="Arial" panose="020B0604020202020204" pitchFamily="34" charset="0"/>
                      <a:cs typeface="Arial" panose="020B0604020202020204" pitchFamily="34" charset="0"/>
                    </a:rPr>
                    <a:t>steam</a:t>
                  </a:r>
                  <a:endParaRPr lang="en-US" altLang="ko-KR" sz="1000" dirty="0">
                    <a:solidFill>
                      <a:schemeClr val="tx1"/>
                    </a:solidFill>
                    <a:latin typeface="Arial" panose="020B0604020202020204" pitchFamily="34" charset="0"/>
                    <a:cs typeface="Arial" panose="020B0604020202020204" pitchFamily="34" charset="0"/>
                  </a:endParaRPr>
                </a:p>
              </p:txBody>
            </p:sp>
            <p:sp>
              <p:nvSpPr>
                <p:cNvPr id="89" name="도넛 88"/>
                <p:cNvSpPr/>
                <p:nvPr/>
              </p:nvSpPr>
              <p:spPr bwMode="auto">
                <a:xfrm rot="686224">
                  <a:off x="2984949" y="2689892"/>
                  <a:ext cx="3864268" cy="2412371"/>
                </a:xfrm>
                <a:prstGeom prst="donut">
                  <a:avLst>
                    <a:gd name="adj" fmla="val 1287"/>
                  </a:avLst>
                </a:prstGeom>
                <a:gradFill flip="none" rotWithShape="1">
                  <a:gsLst>
                    <a:gs pos="38000">
                      <a:schemeClr val="bg1"/>
                    </a:gs>
                    <a:gs pos="45000">
                      <a:schemeClr val="bg1"/>
                    </a:gs>
                    <a:gs pos="76000">
                      <a:schemeClr val="bg1">
                        <a:lumMod val="85000"/>
                      </a:schemeClr>
                    </a:gs>
                    <a:gs pos="90000">
                      <a:schemeClr val="bg1"/>
                    </a:gs>
                  </a:gsLst>
                  <a:lin ang="13500000" scaled="0"/>
                  <a:tileRect/>
                </a:gra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sz="1200">
                    <a:solidFill>
                      <a:schemeClr val="tx1"/>
                    </a:solidFill>
                  </a:endParaRPr>
                </a:p>
              </p:txBody>
            </p:sp>
            <p:sp>
              <p:nvSpPr>
                <p:cNvPr id="87" name="Rectangle 214"/>
                <p:cNvSpPr>
                  <a:spLocks noChangeArrowheads="1"/>
                </p:cNvSpPr>
                <p:nvPr/>
              </p:nvSpPr>
              <p:spPr bwMode="auto">
                <a:xfrm>
                  <a:off x="3203317" y="1695655"/>
                  <a:ext cx="1817688" cy="1118856"/>
                </a:xfrm>
                <a:prstGeom prst="rect">
                  <a:avLst/>
                </a:prstGeom>
                <a:noFill/>
                <a:ln w="9525" algn="ctr">
                  <a:noFill/>
                  <a:miter lim="800000"/>
                  <a:headEnd/>
                  <a:tailEnd/>
                </a:ln>
                <a:effectLst/>
              </p:spPr>
              <p:txBody>
                <a:bodyPr>
                  <a:spAutoFit/>
                </a:bodyPr>
                <a:lstStyle/>
                <a:p>
                  <a:pPr algn="ctr" eaLnBrk="1" latinLnBrk="1" hangingPunct="1">
                    <a:lnSpc>
                      <a:spcPct val="120000"/>
                    </a:lnSpc>
                    <a:defRPr/>
                  </a:pPr>
                  <a:r>
                    <a:rPr lang="en-US" altLang="ko-KR" sz="1000" b="1" dirty="0" smtClean="0">
                      <a:latin typeface="HY견고딕" pitchFamily="18" charset="-127"/>
                      <a:ea typeface="HY견고딕" pitchFamily="18" charset="-127"/>
                      <a:cs typeface="Arial" pitchFamily="34" charset="0"/>
                    </a:rPr>
                    <a:t>OIL &amp;</a:t>
                  </a:r>
                  <a:r>
                    <a:rPr lang="en-US" altLang="ko-KR" sz="1000" b="1" dirty="0">
                      <a:latin typeface="HY견고딕" pitchFamily="18" charset="-127"/>
                      <a:ea typeface="HY견고딕" pitchFamily="18" charset="-127"/>
                      <a:cs typeface="Arial" pitchFamily="34" charset="0"/>
                    </a:rPr>
                    <a:t> </a:t>
                  </a:r>
                  <a:r>
                    <a:rPr lang="en-US" altLang="ko-KR" sz="1000" b="1" dirty="0" smtClean="0">
                      <a:latin typeface="HY견고딕" pitchFamily="18" charset="-127"/>
                      <a:ea typeface="HY견고딕" pitchFamily="18" charset="-127"/>
                      <a:cs typeface="Arial" pitchFamily="34" charset="0"/>
                    </a:rPr>
                    <a:t>GAS</a:t>
                  </a:r>
                </a:p>
                <a:p>
                  <a:pPr algn="ctr" eaLnBrk="1" latinLnBrk="1" hangingPunct="1">
                    <a:lnSpc>
                      <a:spcPct val="120000"/>
                    </a:lnSpc>
                    <a:defRPr/>
                  </a:pPr>
                  <a:r>
                    <a:rPr lang="en-US" altLang="ko-KR" sz="1000" dirty="0" smtClean="0">
                      <a:latin typeface="Arial" pitchFamily="34" charset="0"/>
                      <a:ea typeface="HY견고딕" pitchFamily="18" charset="-127"/>
                      <a:cs typeface="Arial" pitchFamily="34" charset="0"/>
                    </a:rPr>
                    <a:t>Upstream</a:t>
                  </a:r>
                </a:p>
                <a:p>
                  <a:pPr algn="ctr" eaLnBrk="1" latinLnBrk="1" hangingPunct="1">
                    <a:lnSpc>
                      <a:spcPct val="120000"/>
                    </a:lnSpc>
                    <a:defRPr/>
                  </a:pPr>
                  <a:r>
                    <a:rPr lang="en-US" altLang="ko-KR" sz="1000" dirty="0" smtClean="0">
                      <a:latin typeface="Arial" pitchFamily="34" charset="0"/>
                      <a:ea typeface="HY견고딕" pitchFamily="18" charset="-127"/>
                      <a:cs typeface="Arial" pitchFamily="34" charset="0"/>
                    </a:rPr>
                    <a:t>Downstream</a:t>
                  </a:r>
                </a:p>
                <a:p>
                  <a:pPr algn="ctr" eaLnBrk="1" latinLnBrk="1" hangingPunct="1">
                    <a:lnSpc>
                      <a:spcPct val="120000"/>
                    </a:lnSpc>
                    <a:defRPr/>
                  </a:pPr>
                  <a:r>
                    <a:rPr lang="en-US" altLang="ko-KR" sz="1000" dirty="0" smtClean="0">
                      <a:latin typeface="Arial" pitchFamily="34" charset="0"/>
                      <a:ea typeface="HY견고딕" pitchFamily="18" charset="-127"/>
                      <a:cs typeface="Arial" pitchFamily="34" charset="0"/>
                    </a:rPr>
                    <a:t>Pipeline &amp; storage</a:t>
                  </a:r>
                </a:p>
                <a:p>
                  <a:pPr algn="ctr" eaLnBrk="1" latinLnBrk="1" hangingPunct="1">
                    <a:lnSpc>
                      <a:spcPct val="120000"/>
                    </a:lnSpc>
                    <a:defRPr/>
                  </a:pPr>
                  <a:r>
                    <a:rPr lang="en-US" altLang="ko-KR" sz="1000" dirty="0" smtClean="0">
                      <a:latin typeface="Arial" pitchFamily="34" charset="0"/>
                      <a:ea typeface="HY견고딕" pitchFamily="18" charset="-127"/>
                      <a:cs typeface="Arial" pitchFamily="34" charset="0"/>
                    </a:rPr>
                    <a:t>Supply &amp; service</a:t>
                  </a:r>
                  <a:endParaRPr lang="en-US" altLang="ko-KR" sz="1000" dirty="0">
                    <a:latin typeface="Arial" pitchFamily="34" charset="0"/>
                    <a:ea typeface="HY견고딕" pitchFamily="18" charset="-127"/>
                    <a:cs typeface="Arial" pitchFamily="34" charset="0"/>
                  </a:endParaRPr>
                </a:p>
              </p:txBody>
            </p:sp>
            <p:sp>
              <p:nvSpPr>
                <p:cNvPr id="88" name="Rectangle 214"/>
                <p:cNvSpPr>
                  <a:spLocks noChangeArrowheads="1"/>
                </p:cNvSpPr>
                <p:nvPr/>
              </p:nvSpPr>
              <p:spPr bwMode="auto">
                <a:xfrm>
                  <a:off x="3251567" y="5128517"/>
                  <a:ext cx="1739900" cy="915427"/>
                </a:xfrm>
                <a:prstGeom prst="rect">
                  <a:avLst/>
                </a:prstGeom>
                <a:noFill/>
                <a:ln w="9525" algn="ctr">
                  <a:noFill/>
                  <a:miter lim="800000"/>
                  <a:headEnd/>
                  <a:tailEnd/>
                </a:ln>
                <a:effectLst/>
              </p:spPr>
              <p:txBody>
                <a:bodyPr>
                  <a:spAutoFit/>
                </a:bodyPr>
                <a:lstStyle/>
                <a:p>
                  <a:pPr algn="ctr" eaLnBrk="1" latinLnBrk="1" hangingPunct="1">
                    <a:lnSpc>
                      <a:spcPct val="120000"/>
                    </a:lnSpc>
                    <a:defRPr/>
                  </a:pPr>
                  <a:r>
                    <a:rPr lang="en-US" altLang="ko-KR" sz="1000" b="1" dirty="0" smtClean="0">
                      <a:latin typeface="HY견고딕" pitchFamily="18" charset="-127"/>
                      <a:ea typeface="HY견고딕" pitchFamily="18" charset="-127"/>
                      <a:cs typeface="Arial" pitchFamily="34" charset="0"/>
                    </a:rPr>
                    <a:t>PROECSS</a:t>
                  </a:r>
                </a:p>
                <a:p>
                  <a:pPr algn="ctr" eaLnBrk="1" latinLnBrk="1" hangingPunct="1">
                    <a:lnSpc>
                      <a:spcPct val="120000"/>
                    </a:lnSpc>
                    <a:defRPr/>
                  </a:pPr>
                  <a:r>
                    <a:rPr lang="en-US" altLang="ko-KR" sz="1000" dirty="0" smtClean="0">
                      <a:latin typeface="HY견고딕" pitchFamily="18" charset="-127"/>
                      <a:ea typeface="HY견고딕" pitchFamily="18" charset="-127"/>
                      <a:cs typeface="Arial" pitchFamily="34" charset="0"/>
                    </a:rPr>
                    <a:t>Chemical &amp; coal</a:t>
                  </a:r>
                </a:p>
                <a:p>
                  <a:pPr algn="ctr" eaLnBrk="1" latinLnBrk="1" hangingPunct="1">
                    <a:lnSpc>
                      <a:spcPct val="120000"/>
                    </a:lnSpc>
                    <a:defRPr/>
                  </a:pPr>
                  <a:r>
                    <a:rPr lang="en-US" altLang="ko-KR" sz="1000" dirty="0" smtClean="0">
                      <a:latin typeface="HY견고딕" pitchFamily="18" charset="-127"/>
                      <a:ea typeface="HY견고딕" pitchFamily="18" charset="-127"/>
                      <a:cs typeface="Arial" pitchFamily="34" charset="0"/>
                    </a:rPr>
                    <a:t>Petrochemical</a:t>
                  </a:r>
                </a:p>
                <a:p>
                  <a:pPr algn="ctr" eaLnBrk="1" latinLnBrk="1" hangingPunct="1">
                    <a:lnSpc>
                      <a:spcPct val="120000"/>
                    </a:lnSpc>
                    <a:defRPr/>
                  </a:pPr>
                  <a:r>
                    <a:rPr lang="en-US" altLang="ko-KR" sz="1000" dirty="0" smtClean="0">
                      <a:latin typeface="HY견고딕" pitchFamily="18" charset="-127"/>
                      <a:ea typeface="HY견고딕" pitchFamily="18" charset="-127"/>
                      <a:cs typeface="Arial" pitchFamily="34" charset="0"/>
                    </a:rPr>
                    <a:t>Food &amp; beverage </a:t>
                  </a:r>
                  <a:endParaRPr lang="en-US" altLang="ko-KR" sz="1000" dirty="0">
                    <a:latin typeface="Arial" pitchFamily="34" charset="0"/>
                    <a:ea typeface="HY견고딕" pitchFamily="18" charset="-127"/>
                    <a:cs typeface="Arial" pitchFamily="34" charset="0"/>
                  </a:endParaRPr>
                </a:p>
              </p:txBody>
            </p:sp>
          </p:grpSp>
          <p:sp>
            <p:nvSpPr>
              <p:cNvPr id="81" name="Rectangle 214"/>
              <p:cNvSpPr>
                <a:spLocks noChangeArrowheads="1"/>
              </p:cNvSpPr>
              <p:nvPr/>
            </p:nvSpPr>
            <p:spPr bwMode="auto">
              <a:xfrm>
                <a:off x="7235776" y="4635007"/>
                <a:ext cx="1928339" cy="94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latinLnBrk="1">
                  <a:spcBef>
                    <a:spcPct val="20000"/>
                  </a:spcBef>
                  <a:defRPr kumimoji="1" sz="2500">
                    <a:solidFill>
                      <a:schemeClr val="bg1"/>
                    </a:solidFill>
                    <a:latin typeface="HY견고딕" panose="02030600000101010101" pitchFamily="18" charset="-127"/>
                    <a:ea typeface="HY견고딕" panose="02030600000101010101" pitchFamily="18" charset="-127"/>
                  </a:defRPr>
                </a:lvl1pPr>
                <a:lvl2pPr marL="742950" indent="-285750" latinLnBrk="1">
                  <a:spcBef>
                    <a:spcPct val="20000"/>
                  </a:spcBef>
                  <a:buChar char="–"/>
                  <a:defRPr kumimoji="1" sz="2000">
                    <a:solidFill>
                      <a:schemeClr val="bg1"/>
                    </a:solidFill>
                    <a:latin typeface="HY견고딕" panose="02030600000101010101" pitchFamily="18" charset="-127"/>
                    <a:ea typeface="HY견고딕" panose="02030600000101010101" pitchFamily="18" charset="-127"/>
                  </a:defRPr>
                </a:lvl2pPr>
                <a:lvl3pPr marL="1143000" indent="-228600" latinLnBrk="1">
                  <a:spcBef>
                    <a:spcPct val="20000"/>
                  </a:spcBef>
                  <a:buChar char="•"/>
                  <a:defRPr kumimoji="1">
                    <a:solidFill>
                      <a:schemeClr val="bg1"/>
                    </a:solidFill>
                    <a:latin typeface="HY견고딕" panose="02030600000101010101" pitchFamily="18" charset="-127"/>
                    <a:ea typeface="HY견고딕" panose="02030600000101010101" pitchFamily="18" charset="-127"/>
                  </a:defRPr>
                </a:lvl3pPr>
                <a:lvl4pPr marL="1600200" indent="-228600" latinLnBrk="1">
                  <a:spcBef>
                    <a:spcPct val="20000"/>
                  </a:spcBef>
                  <a:buChar char="–"/>
                  <a:defRPr kumimoji="1">
                    <a:solidFill>
                      <a:schemeClr val="bg1"/>
                    </a:solidFill>
                    <a:latin typeface="HY견고딕" panose="02030600000101010101" pitchFamily="18" charset="-127"/>
                    <a:ea typeface="HY견고딕" panose="02030600000101010101" pitchFamily="18" charset="-127"/>
                  </a:defRPr>
                </a:lvl4pPr>
                <a:lvl5pPr marL="2057400" indent="-228600" latinLnBrk="1">
                  <a:spcBef>
                    <a:spcPct val="20000"/>
                  </a:spcBef>
                  <a:buChar char="»"/>
                  <a:defRPr kumimoji="1">
                    <a:solidFill>
                      <a:schemeClr val="bg1"/>
                    </a:solidFill>
                    <a:latin typeface="HY견고딕" panose="02030600000101010101" pitchFamily="18" charset="-127"/>
                    <a:ea typeface="HY견고딕" panose="02030600000101010101" pitchFamily="18" charset="-127"/>
                  </a:defRPr>
                </a:lvl5pPr>
                <a:lvl6pPr marL="25146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6pPr>
                <a:lvl7pPr marL="29718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7pPr>
                <a:lvl8pPr marL="34290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8pPr>
                <a:lvl9pPr marL="38862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9pPr>
              </a:lstStyle>
              <a:p>
                <a:pPr algn="ctr" eaLnBrk="1" hangingPunct="1">
                  <a:lnSpc>
                    <a:spcPct val="120000"/>
                  </a:lnSpc>
                  <a:spcBef>
                    <a:spcPct val="0"/>
                  </a:spcBef>
                </a:pPr>
                <a:r>
                  <a:rPr lang="en-US" altLang="ko-KR" sz="1000" b="1" dirty="0" smtClean="0">
                    <a:solidFill>
                      <a:schemeClr val="tx1"/>
                    </a:solidFill>
                    <a:latin typeface="Arial" panose="020B0604020202020204" pitchFamily="34" charset="0"/>
                    <a:cs typeface="Arial" panose="020B0604020202020204" pitchFamily="34" charset="0"/>
                  </a:rPr>
                  <a:t>OTHER INDUSTRIES</a:t>
                </a:r>
              </a:p>
              <a:p>
                <a:pPr algn="ctr" eaLnBrk="1" hangingPunct="1">
                  <a:lnSpc>
                    <a:spcPct val="120000"/>
                  </a:lnSpc>
                  <a:spcBef>
                    <a:spcPct val="0"/>
                  </a:spcBef>
                </a:pPr>
                <a:r>
                  <a:rPr lang="en-US" altLang="ko-KR" sz="1000" b="1" dirty="0" smtClean="0">
                    <a:solidFill>
                      <a:schemeClr val="tx1"/>
                    </a:solidFill>
                    <a:latin typeface="Arial" panose="020B0604020202020204" pitchFamily="34" charset="0"/>
                    <a:cs typeface="Arial" panose="020B0604020202020204" pitchFamily="34" charset="0"/>
                  </a:rPr>
                  <a:t>Iron &amp; steel</a:t>
                </a:r>
              </a:p>
              <a:p>
                <a:pPr algn="ctr" eaLnBrk="1" hangingPunct="1">
                  <a:lnSpc>
                    <a:spcPct val="120000"/>
                  </a:lnSpc>
                  <a:spcBef>
                    <a:spcPct val="0"/>
                  </a:spcBef>
                </a:pPr>
                <a:r>
                  <a:rPr lang="en-US" altLang="ko-KR" sz="1000" b="1" dirty="0" smtClean="0">
                    <a:solidFill>
                      <a:schemeClr val="tx1"/>
                    </a:solidFill>
                    <a:latin typeface="Arial" panose="020B0604020202020204" pitchFamily="34" charset="0"/>
                    <a:cs typeface="Arial" panose="020B0604020202020204" pitchFamily="34" charset="0"/>
                  </a:rPr>
                  <a:t>Shipyard</a:t>
                </a:r>
              </a:p>
              <a:p>
                <a:pPr algn="ctr" eaLnBrk="1" hangingPunct="1">
                  <a:lnSpc>
                    <a:spcPct val="120000"/>
                  </a:lnSpc>
                  <a:spcBef>
                    <a:spcPct val="0"/>
                  </a:spcBef>
                </a:pPr>
                <a:r>
                  <a:rPr lang="en-US" altLang="ko-KR" sz="1000" b="1" dirty="0" smtClean="0">
                    <a:solidFill>
                      <a:schemeClr val="tx1"/>
                    </a:solidFill>
                    <a:latin typeface="Arial" panose="020B0604020202020204" pitchFamily="34" charset="0"/>
                    <a:cs typeface="Arial" panose="020B0604020202020204" pitchFamily="34" charset="0"/>
                  </a:rPr>
                  <a:t>Offshore</a:t>
                </a:r>
              </a:p>
              <a:p>
                <a:pPr algn="ctr" eaLnBrk="1" hangingPunct="1">
                  <a:lnSpc>
                    <a:spcPct val="120000"/>
                  </a:lnSpc>
                  <a:spcBef>
                    <a:spcPct val="0"/>
                  </a:spcBef>
                </a:pPr>
                <a:r>
                  <a:rPr lang="en-US" altLang="ko-KR" sz="1000" b="1" dirty="0">
                    <a:solidFill>
                      <a:schemeClr val="tx1"/>
                    </a:solidFill>
                    <a:latin typeface="Arial" panose="020B0604020202020204" pitchFamily="34" charset="0"/>
                    <a:cs typeface="Arial" panose="020B0604020202020204" pitchFamily="34" charset="0"/>
                  </a:rPr>
                  <a:t>A</a:t>
                </a:r>
                <a:r>
                  <a:rPr lang="en-US" altLang="ko-KR" sz="1000" b="1" dirty="0" smtClean="0">
                    <a:solidFill>
                      <a:schemeClr val="tx1"/>
                    </a:solidFill>
                    <a:latin typeface="Arial" panose="020B0604020202020204" pitchFamily="34" charset="0"/>
                    <a:cs typeface="Arial" panose="020B0604020202020204" pitchFamily="34" charset="0"/>
                  </a:rPr>
                  <a:t>utomotive </a:t>
                </a:r>
                <a:r>
                  <a:rPr lang="en-US" altLang="ko-KR" sz="1000" dirty="0" smtClean="0">
                    <a:solidFill>
                      <a:schemeClr val="tx1"/>
                    </a:solidFill>
                    <a:latin typeface="Arial" panose="020B0604020202020204" pitchFamily="34" charset="0"/>
                    <a:cs typeface="Arial" panose="020B0604020202020204" pitchFamily="34" charset="0"/>
                  </a:rPr>
                  <a:t> </a:t>
                </a:r>
                <a:endParaRPr lang="en-US" altLang="ko-KR" sz="1000" dirty="0">
                  <a:solidFill>
                    <a:schemeClr val="tx1"/>
                  </a:solidFill>
                  <a:latin typeface="Arial" panose="020B0604020202020204" pitchFamily="34" charset="0"/>
                  <a:cs typeface="Arial" panose="020B0604020202020204" pitchFamily="34" charset="0"/>
                </a:endParaRPr>
              </a:p>
            </p:txBody>
          </p:sp>
        </p:grpSp>
        <p:pic>
          <p:nvPicPr>
            <p:cNvPr id="69"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2538" y="2059160"/>
              <a:ext cx="1690769" cy="127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그림 71" descr="http://www.kica.org/rb/files/2012/09/04/6ebc5848e990cf2bfc33e4ae26b52fa4151328.jpg"/>
            <p:cNvPicPr>
              <a:picLocks noChangeAspect="1" noChangeArrowheads="1"/>
            </p:cNvPicPr>
            <p:nvPr/>
          </p:nvPicPr>
          <p:blipFill rotWithShape="1">
            <a:blip r:embed="rId4">
              <a:extLst>
                <a:ext uri="{28A0092B-C50C-407E-A947-70E740481C1C}">
                  <a14:useLocalDpi xmlns:a14="http://schemas.microsoft.com/office/drawing/2010/main" val="0"/>
                </a:ext>
              </a:extLst>
            </a:blip>
            <a:srcRect l="5153" r="7256" b="1268"/>
            <a:stretch/>
          </p:blipFill>
          <p:spPr bwMode="auto">
            <a:xfrm>
              <a:off x="1080609" y="2041830"/>
              <a:ext cx="1535814" cy="133534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74" name="그림 73" descr="http://www.gasnews.com/news/photo/200904/41227-1-13436.g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8" t="2106" r="7257" b="3120"/>
            <a:stretch/>
          </p:blipFill>
          <p:spPr bwMode="auto">
            <a:xfrm>
              <a:off x="1069359" y="4158683"/>
              <a:ext cx="1567438" cy="1305324"/>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grpSp>
          <p:nvGrpSpPr>
            <p:cNvPr id="9" name="그룹 8"/>
            <p:cNvGrpSpPr/>
            <p:nvPr/>
          </p:nvGrpSpPr>
          <p:grpSpPr>
            <a:xfrm>
              <a:off x="4752769" y="4278019"/>
              <a:ext cx="2081336" cy="1328420"/>
              <a:chOff x="4559217" y="4514411"/>
              <a:chExt cx="2213368" cy="1452951"/>
            </a:xfrm>
          </p:grpSpPr>
          <p:pic>
            <p:nvPicPr>
              <p:cNvPr id="103" name="그림 102" descr="http://file.ebn.co.kr/chem_news/201101/18_98048_1.jpg"/>
              <p:cNvPicPr>
                <a:picLocks noChangeAspect="1" noChangeArrowheads="1"/>
              </p:cNvPicPr>
              <p:nvPr/>
            </p:nvPicPr>
            <p:blipFill rotWithShape="1">
              <a:blip r:embed="rId6">
                <a:extLst>
                  <a:ext uri="{28A0092B-C50C-407E-A947-70E740481C1C}">
                    <a14:useLocalDpi xmlns:a14="http://schemas.microsoft.com/office/drawing/2010/main" val="0"/>
                  </a:ext>
                </a:extLst>
              </a:blip>
              <a:srcRect r="349" b="47368"/>
              <a:stretch/>
            </p:blipFill>
            <p:spPr bwMode="auto">
              <a:xfrm>
                <a:off x="5258173" y="5133198"/>
                <a:ext cx="1514412" cy="834164"/>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75" name="그림 7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217" y="5020793"/>
                <a:ext cx="1134151" cy="801669"/>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71" name="Picture 34" descr="rig"/>
              <p:cNvPicPr>
                <a:picLocks noChangeAspect="1" noChangeArrowheads="1"/>
              </p:cNvPicPr>
              <p:nvPr/>
            </p:nvPicPr>
            <p:blipFill>
              <a:blip r:embed="rId8" cstate="print">
                <a:extLst>
                  <a:ext uri="{28A0092B-C50C-407E-A947-70E740481C1C}">
                    <a14:useLocalDpi xmlns:a14="http://schemas.microsoft.com/office/drawing/2010/main" val="0"/>
                  </a:ext>
                </a:extLst>
              </a:blip>
              <a:srcRect b="531"/>
              <a:stretch>
                <a:fillRect/>
              </a:stretch>
            </p:blipFill>
            <p:spPr bwMode="auto">
              <a:xfrm>
                <a:off x="5142198" y="4514411"/>
                <a:ext cx="960400" cy="72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35" name="図 24">
            <a:extLst>
              <a:ext uri="{FF2B5EF4-FFF2-40B4-BE49-F238E27FC236}">
                <a16:creationId xmlns="" xmlns:a16="http://schemas.microsoft.com/office/drawing/2014/main" id="{EB24F9A9-4358-449B-8BB1-8054A2536C1D}"/>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95288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제목 1"/>
          <p:cNvSpPr>
            <a:spLocks noGrp="1"/>
          </p:cNvSpPr>
          <p:nvPr>
            <p:ph type="ctrTitle"/>
          </p:nvPr>
        </p:nvSpPr>
        <p:spPr>
          <a:xfrm>
            <a:off x="179512" y="404664"/>
            <a:ext cx="6620272" cy="576063"/>
          </a:xfrm>
        </p:spPr>
        <p:txBody>
          <a:bodyPr>
            <a:normAutofit/>
          </a:body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5.</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Applications  for Butterfly Valves</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33</a:t>
            </a:fld>
            <a:endParaRPr lang="ko-KR" altLang="en-US" dirty="0"/>
          </a:p>
        </p:txBody>
      </p:sp>
      <p:sp>
        <p:nvSpPr>
          <p:cNvPr id="67"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5.1 Applications – Infrastructure(Desalination &amp; Water Transmission)</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2" name="그룹 1"/>
          <p:cNvGrpSpPr/>
          <p:nvPr/>
        </p:nvGrpSpPr>
        <p:grpSpPr>
          <a:xfrm>
            <a:off x="4664507" y="1497190"/>
            <a:ext cx="4123164" cy="2313371"/>
            <a:chOff x="4646612" y="1417638"/>
            <a:chExt cx="4460875" cy="2481262"/>
          </a:xfrm>
        </p:grpSpPr>
        <p:pic>
          <p:nvPicPr>
            <p:cNvPr id="35" name="그림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612" y="1417638"/>
              <a:ext cx="3308350"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53"/>
            <p:cNvSpPr txBox="1">
              <a:spLocks noChangeArrowheads="1"/>
            </p:cNvSpPr>
            <p:nvPr/>
          </p:nvSpPr>
          <p:spPr bwMode="auto">
            <a:xfrm>
              <a:off x="7881937" y="1787971"/>
              <a:ext cx="1225550" cy="1173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ko-KR" altLang="ko-KR" sz="1000" b="1">
                  <a:solidFill>
                    <a:srgbClr val="0000FF"/>
                  </a:solidFill>
                  <a:latin typeface="휴먼옛체" pitchFamily="18" charset="-127"/>
                  <a:ea typeface="휴먼옛체" pitchFamily="18" charset="-127"/>
                </a:rPr>
                <a:t>▶</a:t>
              </a:r>
              <a:r>
                <a:rPr lang="en-US" altLang="ko-KR" sz="1000" b="1">
                  <a:solidFill>
                    <a:srgbClr val="0000FF"/>
                  </a:solidFill>
                  <a:latin typeface="휴먼옛체" pitchFamily="18" charset="-127"/>
                  <a:ea typeface="휴먼옛체" pitchFamily="18" charset="-127"/>
                </a:rPr>
                <a:t> MARAFIQ POWER &amp; DES. PROJECT</a:t>
              </a:r>
            </a:p>
            <a:p>
              <a:pPr latinLnBrk="0">
                <a:spcBef>
                  <a:spcPct val="0"/>
                </a:spcBef>
                <a:buFontTx/>
                <a:buNone/>
              </a:pPr>
              <a:r>
                <a:rPr lang="en-US" altLang="ko-KR" sz="1000" b="1">
                  <a:solidFill>
                    <a:srgbClr val="0000FF"/>
                  </a:solidFill>
                  <a:latin typeface="휴먼옛체" pitchFamily="18" charset="-127"/>
                  <a:ea typeface="휴먼옛체" pitchFamily="18" charset="-127"/>
                </a:rPr>
                <a:t>-Hyundai </a:t>
              </a:r>
            </a:p>
            <a:p>
              <a:pPr latinLnBrk="0">
                <a:spcBef>
                  <a:spcPct val="0"/>
                </a:spcBef>
                <a:buFontTx/>
                <a:buNone/>
              </a:pPr>
              <a:r>
                <a:rPr lang="en-US" altLang="ko-KR" sz="1000" b="1">
                  <a:solidFill>
                    <a:srgbClr val="0000FF"/>
                  </a:solidFill>
                  <a:latin typeface="휴먼옛체" pitchFamily="18" charset="-127"/>
                  <a:ea typeface="휴먼옛체" pitchFamily="18" charset="-127"/>
                </a:rPr>
                <a:t> Heavy</a:t>
              </a:r>
            </a:p>
            <a:p>
              <a:pPr latinLnBrk="0">
                <a:spcBef>
                  <a:spcPct val="0"/>
                </a:spcBef>
                <a:buFontTx/>
                <a:buNone/>
              </a:pPr>
              <a:r>
                <a:rPr lang="en-US" altLang="ko-KR" sz="1000" b="1">
                  <a:solidFill>
                    <a:srgbClr val="0000FF"/>
                  </a:solidFill>
                  <a:latin typeface="휴먼옛체" pitchFamily="18" charset="-127"/>
                  <a:ea typeface="휴먼옛체" pitchFamily="18" charset="-127"/>
                </a:rPr>
                <a:t> Industry</a:t>
              </a:r>
            </a:p>
            <a:p>
              <a:pPr latinLnBrk="0">
                <a:spcBef>
                  <a:spcPct val="0"/>
                </a:spcBef>
                <a:buFontTx/>
                <a:buNone/>
              </a:pPr>
              <a:r>
                <a:rPr lang="en-US" altLang="ko-KR" sz="1000" b="1">
                  <a:solidFill>
                    <a:srgbClr val="0000FF"/>
                  </a:solidFill>
                  <a:latin typeface="휴먼옛체" pitchFamily="18" charset="-127"/>
                  <a:ea typeface="휴먼옛체" pitchFamily="18" charset="-127"/>
                </a:rPr>
                <a:t>-DN 1950</a:t>
              </a:r>
            </a:p>
          </p:txBody>
        </p:sp>
      </p:grpSp>
      <p:pic>
        <p:nvPicPr>
          <p:cNvPr id="15" name="図 24">
            <a:extLst>
              <a:ext uri="{FF2B5EF4-FFF2-40B4-BE49-F238E27FC236}">
                <a16:creationId xmlns="" xmlns:a16="http://schemas.microsoft.com/office/drawing/2014/main" id="{EB24F9A9-4358-449B-8BB1-8054A2536C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그림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68" y="1466662"/>
            <a:ext cx="3053331" cy="2357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53"/>
          <p:cNvSpPr txBox="1">
            <a:spLocks noChangeArrowheads="1"/>
          </p:cNvSpPr>
          <p:nvPr/>
        </p:nvSpPr>
        <p:spPr bwMode="auto">
          <a:xfrm>
            <a:off x="3477967" y="1716539"/>
            <a:ext cx="1099313" cy="514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ko-KR" altLang="ko-KR" sz="1000" b="1">
                <a:solidFill>
                  <a:srgbClr val="0000FF"/>
                </a:solidFill>
                <a:latin typeface="휴먼옛체" pitchFamily="18" charset="-127"/>
                <a:ea typeface="휴먼옛체" pitchFamily="18" charset="-127"/>
              </a:rPr>
              <a:t>▶</a:t>
            </a:r>
            <a:r>
              <a:rPr lang="en-US" altLang="ko-KR" sz="1000" b="1">
                <a:solidFill>
                  <a:srgbClr val="0000FF"/>
                </a:solidFill>
                <a:latin typeface="휴먼옛체" pitchFamily="18" charset="-127"/>
                <a:ea typeface="휴먼옛체" pitchFamily="18" charset="-127"/>
              </a:rPr>
              <a:t> C31R PROJECT</a:t>
            </a:r>
          </a:p>
          <a:p>
            <a:pPr latinLnBrk="0">
              <a:spcBef>
                <a:spcPct val="0"/>
              </a:spcBef>
              <a:buFontTx/>
              <a:buNone/>
            </a:pPr>
            <a:r>
              <a:rPr lang="en-US" altLang="ko-KR" sz="1000" b="1">
                <a:solidFill>
                  <a:srgbClr val="0000FF"/>
                </a:solidFill>
                <a:latin typeface="휴먼옛체" pitchFamily="18" charset="-127"/>
                <a:ea typeface="휴먼옛체" pitchFamily="18" charset="-127"/>
              </a:rPr>
              <a:t>- AL HARBY  - DN 2800</a:t>
            </a:r>
          </a:p>
        </p:txBody>
      </p:sp>
      <p:sp>
        <p:nvSpPr>
          <p:cNvPr id="18" name="Text Box 53"/>
          <p:cNvSpPr txBox="1">
            <a:spLocks noChangeArrowheads="1"/>
          </p:cNvSpPr>
          <p:nvPr/>
        </p:nvSpPr>
        <p:spPr bwMode="auto">
          <a:xfrm>
            <a:off x="3477967" y="4050535"/>
            <a:ext cx="1032472" cy="65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ko-KR" altLang="ko-KR" sz="1000" b="1">
                <a:solidFill>
                  <a:srgbClr val="0000FF"/>
                </a:solidFill>
                <a:latin typeface="휴먼옛체" pitchFamily="18" charset="-127"/>
                <a:ea typeface="휴먼옛체" pitchFamily="18" charset="-127"/>
              </a:rPr>
              <a:t>▶</a:t>
            </a:r>
            <a:r>
              <a:rPr lang="en-US" altLang="ko-KR" sz="1000" b="1">
                <a:solidFill>
                  <a:srgbClr val="0000FF"/>
                </a:solidFill>
                <a:latin typeface="휴먼옛체" pitchFamily="18" charset="-127"/>
                <a:ea typeface="휴먼옛체" pitchFamily="18" charset="-127"/>
              </a:rPr>
              <a:t> JEBEL ALI M PROJECT</a:t>
            </a:r>
          </a:p>
          <a:p>
            <a:pPr latinLnBrk="0">
              <a:spcBef>
                <a:spcPct val="0"/>
              </a:spcBef>
              <a:buFontTx/>
              <a:buNone/>
            </a:pPr>
            <a:r>
              <a:rPr lang="en-US" altLang="ko-KR" sz="1000" b="1">
                <a:solidFill>
                  <a:srgbClr val="0000FF"/>
                </a:solidFill>
                <a:latin typeface="휴먼옛체" pitchFamily="18" charset="-127"/>
                <a:ea typeface="휴먼옛체" pitchFamily="18" charset="-127"/>
              </a:rPr>
              <a:t>- FISIA</a:t>
            </a:r>
          </a:p>
          <a:p>
            <a:pPr latinLnBrk="0">
              <a:spcBef>
                <a:spcPct val="0"/>
              </a:spcBef>
              <a:buFontTx/>
              <a:buNone/>
            </a:pPr>
            <a:r>
              <a:rPr lang="en-US" altLang="ko-KR" sz="1000" b="1">
                <a:solidFill>
                  <a:srgbClr val="0000FF"/>
                </a:solidFill>
                <a:latin typeface="휴먼옛체" pitchFamily="18" charset="-127"/>
                <a:ea typeface="휴먼옛체" pitchFamily="18" charset="-127"/>
              </a:rPr>
              <a:t>- DN 1800</a:t>
            </a:r>
          </a:p>
        </p:txBody>
      </p:sp>
      <p:pic>
        <p:nvPicPr>
          <p:cNvPr id="19" name="Picture 2" descr="C:\Users\정성한\Downloads\DSC05409\DSC0536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968" y="3857717"/>
            <a:ext cx="3063286" cy="2364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53"/>
          <p:cNvSpPr txBox="1">
            <a:spLocks noChangeArrowheads="1"/>
          </p:cNvSpPr>
          <p:nvPr/>
        </p:nvSpPr>
        <p:spPr bwMode="auto">
          <a:xfrm>
            <a:off x="7620044" y="4154141"/>
            <a:ext cx="1056412" cy="89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ko-KR" altLang="ko-KR" sz="1000" b="1">
                <a:solidFill>
                  <a:srgbClr val="0000FF"/>
                </a:solidFill>
                <a:latin typeface="휴먼옛체" pitchFamily="18" charset="-127"/>
                <a:ea typeface="휴먼옛체" pitchFamily="18" charset="-127"/>
              </a:rPr>
              <a:t>▶</a:t>
            </a:r>
            <a:r>
              <a:rPr lang="en-US" altLang="ko-KR" sz="1000" b="1">
                <a:solidFill>
                  <a:srgbClr val="0000FF"/>
                </a:solidFill>
                <a:latin typeface="휴먼옛체" pitchFamily="18" charset="-127"/>
                <a:ea typeface="휴먼옛체" pitchFamily="18" charset="-127"/>
              </a:rPr>
              <a:t> RABIGH 2  PROJECT</a:t>
            </a:r>
          </a:p>
          <a:p>
            <a:pPr latinLnBrk="0">
              <a:spcBef>
                <a:spcPct val="0"/>
              </a:spcBef>
              <a:buFontTx/>
              <a:buNone/>
            </a:pPr>
            <a:r>
              <a:rPr lang="en-US" altLang="ko-KR" sz="1000" b="1">
                <a:solidFill>
                  <a:srgbClr val="0000FF"/>
                </a:solidFill>
                <a:latin typeface="휴먼옛체" pitchFamily="18" charset="-127"/>
                <a:ea typeface="휴먼옛체" pitchFamily="18" charset="-127"/>
              </a:rPr>
              <a:t>- Doosan</a:t>
            </a:r>
          </a:p>
          <a:p>
            <a:pPr latinLnBrk="0">
              <a:spcBef>
                <a:spcPct val="0"/>
              </a:spcBef>
              <a:buFontTx/>
              <a:buNone/>
            </a:pPr>
            <a:r>
              <a:rPr lang="en-US" altLang="ko-KR" sz="1000" b="1">
                <a:solidFill>
                  <a:srgbClr val="0000FF"/>
                </a:solidFill>
                <a:latin typeface="휴먼옛체" pitchFamily="18" charset="-127"/>
                <a:ea typeface="휴먼옛체" pitchFamily="18" charset="-127"/>
              </a:rPr>
              <a:t> Heavy  </a:t>
            </a:r>
          </a:p>
          <a:p>
            <a:pPr latinLnBrk="0">
              <a:spcBef>
                <a:spcPct val="0"/>
              </a:spcBef>
              <a:buFontTx/>
              <a:buNone/>
            </a:pPr>
            <a:r>
              <a:rPr lang="en-US" altLang="ko-KR" sz="1000" b="1">
                <a:solidFill>
                  <a:srgbClr val="0000FF"/>
                </a:solidFill>
                <a:latin typeface="휴먼옛체" pitchFamily="18" charset="-127"/>
                <a:ea typeface="휴먼옛체" pitchFamily="18" charset="-127"/>
              </a:rPr>
              <a:t> Industry</a:t>
            </a:r>
          </a:p>
          <a:p>
            <a:pPr latinLnBrk="0">
              <a:spcBef>
                <a:spcPct val="0"/>
              </a:spcBef>
              <a:buFontTx/>
              <a:buNone/>
            </a:pPr>
            <a:r>
              <a:rPr lang="en-US" altLang="ko-KR" sz="1000" b="1">
                <a:solidFill>
                  <a:srgbClr val="0000FF"/>
                </a:solidFill>
                <a:latin typeface="휴먼옛체" pitchFamily="18" charset="-127"/>
                <a:ea typeface="휴먼옛체" pitchFamily="18" charset="-127"/>
              </a:rPr>
              <a:t>- DN 1800</a:t>
            </a:r>
          </a:p>
        </p:txBody>
      </p:sp>
      <p:pic>
        <p:nvPicPr>
          <p:cNvPr id="21" name="Picture 38" descr="C:\Users\정성한\Downloads\DSC05409\20140614_2025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03963" y="3914347"/>
            <a:ext cx="2939345" cy="224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4282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제목 1"/>
          <p:cNvSpPr>
            <a:spLocks noGrp="1"/>
          </p:cNvSpPr>
          <p:nvPr>
            <p:ph type="ctrTitle"/>
          </p:nvPr>
        </p:nvSpPr>
        <p:spPr>
          <a:xfrm>
            <a:off x="179512" y="404664"/>
            <a:ext cx="6620272" cy="576063"/>
          </a:xfrm>
        </p:spPr>
        <p:txBody>
          <a:bodyPr>
            <a:normAutofit/>
          </a:body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5.</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Applications  for Butterfly Valves</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34</a:t>
            </a:fld>
            <a:endParaRPr lang="ko-KR" altLang="en-US" dirty="0"/>
          </a:p>
        </p:txBody>
      </p:sp>
      <p:sp>
        <p:nvSpPr>
          <p:cNvPr id="67"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5.1 Applications – Power Plant</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2" name="그룹 1"/>
          <p:cNvGrpSpPr/>
          <p:nvPr/>
        </p:nvGrpSpPr>
        <p:grpSpPr>
          <a:xfrm>
            <a:off x="456239" y="1523831"/>
            <a:ext cx="8398930" cy="4782150"/>
            <a:chOff x="93662" y="1446213"/>
            <a:chExt cx="9086850" cy="5129212"/>
          </a:xfrm>
        </p:grpSpPr>
        <p:pic>
          <p:nvPicPr>
            <p:cNvPr id="37" name="그림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74" y="1446213"/>
              <a:ext cx="3370263"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53"/>
            <p:cNvSpPr txBox="1">
              <a:spLocks noChangeArrowheads="1"/>
            </p:cNvSpPr>
            <p:nvPr/>
          </p:nvSpPr>
          <p:spPr bwMode="auto">
            <a:xfrm>
              <a:off x="3417887" y="1679227"/>
              <a:ext cx="1225550" cy="1173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ko-KR" altLang="ko-KR" sz="1000" b="1">
                  <a:solidFill>
                    <a:srgbClr val="0000FF"/>
                  </a:solidFill>
                  <a:latin typeface="휴먼옛체" pitchFamily="18" charset="-127"/>
                  <a:ea typeface="휴먼옛체" pitchFamily="18" charset="-127"/>
                </a:rPr>
                <a:t>▶</a:t>
              </a:r>
              <a:r>
                <a:rPr lang="en-US" altLang="ko-KR" sz="1000" b="1">
                  <a:solidFill>
                    <a:srgbClr val="0000FF"/>
                  </a:solidFill>
                  <a:latin typeface="휴먼옛체" pitchFamily="18" charset="-127"/>
                  <a:ea typeface="휴먼옛체" pitchFamily="18" charset="-127"/>
                </a:rPr>
                <a:t> SHUAIBAH IWPP PH.3 PROJECT</a:t>
              </a:r>
            </a:p>
            <a:p>
              <a:pPr latinLnBrk="0">
                <a:spcBef>
                  <a:spcPct val="0"/>
                </a:spcBef>
                <a:buFontTx/>
                <a:buNone/>
              </a:pPr>
              <a:r>
                <a:rPr lang="en-US" altLang="ko-KR" sz="1000" b="1">
                  <a:solidFill>
                    <a:srgbClr val="0000FF"/>
                  </a:solidFill>
                  <a:latin typeface="휴먼옛체" pitchFamily="18" charset="-127"/>
                  <a:ea typeface="휴먼옛체" pitchFamily="18" charset="-127"/>
                </a:rPr>
                <a:t>- Doosan </a:t>
              </a:r>
            </a:p>
            <a:p>
              <a:pPr latinLnBrk="0">
                <a:spcBef>
                  <a:spcPct val="0"/>
                </a:spcBef>
                <a:buFontTx/>
                <a:buNone/>
              </a:pPr>
              <a:r>
                <a:rPr lang="en-US" altLang="ko-KR" sz="1000" b="1">
                  <a:solidFill>
                    <a:srgbClr val="0000FF"/>
                  </a:solidFill>
                  <a:latin typeface="휴먼옛체" pitchFamily="18" charset="-127"/>
                  <a:ea typeface="휴먼옛체" pitchFamily="18" charset="-127"/>
                </a:rPr>
                <a:t>  Heavy </a:t>
              </a:r>
            </a:p>
            <a:p>
              <a:pPr latinLnBrk="0">
                <a:spcBef>
                  <a:spcPct val="0"/>
                </a:spcBef>
                <a:buFontTx/>
                <a:buNone/>
              </a:pPr>
              <a:r>
                <a:rPr lang="en-US" altLang="ko-KR" sz="1000" b="1">
                  <a:solidFill>
                    <a:srgbClr val="0000FF"/>
                  </a:solidFill>
                  <a:latin typeface="휴먼옛체" pitchFamily="18" charset="-127"/>
                  <a:ea typeface="휴먼옛체" pitchFamily="18" charset="-127"/>
                </a:rPr>
                <a:t>  Industry</a:t>
              </a:r>
            </a:p>
            <a:p>
              <a:pPr latinLnBrk="0">
                <a:spcBef>
                  <a:spcPct val="0"/>
                </a:spcBef>
                <a:buFontTx/>
                <a:buNone/>
              </a:pPr>
              <a:r>
                <a:rPr lang="en-US" altLang="ko-KR" sz="1000" b="1">
                  <a:solidFill>
                    <a:srgbClr val="0000FF"/>
                  </a:solidFill>
                  <a:latin typeface="휴먼옛체" pitchFamily="18" charset="-127"/>
                  <a:ea typeface="휴먼옛체" pitchFamily="18" charset="-127"/>
                </a:rPr>
                <a:t>- DN 1800</a:t>
              </a:r>
            </a:p>
          </p:txBody>
        </p:sp>
        <p:pic>
          <p:nvPicPr>
            <p:cNvPr id="40" name="그림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0099" y="3975100"/>
              <a:ext cx="3344863"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 Box 53"/>
            <p:cNvSpPr txBox="1">
              <a:spLocks noChangeArrowheads="1"/>
            </p:cNvSpPr>
            <p:nvPr/>
          </p:nvSpPr>
          <p:spPr bwMode="auto">
            <a:xfrm>
              <a:off x="7954962" y="4388991"/>
              <a:ext cx="1225550" cy="86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ko-KR" altLang="ko-KR" sz="1000" b="1">
                  <a:solidFill>
                    <a:srgbClr val="0000FF"/>
                  </a:solidFill>
                  <a:latin typeface="휴먼옛체" pitchFamily="18" charset="-127"/>
                  <a:ea typeface="휴먼옛체" pitchFamily="18" charset="-127"/>
                </a:rPr>
                <a:t>▶</a:t>
              </a:r>
              <a:r>
                <a:rPr lang="en-US" altLang="ko-KR" sz="1000" b="1">
                  <a:solidFill>
                    <a:srgbClr val="0000FF"/>
                  </a:solidFill>
                  <a:latin typeface="휴먼옛체" pitchFamily="18" charset="-127"/>
                  <a:ea typeface="휴먼옛체" pitchFamily="18" charset="-127"/>
                </a:rPr>
                <a:t> RAS LAFFAN C IWPP PROJECT</a:t>
              </a:r>
            </a:p>
            <a:p>
              <a:pPr latinLnBrk="0">
                <a:spcBef>
                  <a:spcPct val="0"/>
                </a:spcBef>
                <a:buFontTx/>
                <a:buNone/>
              </a:pPr>
              <a:r>
                <a:rPr lang="en-US" altLang="ko-KR" sz="1000" b="1">
                  <a:solidFill>
                    <a:srgbClr val="0000FF"/>
                  </a:solidFill>
                  <a:latin typeface="휴먼옛체" pitchFamily="18" charset="-127"/>
                  <a:ea typeface="휴먼옛체" pitchFamily="18" charset="-127"/>
                </a:rPr>
                <a:t>- Hyundai </a:t>
              </a:r>
            </a:p>
            <a:p>
              <a:pPr latinLnBrk="0">
                <a:spcBef>
                  <a:spcPct val="0"/>
                </a:spcBef>
                <a:buFontTx/>
                <a:buNone/>
              </a:pPr>
              <a:r>
                <a:rPr lang="en-US" altLang="ko-KR" sz="1000" b="1">
                  <a:solidFill>
                    <a:srgbClr val="0000FF"/>
                  </a:solidFill>
                  <a:latin typeface="휴먼옛체" pitchFamily="18" charset="-127"/>
                  <a:ea typeface="휴먼옛체" pitchFamily="18" charset="-127"/>
                </a:rPr>
                <a:t> E&amp;C</a:t>
              </a:r>
            </a:p>
            <a:p>
              <a:pPr latinLnBrk="0">
                <a:spcBef>
                  <a:spcPct val="0"/>
                </a:spcBef>
                <a:buFontTx/>
                <a:buNone/>
              </a:pPr>
              <a:r>
                <a:rPr lang="en-US" altLang="ko-KR" sz="1000" b="1">
                  <a:solidFill>
                    <a:srgbClr val="0000FF"/>
                  </a:solidFill>
                  <a:latin typeface="휴먼옛체" pitchFamily="18" charset="-127"/>
                  <a:ea typeface="휴먼옛체" pitchFamily="18" charset="-127"/>
                </a:rPr>
                <a:t>- DN 1600</a:t>
              </a:r>
            </a:p>
          </p:txBody>
        </p:sp>
        <p:pic>
          <p:nvPicPr>
            <p:cNvPr id="42" name="그림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662" y="4048125"/>
              <a:ext cx="3370262"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 Box 53"/>
            <p:cNvSpPr txBox="1">
              <a:spLocks noChangeArrowheads="1"/>
            </p:cNvSpPr>
            <p:nvPr/>
          </p:nvSpPr>
          <p:spPr bwMode="auto">
            <a:xfrm>
              <a:off x="3417887" y="4235102"/>
              <a:ext cx="1225550" cy="1173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ko-KR" altLang="ko-KR" sz="1000" b="1">
                  <a:solidFill>
                    <a:srgbClr val="0000FF"/>
                  </a:solidFill>
                  <a:latin typeface="휴먼옛체" pitchFamily="18" charset="-127"/>
                  <a:ea typeface="휴먼옛체" pitchFamily="18" charset="-127"/>
                </a:rPr>
                <a:t>▶</a:t>
              </a:r>
              <a:r>
                <a:rPr lang="en-US" altLang="ko-KR" sz="1000" b="1">
                  <a:solidFill>
                    <a:srgbClr val="0000FF"/>
                  </a:solidFill>
                  <a:latin typeface="휴먼옛체" pitchFamily="18" charset="-127"/>
                  <a:ea typeface="휴먼옛체" pitchFamily="18" charset="-127"/>
                </a:rPr>
                <a:t> SHUAIBAH IWPP PH.3 PROJECT</a:t>
              </a:r>
            </a:p>
            <a:p>
              <a:pPr latinLnBrk="0">
                <a:spcBef>
                  <a:spcPct val="0"/>
                </a:spcBef>
                <a:buFontTx/>
                <a:buNone/>
              </a:pPr>
              <a:r>
                <a:rPr lang="en-US" altLang="ko-KR" sz="1000" b="1">
                  <a:solidFill>
                    <a:srgbClr val="0000FF"/>
                  </a:solidFill>
                  <a:latin typeface="휴먼옛체" pitchFamily="18" charset="-127"/>
                  <a:ea typeface="휴먼옛체" pitchFamily="18" charset="-127"/>
                </a:rPr>
                <a:t>- Doosan </a:t>
              </a:r>
            </a:p>
            <a:p>
              <a:pPr latinLnBrk="0">
                <a:spcBef>
                  <a:spcPct val="0"/>
                </a:spcBef>
                <a:buFontTx/>
                <a:buNone/>
              </a:pPr>
              <a:r>
                <a:rPr lang="en-US" altLang="ko-KR" sz="1000" b="1">
                  <a:solidFill>
                    <a:srgbClr val="0000FF"/>
                  </a:solidFill>
                  <a:latin typeface="휴먼옛체" pitchFamily="18" charset="-127"/>
                  <a:ea typeface="휴먼옛체" pitchFamily="18" charset="-127"/>
                </a:rPr>
                <a:t>  Heavy  </a:t>
              </a:r>
            </a:p>
            <a:p>
              <a:pPr latinLnBrk="0">
                <a:spcBef>
                  <a:spcPct val="0"/>
                </a:spcBef>
                <a:buFontTx/>
                <a:buNone/>
              </a:pPr>
              <a:r>
                <a:rPr lang="en-US" altLang="ko-KR" sz="1000" b="1">
                  <a:solidFill>
                    <a:srgbClr val="0000FF"/>
                  </a:solidFill>
                  <a:latin typeface="휴먼옛체" pitchFamily="18" charset="-127"/>
                  <a:ea typeface="휴먼옛체" pitchFamily="18" charset="-127"/>
                </a:rPr>
                <a:t>  Industry</a:t>
              </a:r>
            </a:p>
            <a:p>
              <a:pPr latinLnBrk="0">
                <a:spcBef>
                  <a:spcPct val="0"/>
                </a:spcBef>
                <a:buFontTx/>
                <a:buNone/>
              </a:pPr>
              <a:r>
                <a:rPr lang="en-US" altLang="ko-KR" sz="1000" b="1">
                  <a:solidFill>
                    <a:srgbClr val="0000FF"/>
                  </a:solidFill>
                  <a:latin typeface="휴먼옛체" pitchFamily="18" charset="-127"/>
                  <a:ea typeface="휴먼옛체" pitchFamily="18" charset="-127"/>
                </a:rPr>
                <a:t>- DN 800</a:t>
              </a:r>
            </a:p>
          </p:txBody>
        </p:sp>
      </p:grpSp>
      <p:pic>
        <p:nvPicPr>
          <p:cNvPr id="15" name="図 24">
            <a:extLst>
              <a:ext uri="{FF2B5EF4-FFF2-40B4-BE49-F238E27FC236}">
                <a16:creationId xmlns="" xmlns:a16="http://schemas.microsoft.com/office/drawing/2014/main" id="{EB24F9A9-4358-449B-8BB1-8054A2536C1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그림 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6443" y="1466662"/>
            <a:ext cx="3061863" cy="236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53"/>
          <p:cNvSpPr txBox="1">
            <a:spLocks noChangeArrowheads="1"/>
          </p:cNvSpPr>
          <p:nvPr/>
        </p:nvSpPr>
        <p:spPr bwMode="auto">
          <a:xfrm>
            <a:off x="7478441" y="1836009"/>
            <a:ext cx="1097891" cy="94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ko-KR" altLang="ko-KR" sz="1000" b="1">
                <a:solidFill>
                  <a:srgbClr val="0000FF"/>
                </a:solidFill>
                <a:latin typeface="휴먼옛체" pitchFamily="18" charset="-127"/>
                <a:ea typeface="휴먼옛체" pitchFamily="18" charset="-127"/>
              </a:rPr>
              <a:t>▶</a:t>
            </a:r>
            <a:r>
              <a:rPr lang="en-US" altLang="ko-KR" sz="1000" b="1">
                <a:solidFill>
                  <a:srgbClr val="0000FF"/>
                </a:solidFill>
                <a:latin typeface="휴먼옛체" pitchFamily="18" charset="-127"/>
                <a:ea typeface="휴먼옛체" pitchFamily="18" charset="-127"/>
              </a:rPr>
              <a:t> SOHAR POWER &amp; DES.  PROJECT</a:t>
            </a:r>
          </a:p>
          <a:p>
            <a:pPr latinLnBrk="0">
              <a:spcBef>
                <a:spcPct val="0"/>
              </a:spcBef>
              <a:buFontTx/>
              <a:buNone/>
            </a:pPr>
            <a:r>
              <a:rPr lang="en-US" altLang="ko-KR" sz="1000" b="1">
                <a:solidFill>
                  <a:srgbClr val="0000FF"/>
                </a:solidFill>
                <a:latin typeface="휴먼옛체" pitchFamily="18" charset="-127"/>
                <a:ea typeface="휴먼옛체" pitchFamily="18" charset="-127"/>
              </a:rPr>
              <a:t>- Doosan </a:t>
            </a:r>
          </a:p>
          <a:p>
            <a:pPr latinLnBrk="0">
              <a:spcBef>
                <a:spcPct val="0"/>
              </a:spcBef>
              <a:buFontTx/>
              <a:buNone/>
            </a:pPr>
            <a:r>
              <a:rPr lang="en-US" altLang="ko-KR" sz="1000" b="1">
                <a:solidFill>
                  <a:srgbClr val="0000FF"/>
                </a:solidFill>
                <a:latin typeface="휴먼옛체" pitchFamily="18" charset="-127"/>
                <a:ea typeface="휴먼옛체" pitchFamily="18" charset="-127"/>
              </a:rPr>
              <a:t>  Heavy </a:t>
            </a:r>
          </a:p>
          <a:p>
            <a:pPr latinLnBrk="0">
              <a:spcBef>
                <a:spcPct val="0"/>
              </a:spcBef>
              <a:buFontTx/>
              <a:buNone/>
            </a:pPr>
            <a:r>
              <a:rPr lang="en-US" altLang="ko-KR" sz="1000" b="1">
                <a:solidFill>
                  <a:srgbClr val="0000FF"/>
                </a:solidFill>
                <a:latin typeface="휴먼옛체" pitchFamily="18" charset="-127"/>
                <a:ea typeface="휴먼옛체" pitchFamily="18" charset="-127"/>
              </a:rPr>
              <a:t>  Industry</a:t>
            </a:r>
          </a:p>
          <a:p>
            <a:pPr latinLnBrk="0">
              <a:spcBef>
                <a:spcPct val="0"/>
              </a:spcBef>
              <a:buFontTx/>
              <a:buNone/>
            </a:pPr>
            <a:r>
              <a:rPr lang="en-US" altLang="ko-KR" sz="1000" b="1">
                <a:solidFill>
                  <a:srgbClr val="0000FF"/>
                </a:solidFill>
                <a:latin typeface="휴먼옛체" pitchFamily="18" charset="-127"/>
                <a:ea typeface="휴먼옛체" pitchFamily="18" charset="-127"/>
              </a:rPr>
              <a:t>- DN 1000</a:t>
            </a:r>
          </a:p>
        </p:txBody>
      </p:sp>
    </p:spTree>
    <p:extLst>
      <p:ext uri="{BB962C8B-B14F-4D97-AF65-F5344CB8AC3E}">
        <p14:creationId xmlns:p14="http://schemas.microsoft.com/office/powerpoint/2010/main" val="25515935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제목 1"/>
          <p:cNvSpPr>
            <a:spLocks noGrp="1"/>
          </p:cNvSpPr>
          <p:nvPr>
            <p:ph type="ctrTitle"/>
          </p:nvPr>
        </p:nvSpPr>
        <p:spPr>
          <a:xfrm>
            <a:off x="179512" y="404664"/>
            <a:ext cx="6620272" cy="576063"/>
          </a:xfrm>
        </p:spPr>
        <p:txBody>
          <a:bodyPr>
            <a:normAutofit/>
          </a:body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5.</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Applications  for Butterfly Valves</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35</a:t>
            </a:fld>
            <a:endParaRPr lang="ko-KR" altLang="en-US" dirty="0"/>
          </a:p>
        </p:txBody>
      </p:sp>
      <p:sp>
        <p:nvSpPr>
          <p:cNvPr id="67"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5.1 Applications – Oil &amp; Gas Plant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2" name="그룹 1"/>
          <p:cNvGrpSpPr/>
          <p:nvPr/>
        </p:nvGrpSpPr>
        <p:grpSpPr>
          <a:xfrm>
            <a:off x="419827" y="1578538"/>
            <a:ext cx="4035441" cy="4582262"/>
            <a:chOff x="-203587" y="1466850"/>
            <a:chExt cx="4681538" cy="5210175"/>
          </a:xfrm>
        </p:grpSpPr>
        <p:sp>
          <p:nvSpPr>
            <p:cNvPr id="15" name="Text Box 53"/>
            <p:cNvSpPr txBox="1">
              <a:spLocks noChangeArrowheads="1"/>
            </p:cNvSpPr>
            <p:nvPr/>
          </p:nvSpPr>
          <p:spPr bwMode="auto">
            <a:xfrm>
              <a:off x="3250813" y="1653729"/>
              <a:ext cx="1227138" cy="86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ko-KR" altLang="ko-KR" sz="1000" b="1" dirty="0">
                  <a:solidFill>
                    <a:srgbClr val="0000FF"/>
                  </a:solidFill>
                  <a:latin typeface="휴먼옛체" pitchFamily="18" charset="-127"/>
                  <a:ea typeface="휴먼옛체" pitchFamily="18" charset="-127"/>
                </a:rPr>
                <a:t>▶</a:t>
              </a:r>
              <a:r>
                <a:rPr lang="en-US" altLang="ko-KR" sz="1000" b="1" dirty="0">
                  <a:solidFill>
                    <a:srgbClr val="0000FF"/>
                  </a:solidFill>
                  <a:latin typeface="휴먼옛체" pitchFamily="18" charset="-127"/>
                  <a:ea typeface="휴먼옛체" pitchFamily="18" charset="-127"/>
                </a:rPr>
                <a:t>MANIFA GAS FACILITY PROJECT</a:t>
              </a:r>
            </a:p>
            <a:p>
              <a:pPr latinLnBrk="0">
                <a:spcBef>
                  <a:spcPct val="0"/>
                </a:spcBef>
                <a:buFontTx/>
                <a:buNone/>
              </a:pPr>
              <a:r>
                <a:rPr lang="en-US" altLang="ko-KR" sz="1000" b="1" dirty="0">
                  <a:solidFill>
                    <a:srgbClr val="0000FF"/>
                  </a:solidFill>
                  <a:latin typeface="휴먼옛체" pitchFamily="18" charset="-127"/>
                  <a:ea typeface="휴먼옛체" pitchFamily="18" charset="-127"/>
                </a:rPr>
                <a:t>- GS E&amp;C</a:t>
              </a:r>
            </a:p>
            <a:p>
              <a:pPr latinLnBrk="0">
                <a:spcBef>
                  <a:spcPct val="0"/>
                </a:spcBef>
                <a:buFontTx/>
                <a:buNone/>
              </a:pPr>
              <a:r>
                <a:rPr lang="en-US" altLang="ko-KR" sz="1000" b="1" dirty="0">
                  <a:solidFill>
                    <a:srgbClr val="0000FF"/>
                  </a:solidFill>
                  <a:latin typeface="휴먼옛체" pitchFamily="18" charset="-127"/>
                  <a:ea typeface="휴먼옛체" pitchFamily="18" charset="-127"/>
                </a:rPr>
                <a:t>- DN 1200</a:t>
              </a:r>
            </a:p>
          </p:txBody>
        </p:sp>
        <p:pic>
          <p:nvPicPr>
            <p:cNvPr id="17" name="Picture 37" descr="C:\Users\정성한\Downloads\DSC05409\DSC05142.JPG"/>
            <p:cNvPicPr>
              <a:picLocks noChangeAspect="1" noChangeArrowheads="1"/>
            </p:cNvPicPr>
            <p:nvPr/>
          </p:nvPicPr>
          <p:blipFill>
            <a:blip r:embed="rId3" cstate="print">
              <a:extLst>
                <a:ext uri="{28A0092B-C50C-407E-A947-70E740481C1C}">
                  <a14:useLocalDpi xmlns:a14="http://schemas.microsoft.com/office/drawing/2010/main" val="0"/>
                </a:ext>
              </a:extLst>
            </a:blip>
            <a:srcRect r="636" b="11034"/>
            <a:stretch>
              <a:fillRect/>
            </a:stretch>
          </p:blipFill>
          <p:spPr bwMode="auto">
            <a:xfrm>
              <a:off x="-203587" y="1466850"/>
              <a:ext cx="3459163" cy="25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53"/>
            <p:cNvSpPr txBox="1">
              <a:spLocks noChangeArrowheads="1"/>
            </p:cNvSpPr>
            <p:nvPr/>
          </p:nvSpPr>
          <p:spPr bwMode="auto">
            <a:xfrm>
              <a:off x="3214301" y="4384923"/>
              <a:ext cx="1227136" cy="558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ko-KR" altLang="ko-KR" sz="1000" b="1" dirty="0">
                  <a:solidFill>
                    <a:srgbClr val="0000FF"/>
                  </a:solidFill>
                  <a:latin typeface="휴먼옛체" pitchFamily="18" charset="-127"/>
                  <a:ea typeface="휴먼옛체" pitchFamily="18" charset="-127"/>
                </a:rPr>
                <a:t>▶</a:t>
              </a:r>
              <a:r>
                <a:rPr lang="en-US" altLang="ko-KR" sz="1000" b="1" dirty="0">
                  <a:solidFill>
                    <a:srgbClr val="0000FF"/>
                  </a:solidFill>
                  <a:latin typeface="휴먼옛체" pitchFamily="18" charset="-127"/>
                  <a:ea typeface="휴먼옛체" pitchFamily="18" charset="-127"/>
                </a:rPr>
                <a:t>CBDC PROJECT</a:t>
              </a:r>
            </a:p>
            <a:p>
              <a:pPr latinLnBrk="0">
                <a:spcBef>
                  <a:spcPct val="0"/>
                </a:spcBef>
                <a:buFontTx/>
                <a:buNone/>
              </a:pPr>
              <a:r>
                <a:rPr lang="en-US" altLang="ko-KR" sz="1000" b="1" dirty="0">
                  <a:solidFill>
                    <a:srgbClr val="0000FF"/>
                  </a:solidFill>
                  <a:latin typeface="휴먼옛체" pitchFamily="18" charset="-127"/>
                  <a:ea typeface="휴먼옛체" pitchFamily="18" charset="-127"/>
                </a:rPr>
                <a:t>- SECL</a:t>
              </a:r>
            </a:p>
            <a:p>
              <a:pPr latinLnBrk="0">
                <a:spcBef>
                  <a:spcPct val="0"/>
                </a:spcBef>
                <a:buFontTx/>
                <a:buNone/>
              </a:pPr>
              <a:r>
                <a:rPr lang="en-US" altLang="ko-KR" sz="1000" b="1" dirty="0">
                  <a:solidFill>
                    <a:srgbClr val="0000FF"/>
                  </a:solidFill>
                  <a:latin typeface="휴먼옛체" pitchFamily="18" charset="-127"/>
                  <a:ea typeface="휴먼옛체" pitchFamily="18" charset="-127"/>
                </a:rPr>
                <a:t>- DN 1050</a:t>
              </a:r>
            </a:p>
          </p:txBody>
        </p:sp>
        <p:pic>
          <p:nvPicPr>
            <p:cNvPr id="22" name="Picture 40" descr="C:\Users\정성한\Downloads\DSC05409\DSC0517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87" y="4103688"/>
              <a:ext cx="3432175"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 name="図 24">
            <a:extLst>
              <a:ext uri="{FF2B5EF4-FFF2-40B4-BE49-F238E27FC236}">
                <a16:creationId xmlns="" xmlns:a16="http://schemas.microsoft.com/office/drawing/2014/main" id="{EB24F9A9-4358-449B-8BB1-8054A2536C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192.168.12.215\02.영업부\02.영업업무\04.영업부 공통\12. 사진\중동 밸브 사진_이수근\20141103_103038.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0955"/>
          <a:stretch/>
        </p:blipFill>
        <p:spPr bwMode="auto">
          <a:xfrm>
            <a:off x="4513395" y="1591114"/>
            <a:ext cx="3082941" cy="2194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53"/>
          <p:cNvSpPr txBox="1">
            <a:spLocks noChangeArrowheads="1"/>
          </p:cNvSpPr>
          <p:nvPr/>
        </p:nvSpPr>
        <p:spPr bwMode="auto">
          <a:xfrm>
            <a:off x="7740352" y="1679319"/>
            <a:ext cx="1057781" cy="86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algn="l" defTabSz="958850" eaLnBrk="0" fontAlgn="base" latinLnBrk="1" hangingPunct="0">
              <a:spcBef>
                <a:spcPct val="20000"/>
              </a:spcBef>
              <a:buChar char="•"/>
              <a:defRPr kumimoji="1" sz="3200">
                <a:solidFill>
                  <a:schemeClr val="tx1"/>
                </a:solidFill>
                <a:latin typeface="굴림" pitchFamily="50" charset="-127"/>
                <a:ea typeface="굴림" pitchFamily="50" charset="-127"/>
              </a:defRPr>
            </a:lvl1pPr>
            <a:lvl2pPr marL="742950" indent="-285750" algn="l" defTabSz="958850" eaLnBrk="0" fontAlgn="base" latinLnBrk="1" hangingPunct="0">
              <a:spcBef>
                <a:spcPct val="20000"/>
              </a:spcBef>
              <a:buChar char="–"/>
              <a:defRPr kumimoji="1" sz="2800">
                <a:solidFill>
                  <a:schemeClr val="tx1"/>
                </a:solidFill>
                <a:latin typeface="굴림" pitchFamily="50" charset="-127"/>
                <a:ea typeface="굴림" pitchFamily="50" charset="-127"/>
              </a:defRPr>
            </a:lvl2pPr>
            <a:lvl3pPr marL="1143000" indent="-228600" algn="l" defTabSz="958850" eaLnBrk="0" fontAlgn="base" latinLnBrk="1" hangingPunct="0">
              <a:spcBef>
                <a:spcPct val="20000"/>
              </a:spcBef>
              <a:buChar char="•"/>
              <a:defRPr kumimoji="1" sz="2400">
                <a:solidFill>
                  <a:schemeClr val="tx1"/>
                </a:solidFill>
                <a:latin typeface="굴림" pitchFamily="50" charset="-127"/>
                <a:ea typeface="굴림" pitchFamily="50" charset="-127"/>
              </a:defRPr>
            </a:lvl3pPr>
            <a:lvl4pPr marL="16002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4pPr>
            <a:lvl5pPr marL="2057400" indent="-228600" algn="l" defTabSz="958850" eaLnBrk="0" fontAlgn="base" latinLnBrk="1" hangingPunct="0">
              <a:spcBef>
                <a:spcPct val="20000"/>
              </a:spcBef>
              <a:buChar char="»"/>
              <a:defRPr kumimoji="1" sz="2000">
                <a:solidFill>
                  <a:schemeClr val="tx1"/>
                </a:solidFill>
                <a:latin typeface="굴림" pitchFamily="50" charset="-127"/>
                <a:ea typeface="굴림" pitchFamily="50" charset="-127"/>
              </a:defRPr>
            </a:lvl5pPr>
            <a:lvl6pPr marL="25146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95885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latinLnBrk="0">
              <a:spcBef>
                <a:spcPct val="0"/>
              </a:spcBef>
              <a:buFont typeface="MSDW"/>
              <a:buNone/>
            </a:pPr>
            <a:r>
              <a:rPr lang="ko-KR" altLang="ko-KR" sz="1000" b="1" dirty="0" smtClean="0">
                <a:solidFill>
                  <a:srgbClr val="0000FF"/>
                </a:solidFill>
                <a:latin typeface="휴먼옛체" pitchFamily="18" charset="-127"/>
                <a:ea typeface="휴먼옛체" pitchFamily="18" charset="-127"/>
              </a:rPr>
              <a:t>▶</a:t>
            </a:r>
            <a:r>
              <a:rPr lang="en-US" altLang="ko-KR" sz="1000" b="1" dirty="0" smtClean="0">
                <a:solidFill>
                  <a:srgbClr val="0000FF"/>
                </a:solidFill>
                <a:latin typeface="휴먼옛체" pitchFamily="18" charset="-127"/>
                <a:ea typeface="휴먼옛체" pitchFamily="18" charset="-127"/>
              </a:rPr>
              <a:t> PP13 &amp; PP14 PROJECT</a:t>
            </a:r>
            <a:endParaRPr lang="en-US" altLang="ko-KR" sz="1000" b="1" dirty="0">
              <a:solidFill>
                <a:srgbClr val="0000FF"/>
              </a:solidFill>
              <a:latin typeface="휴먼옛체" pitchFamily="18" charset="-127"/>
              <a:ea typeface="휴먼옛체" pitchFamily="18" charset="-127"/>
            </a:endParaRPr>
          </a:p>
          <a:p>
            <a:pPr latinLnBrk="0">
              <a:spcBef>
                <a:spcPct val="0"/>
              </a:spcBef>
              <a:buFontTx/>
              <a:buNone/>
            </a:pPr>
            <a:r>
              <a:rPr lang="en-US" altLang="ko-KR" sz="1000" b="1" dirty="0">
                <a:solidFill>
                  <a:srgbClr val="0000FF"/>
                </a:solidFill>
                <a:latin typeface="휴먼옛체" pitchFamily="18" charset="-127"/>
                <a:ea typeface="휴먼옛체" pitchFamily="18" charset="-127"/>
              </a:rPr>
              <a:t>- </a:t>
            </a:r>
            <a:r>
              <a:rPr lang="en-US" altLang="ko-KR" sz="1000" b="1" dirty="0" smtClean="0">
                <a:solidFill>
                  <a:srgbClr val="0000FF"/>
                </a:solidFill>
                <a:latin typeface="휴먼옛체" pitchFamily="18" charset="-127"/>
                <a:ea typeface="휴먼옛체" pitchFamily="18" charset="-127"/>
              </a:rPr>
              <a:t>WORLY PARSONS</a:t>
            </a:r>
            <a:endParaRPr lang="en-US" altLang="ko-KR" sz="1000" b="1" dirty="0">
              <a:solidFill>
                <a:srgbClr val="0000FF"/>
              </a:solidFill>
              <a:latin typeface="휴먼옛체" pitchFamily="18" charset="-127"/>
              <a:ea typeface="휴먼옛체" pitchFamily="18" charset="-127"/>
            </a:endParaRPr>
          </a:p>
          <a:p>
            <a:pPr latinLnBrk="0">
              <a:spcBef>
                <a:spcPct val="0"/>
              </a:spcBef>
              <a:buFontTx/>
              <a:buNone/>
            </a:pPr>
            <a:r>
              <a:rPr lang="en-US" altLang="ko-KR" sz="1000" b="1" dirty="0">
                <a:solidFill>
                  <a:srgbClr val="0000FF"/>
                </a:solidFill>
                <a:latin typeface="휴먼옛체" pitchFamily="18" charset="-127"/>
                <a:ea typeface="휴먼옛체" pitchFamily="18" charset="-127"/>
              </a:rPr>
              <a:t>- DN </a:t>
            </a:r>
            <a:r>
              <a:rPr lang="en-US" altLang="ko-KR" sz="1000" b="1" dirty="0" smtClean="0">
                <a:solidFill>
                  <a:srgbClr val="0000FF"/>
                </a:solidFill>
                <a:latin typeface="휴먼옛체" pitchFamily="18" charset="-127"/>
                <a:ea typeface="휴먼옛체" pitchFamily="18" charset="-127"/>
              </a:rPr>
              <a:t>600</a:t>
            </a:r>
            <a:endParaRPr lang="en-US" altLang="ko-KR" sz="1000" b="1" dirty="0">
              <a:solidFill>
                <a:srgbClr val="0000FF"/>
              </a:solidFill>
              <a:latin typeface="휴먼옛체" pitchFamily="18" charset="-127"/>
              <a:ea typeface="휴먼옛체" pitchFamily="18" charset="-127"/>
            </a:endParaRPr>
          </a:p>
        </p:txBody>
      </p:sp>
      <p:sp>
        <p:nvSpPr>
          <p:cNvPr id="25" name="Text Box 53"/>
          <p:cNvSpPr txBox="1">
            <a:spLocks noChangeArrowheads="1"/>
          </p:cNvSpPr>
          <p:nvPr/>
        </p:nvSpPr>
        <p:spPr bwMode="auto">
          <a:xfrm>
            <a:off x="7719760" y="4214168"/>
            <a:ext cx="1095472" cy="94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defPPr>
              <a:defRPr lang="ja-JP"/>
            </a:defPPr>
            <a:lvl1pPr algn="ctr" rtl="0" eaLnBrk="0" fontAlgn="ctr" hangingPunct="0">
              <a:spcBef>
                <a:spcPct val="0"/>
              </a:spcBef>
              <a:spcAft>
                <a:spcPct val="0"/>
              </a:spcAft>
              <a:defRPr sz="2400" kern="1200">
                <a:solidFill>
                  <a:schemeClr val="tx1"/>
                </a:solidFill>
                <a:latin typeface="Times New Roman" pitchFamily="18" charset="0"/>
                <a:ea typeface="ＭＳ Ｐゴシック" pitchFamily="50" charset="-128"/>
                <a:cs typeface="+mn-cs"/>
              </a:defRPr>
            </a:lvl1pPr>
            <a:lvl2pPr marL="457200" algn="ctr" rtl="0" eaLnBrk="0" fontAlgn="ctr" hangingPunct="0">
              <a:spcBef>
                <a:spcPct val="0"/>
              </a:spcBef>
              <a:spcAft>
                <a:spcPct val="0"/>
              </a:spcAft>
              <a:defRPr sz="2400" kern="1200">
                <a:solidFill>
                  <a:schemeClr val="tx1"/>
                </a:solidFill>
                <a:latin typeface="Times New Roman" pitchFamily="18" charset="0"/>
                <a:ea typeface="ＭＳ Ｐゴシック" pitchFamily="50" charset="-128"/>
                <a:cs typeface="+mn-cs"/>
              </a:defRPr>
            </a:lvl2pPr>
            <a:lvl3pPr marL="914400" algn="ctr" rtl="0" eaLnBrk="0" fontAlgn="ctr" hangingPunct="0">
              <a:spcBef>
                <a:spcPct val="0"/>
              </a:spcBef>
              <a:spcAft>
                <a:spcPct val="0"/>
              </a:spcAft>
              <a:defRPr sz="2400" kern="1200">
                <a:solidFill>
                  <a:schemeClr val="tx1"/>
                </a:solidFill>
                <a:latin typeface="Times New Roman" pitchFamily="18" charset="0"/>
                <a:ea typeface="ＭＳ Ｐゴシック" pitchFamily="50" charset="-128"/>
                <a:cs typeface="+mn-cs"/>
              </a:defRPr>
            </a:lvl3pPr>
            <a:lvl4pPr marL="1371600" algn="ctr" rtl="0" eaLnBrk="0" fontAlgn="ctr" hangingPunct="0">
              <a:spcBef>
                <a:spcPct val="0"/>
              </a:spcBef>
              <a:spcAft>
                <a:spcPct val="0"/>
              </a:spcAft>
              <a:defRPr sz="2400" kern="1200">
                <a:solidFill>
                  <a:schemeClr val="tx1"/>
                </a:solidFill>
                <a:latin typeface="Times New Roman" pitchFamily="18" charset="0"/>
                <a:ea typeface="ＭＳ Ｐゴシック" pitchFamily="50" charset="-128"/>
                <a:cs typeface="+mn-cs"/>
              </a:defRPr>
            </a:lvl4pPr>
            <a:lvl5pPr marL="1828800" algn="ctr" rtl="0" eaLnBrk="0" fontAlgn="ctr" hangingPunct="0">
              <a:spcBef>
                <a:spcPct val="0"/>
              </a:spcBef>
              <a:spcAft>
                <a:spcPct val="0"/>
              </a:spcAft>
              <a:defRPr sz="2400" kern="1200">
                <a:solidFill>
                  <a:schemeClr val="tx1"/>
                </a:solidFill>
                <a:latin typeface="Times New Roman" pitchFamily="18" charset="0"/>
                <a:ea typeface="ＭＳ Ｐゴシック" pitchFamily="50" charset="-128"/>
                <a:cs typeface="+mn-cs"/>
              </a:defRPr>
            </a:lvl5pPr>
            <a:lvl6pPr marL="2286000" algn="l" defTabSz="914400" rtl="0" eaLnBrk="1" latinLnBrk="0" hangingPunct="1">
              <a:defRPr sz="2400" kern="1200">
                <a:solidFill>
                  <a:schemeClr val="tx1"/>
                </a:solidFill>
                <a:latin typeface="Times New Roman" pitchFamily="18" charset="0"/>
                <a:ea typeface="ＭＳ Ｐゴシック" pitchFamily="50" charset="-128"/>
                <a:cs typeface="+mn-cs"/>
              </a:defRPr>
            </a:lvl6pPr>
            <a:lvl7pPr marL="2743200" algn="l" defTabSz="914400" rtl="0" eaLnBrk="1" latinLnBrk="0" hangingPunct="1">
              <a:defRPr sz="2400" kern="1200">
                <a:solidFill>
                  <a:schemeClr val="tx1"/>
                </a:solidFill>
                <a:latin typeface="Times New Roman" pitchFamily="18" charset="0"/>
                <a:ea typeface="ＭＳ Ｐゴシック" pitchFamily="50" charset="-128"/>
                <a:cs typeface="+mn-cs"/>
              </a:defRPr>
            </a:lvl7pPr>
            <a:lvl8pPr marL="3200400" algn="l" defTabSz="914400" rtl="0" eaLnBrk="1" latinLnBrk="0" hangingPunct="1">
              <a:defRPr sz="2400" kern="1200">
                <a:solidFill>
                  <a:schemeClr val="tx1"/>
                </a:solidFill>
                <a:latin typeface="Times New Roman" pitchFamily="18" charset="0"/>
                <a:ea typeface="ＭＳ Ｐゴシック" pitchFamily="50" charset="-128"/>
                <a:cs typeface="+mn-cs"/>
              </a:defRPr>
            </a:lvl8pPr>
            <a:lvl9pPr marL="3657600" algn="l" defTabSz="914400" rtl="0" eaLnBrk="1" latinLnBrk="0" hangingPunct="1">
              <a:defRPr sz="2400" kern="1200">
                <a:solidFill>
                  <a:schemeClr val="tx1"/>
                </a:solidFill>
                <a:latin typeface="Times New Roman" pitchFamily="18" charset="0"/>
                <a:ea typeface="ＭＳ Ｐゴシック" pitchFamily="50" charset="-128"/>
                <a:cs typeface="+mn-cs"/>
              </a:defRPr>
            </a:lvl9pPr>
          </a:lstStyle>
          <a:p>
            <a:pPr algn="l" fontAlgn="base">
              <a:buFont typeface="MSDW"/>
              <a:buNone/>
            </a:pPr>
            <a:r>
              <a:rPr kumimoji="1" lang="ko-KR" altLang="ko-KR" sz="1100" b="1" dirty="0">
                <a:solidFill>
                  <a:srgbClr val="0000FF"/>
                </a:solidFill>
                <a:latin typeface="휴먼옛체" panose="02030504000101010101" pitchFamily="18" charset="-127"/>
                <a:ea typeface="휴먼옛체" panose="02030504000101010101" pitchFamily="18" charset="-127"/>
              </a:rPr>
              <a:t>▶</a:t>
            </a:r>
            <a:r>
              <a:rPr kumimoji="1" lang="en-US" altLang="ko-KR" sz="1100" b="1" dirty="0">
                <a:solidFill>
                  <a:srgbClr val="0000FF"/>
                </a:solidFill>
                <a:latin typeface="휴먼옛체" panose="02030504000101010101" pitchFamily="18" charset="-127"/>
                <a:ea typeface="휴먼옛체" panose="02030504000101010101" pitchFamily="18" charset="-127"/>
              </a:rPr>
              <a:t> KNPC </a:t>
            </a:r>
            <a:r>
              <a:rPr kumimoji="1" lang="en-US" altLang="ko-KR" sz="1100" b="1" dirty="0" smtClean="0">
                <a:solidFill>
                  <a:srgbClr val="0000FF"/>
                </a:solidFill>
                <a:latin typeface="휴먼옛체" panose="02030504000101010101" pitchFamily="18" charset="-127"/>
                <a:ea typeface="휴먼옛체" panose="02030504000101010101" pitchFamily="18" charset="-127"/>
              </a:rPr>
              <a:t>CFP project</a:t>
            </a:r>
          </a:p>
          <a:p>
            <a:pPr marL="171450" indent="-171450" algn="l" fontAlgn="base">
              <a:buFontTx/>
              <a:buChar char="-"/>
            </a:pPr>
            <a:r>
              <a:rPr kumimoji="1" lang="en-US" altLang="ko-KR" sz="1100" b="1" dirty="0" smtClean="0">
                <a:solidFill>
                  <a:srgbClr val="0000FF"/>
                </a:solidFill>
                <a:latin typeface="휴먼옛체" panose="02030504000101010101" pitchFamily="18" charset="-127"/>
                <a:ea typeface="휴먼옛체" panose="02030504000101010101" pitchFamily="18" charset="-127"/>
              </a:rPr>
              <a:t>Hyundai Heavy Ind.</a:t>
            </a:r>
          </a:p>
          <a:p>
            <a:pPr marL="171450" indent="-171450" algn="l" fontAlgn="base">
              <a:buFontTx/>
              <a:buChar char="-"/>
            </a:pPr>
            <a:r>
              <a:rPr kumimoji="1" lang="en-US" altLang="ko-KR" sz="1100" b="1" dirty="0" smtClean="0">
                <a:solidFill>
                  <a:srgbClr val="0000FF"/>
                </a:solidFill>
                <a:latin typeface="휴먼옛체" panose="02030504000101010101" pitchFamily="18" charset="-127"/>
                <a:ea typeface="휴먼옛체" panose="02030504000101010101" pitchFamily="18" charset="-127"/>
              </a:rPr>
              <a:t>DN400</a:t>
            </a:r>
            <a:endParaRPr kumimoji="1" lang="en-US" altLang="ko-KR" sz="1100" b="1" dirty="0">
              <a:solidFill>
                <a:srgbClr val="0000FF"/>
              </a:solidFill>
              <a:latin typeface="휴먼옛체" panose="02030504000101010101" pitchFamily="18" charset="-127"/>
              <a:ea typeface="휴먼옛체" panose="02030504000101010101" pitchFamily="18" charset="-127"/>
            </a:endParaRPr>
          </a:p>
        </p:txBody>
      </p:sp>
      <p:pic>
        <p:nvPicPr>
          <p:cNvPr id="26" name="그림 25">
            <a:extLst>
              <a:ext uri="{FF2B5EF4-FFF2-40B4-BE49-F238E27FC236}">
                <a16:creationId xmlns="" xmlns:a16="http://schemas.microsoft.com/office/drawing/2014/main" xmlns:lc="http://schemas.openxmlformats.org/drawingml/2006/lockedCanvas" id="{512BF393-E19D-4127-92EB-927C7478F25F}"/>
              </a:ext>
            </a:extLst>
          </p:cNvPr>
          <p:cNvPicPr>
            <a:picLocks noChangeAspect="1"/>
          </p:cNvPicPr>
          <p:nvPr/>
        </p:nvPicPr>
        <p:blipFill>
          <a:blip r:embed="rId7"/>
          <a:stretch>
            <a:fillRect/>
          </a:stretch>
        </p:blipFill>
        <p:spPr>
          <a:xfrm>
            <a:off x="4574370" y="4144935"/>
            <a:ext cx="3119570" cy="2102321"/>
          </a:xfrm>
          <a:prstGeom prst="rect">
            <a:avLst/>
          </a:prstGeom>
        </p:spPr>
      </p:pic>
    </p:spTree>
    <p:extLst>
      <p:ext uri="{BB962C8B-B14F-4D97-AF65-F5344CB8AC3E}">
        <p14:creationId xmlns:p14="http://schemas.microsoft.com/office/powerpoint/2010/main" val="26876171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36</a:t>
            </a:fld>
            <a:endParaRPr lang="ko-KR" altLang="en-US" dirty="0"/>
          </a:p>
        </p:txBody>
      </p:sp>
      <p:grpSp>
        <p:nvGrpSpPr>
          <p:cNvPr id="25" name="그룹 24"/>
          <p:cNvGrpSpPr/>
          <p:nvPr/>
        </p:nvGrpSpPr>
        <p:grpSpPr>
          <a:xfrm>
            <a:off x="827584" y="1988840"/>
            <a:ext cx="7632848" cy="4349434"/>
            <a:chOff x="177189" y="1655210"/>
            <a:chExt cx="8679776" cy="4935331"/>
          </a:xfrm>
        </p:grpSpPr>
        <p:pic>
          <p:nvPicPr>
            <p:cNvPr id="26" name="Picture 2" descr="C:\Users\Jung\Desktop\사진\1500A TRIPLE\STEAM TEST\20150105_151627.jpg"/>
            <p:cNvPicPr>
              <a:picLocks noChangeAspect="1" noChangeArrowheads="1"/>
            </p:cNvPicPr>
            <p:nvPr/>
          </p:nvPicPr>
          <p:blipFill>
            <a:blip r:embed="rId3" cstate="print">
              <a:extLst>
                <a:ext uri="{28A0092B-C50C-407E-A947-70E740481C1C}">
                  <a14:useLocalDpi xmlns:a14="http://schemas.microsoft.com/office/drawing/2010/main" val="0"/>
                </a:ext>
              </a:extLst>
            </a:blip>
            <a:srcRect l="6145" r="3604" b="4166"/>
            <a:stretch>
              <a:fillRect/>
            </a:stretch>
          </p:blipFill>
          <p:spPr bwMode="auto">
            <a:xfrm>
              <a:off x="177189" y="1688365"/>
              <a:ext cx="2821537" cy="23429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27" name="Picture 4" descr="C:\Users\Jung\Desktop\사진\1500A TRIPLE\STEAM TEST\20150205_202317.jpg"/>
            <p:cNvPicPr>
              <a:picLocks noChangeAspect="1" noChangeArrowheads="1"/>
            </p:cNvPicPr>
            <p:nvPr/>
          </p:nvPicPr>
          <p:blipFill>
            <a:blip r:embed="rId4" cstate="print">
              <a:extLst>
                <a:ext uri="{28A0092B-C50C-407E-A947-70E740481C1C}">
                  <a14:useLocalDpi xmlns:a14="http://schemas.microsoft.com/office/drawing/2010/main" val="0"/>
                </a:ext>
              </a:extLst>
            </a:blip>
            <a:srcRect l="24164" r="9650"/>
            <a:stretch>
              <a:fillRect/>
            </a:stretch>
          </p:blipFill>
          <p:spPr bwMode="auto">
            <a:xfrm>
              <a:off x="3334606" y="1698653"/>
              <a:ext cx="2712610" cy="23058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28" name="Picture 5" descr="C:\Users\Jung\Desktop\사진\1500A TRIPLE\STEAM TEST\20150207_104530.jpg"/>
            <p:cNvPicPr>
              <a:picLocks noChangeAspect="1" noChangeArrowheads="1"/>
            </p:cNvPicPr>
            <p:nvPr/>
          </p:nvPicPr>
          <p:blipFill>
            <a:blip r:embed="rId5">
              <a:extLst>
                <a:ext uri="{28A0092B-C50C-407E-A947-70E740481C1C}">
                  <a14:useLocalDpi xmlns:a14="http://schemas.microsoft.com/office/drawing/2010/main" val="0"/>
                </a:ext>
              </a:extLst>
            </a:blip>
            <a:srcRect l="18915" r="9937"/>
            <a:stretch>
              <a:fillRect/>
            </a:stretch>
          </p:blipFill>
          <p:spPr bwMode="auto">
            <a:xfrm>
              <a:off x="6344717" y="1655210"/>
              <a:ext cx="2475756" cy="23456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29" name="Picture 6" descr="C:\Users\Jung\Desktop\사진\1500A TRIPLE\STEAM TEST\20150205_202405.jpg"/>
            <p:cNvPicPr>
              <a:picLocks noChangeAspect="1" noChangeArrowheads="1"/>
            </p:cNvPicPr>
            <p:nvPr/>
          </p:nvPicPr>
          <p:blipFill>
            <a:blip r:embed="rId6" cstate="print">
              <a:extLst>
                <a:ext uri="{28A0092B-C50C-407E-A947-70E740481C1C}">
                  <a14:useLocalDpi xmlns:a14="http://schemas.microsoft.com/office/drawing/2010/main" val="0"/>
                </a:ext>
              </a:extLst>
            </a:blip>
            <a:srcRect l="11086" r="19742" b="8630"/>
            <a:stretch>
              <a:fillRect/>
            </a:stretch>
          </p:blipFill>
          <p:spPr bwMode="auto">
            <a:xfrm>
              <a:off x="3275855" y="4365105"/>
              <a:ext cx="2497925" cy="2211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 name="Picture 7" descr="C:\Users\Jung\Desktop\사진\1500A TRIPLE\STEAM TEST\20150205_202452.jpg"/>
            <p:cNvPicPr>
              <a:picLocks noChangeAspect="1" noChangeArrowheads="1"/>
            </p:cNvPicPr>
            <p:nvPr/>
          </p:nvPicPr>
          <p:blipFill>
            <a:blip r:embed="rId7" cstate="print">
              <a:extLst>
                <a:ext uri="{28A0092B-C50C-407E-A947-70E740481C1C}">
                  <a14:useLocalDpi xmlns:a14="http://schemas.microsoft.com/office/drawing/2010/main" val="0"/>
                </a:ext>
              </a:extLst>
            </a:blip>
            <a:srcRect l="15547" r="13545"/>
            <a:stretch>
              <a:fillRect/>
            </a:stretch>
          </p:blipFill>
          <p:spPr bwMode="auto">
            <a:xfrm>
              <a:off x="6480701" y="4259752"/>
              <a:ext cx="2376264" cy="233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sp>
        <p:nvSpPr>
          <p:cNvPr id="31" name="제목 1"/>
          <p:cNvSpPr txBox="1">
            <a:spLocks/>
          </p:cNvSpPr>
          <p:nvPr/>
        </p:nvSpPr>
        <p:spPr>
          <a:xfrm>
            <a:off x="755576" y="1412776"/>
            <a:ext cx="6495734" cy="562074"/>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6.1.1 Steam test ( Temperature  + 132</a:t>
            </a:r>
            <a:r>
              <a:rPr lang="ko-KR" altLang="en-US"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~172</a:t>
            </a:r>
            <a:r>
              <a:rPr lang="ko-KR" altLang="en-US"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14" name="제목 1"/>
          <p:cNvSpPr txBox="1">
            <a:spLocks/>
          </p:cNvSpPr>
          <p:nvPr/>
        </p:nvSpPr>
        <p:spPr>
          <a:xfrm>
            <a:off x="428358" y="881766"/>
            <a:ext cx="4359666"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6.1  Actual Test (Design verification)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1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a:t>
            </a:r>
            <a:r>
              <a:rPr lang="ko-KR" altLang="en-US"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Engineering Solution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13" name="図 24">
            <a:extLst>
              <a:ext uri="{FF2B5EF4-FFF2-40B4-BE49-F238E27FC236}">
                <a16:creationId xmlns="" xmlns:a16="http://schemas.microsoft.com/office/drawing/2014/main" id="{EB24F9A9-4358-449B-8BB1-8054A2536C1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759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제목 1"/>
          <p:cNvSpPr>
            <a:spLocks noGrp="1"/>
          </p:cNvSpPr>
          <p:nvPr>
            <p:ph type="ctrTitle"/>
          </p:nvPr>
        </p:nvSpPr>
        <p:spPr>
          <a:xfrm>
            <a:off x="179512" y="404664"/>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Engineering Solution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37</a:t>
            </a:fld>
            <a:endParaRPr lang="ko-KR" altLang="en-US" dirty="0"/>
          </a:p>
        </p:txBody>
      </p:sp>
      <p:grpSp>
        <p:nvGrpSpPr>
          <p:cNvPr id="13" name="그룹 12"/>
          <p:cNvGrpSpPr/>
          <p:nvPr/>
        </p:nvGrpSpPr>
        <p:grpSpPr>
          <a:xfrm>
            <a:off x="763662" y="2145942"/>
            <a:ext cx="7277943" cy="3875347"/>
            <a:chOff x="606425" y="1709738"/>
            <a:chExt cx="7969250" cy="4466480"/>
          </a:xfrm>
        </p:grpSpPr>
        <p:sp>
          <p:nvSpPr>
            <p:cNvPr id="14" name="오른쪽 화살표 13"/>
            <p:cNvSpPr/>
            <p:nvPr/>
          </p:nvSpPr>
          <p:spPr>
            <a:xfrm>
              <a:off x="2932113" y="2449513"/>
              <a:ext cx="290512"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15" name="오른쪽 화살표 14"/>
            <p:cNvSpPr/>
            <p:nvPr/>
          </p:nvSpPr>
          <p:spPr>
            <a:xfrm rot="5400000">
              <a:off x="7266782" y="3745706"/>
              <a:ext cx="323850" cy="325437"/>
            </a:xfrm>
            <a:prstGeom prst="rightArrow">
              <a:avLst>
                <a:gd name="adj1" fmla="val 6166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16" name="오른쪽 화살표 15"/>
            <p:cNvSpPr/>
            <p:nvPr/>
          </p:nvSpPr>
          <p:spPr>
            <a:xfrm rot="10800000">
              <a:off x="5840413" y="4954588"/>
              <a:ext cx="303212" cy="336550"/>
            </a:xfrm>
            <a:prstGeom prst="rightArrow">
              <a:avLst>
                <a:gd name="adj1" fmla="val 6166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pic>
          <p:nvPicPr>
            <p:cNvPr id="17" name="그림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425" y="1709738"/>
              <a:ext cx="2078038"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그림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5025" y="1747838"/>
              <a:ext cx="2312988"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오른쪽 화살표 18"/>
            <p:cNvSpPr/>
            <p:nvPr/>
          </p:nvSpPr>
          <p:spPr>
            <a:xfrm>
              <a:off x="5840413" y="2360613"/>
              <a:ext cx="290512" cy="325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grpSp>
          <p:nvGrpSpPr>
            <p:cNvPr id="20" name="그룹 24"/>
            <p:cNvGrpSpPr>
              <a:grpSpLocks/>
            </p:cNvGrpSpPr>
            <p:nvPr/>
          </p:nvGrpSpPr>
          <p:grpSpPr bwMode="auto">
            <a:xfrm>
              <a:off x="6386513" y="1709738"/>
              <a:ext cx="2189162" cy="1716087"/>
              <a:chOff x="6387275" y="1710279"/>
              <a:chExt cx="2188044" cy="1716016"/>
            </a:xfrm>
          </p:grpSpPr>
          <p:pic>
            <p:nvPicPr>
              <p:cNvPr id="32" name="그림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7275" y="1710279"/>
                <a:ext cx="2188044" cy="171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그림 2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96756" y="2773776"/>
                <a:ext cx="870025" cy="65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그림 2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1900" y="4243121"/>
              <a:ext cx="2263775" cy="193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그림 2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09177" y="4243123"/>
              <a:ext cx="1762960" cy="1933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제목 1"/>
          <p:cNvSpPr txBox="1">
            <a:spLocks/>
          </p:cNvSpPr>
          <p:nvPr/>
        </p:nvSpPr>
        <p:spPr>
          <a:xfrm>
            <a:off x="602348" y="1250972"/>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6.1.2  Cryogenic Test ( Temperature  -196</a:t>
            </a:r>
            <a:r>
              <a:rPr lang="ko-KR" altLang="en-US"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7" name="제목 1"/>
          <p:cNvSpPr txBox="1">
            <a:spLocks/>
          </p:cNvSpPr>
          <p:nvPr/>
        </p:nvSpPr>
        <p:spPr>
          <a:xfrm>
            <a:off x="428358" y="881766"/>
            <a:ext cx="4359666"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6.1  Actual Test (Design verification)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23" name="図 24">
            <a:extLst>
              <a:ext uri="{FF2B5EF4-FFF2-40B4-BE49-F238E27FC236}">
                <a16:creationId xmlns="" xmlns:a16="http://schemas.microsoft.com/office/drawing/2014/main" id="{EB24F9A9-4358-449B-8BB1-8054A2536C1D}"/>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94666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ctrTitle"/>
          </p:nvPr>
        </p:nvSpPr>
        <p:spPr>
          <a:xfrm>
            <a:off x="179512" y="404664"/>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Engineering Solution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a:p>
        </p:txBody>
      </p:sp>
      <p:graphicFrame>
        <p:nvGraphicFramePr>
          <p:cNvPr id="71" name="내용 개체 틀 9"/>
          <p:cNvGraphicFramePr>
            <a:graphicFrameLocks/>
          </p:cNvGraphicFramePr>
          <p:nvPr>
            <p:extLst>
              <p:ext uri="{D42A27DB-BD31-4B8C-83A1-F6EECF244321}">
                <p14:modId xmlns:p14="http://schemas.microsoft.com/office/powerpoint/2010/main" val="3781647694"/>
              </p:ext>
            </p:extLst>
          </p:nvPr>
        </p:nvGraphicFramePr>
        <p:xfrm>
          <a:off x="971600" y="1916832"/>
          <a:ext cx="7128792" cy="1707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2" name="내용 개체 틀 9"/>
          <p:cNvGraphicFramePr>
            <a:graphicFrameLocks/>
          </p:cNvGraphicFramePr>
          <p:nvPr>
            <p:extLst>
              <p:ext uri="{D42A27DB-BD31-4B8C-83A1-F6EECF244321}">
                <p14:modId xmlns:p14="http://schemas.microsoft.com/office/powerpoint/2010/main" val="2360785862"/>
              </p:ext>
            </p:extLst>
          </p:nvPr>
        </p:nvGraphicFramePr>
        <p:xfrm>
          <a:off x="971600" y="4204783"/>
          <a:ext cx="6912768" cy="20075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6" name="제목 1"/>
          <p:cNvSpPr txBox="1">
            <a:spLocks/>
          </p:cNvSpPr>
          <p:nvPr/>
        </p:nvSpPr>
        <p:spPr>
          <a:xfrm>
            <a:off x="602348" y="1250972"/>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6.1.3 Raw Material test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10" name="제목 1"/>
          <p:cNvSpPr txBox="1">
            <a:spLocks/>
          </p:cNvSpPr>
          <p:nvPr/>
        </p:nvSpPr>
        <p:spPr>
          <a:xfrm>
            <a:off x="428358" y="881766"/>
            <a:ext cx="4359666"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6.1  Actual Test (Design verification)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8" name="図 24">
            <a:extLst>
              <a:ext uri="{FF2B5EF4-FFF2-40B4-BE49-F238E27FC236}">
                <a16:creationId xmlns="" xmlns:a16="http://schemas.microsoft.com/office/drawing/2014/main" id="{EB24F9A9-4358-449B-8BB1-8054A2536C1D}"/>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04946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39</a:t>
            </a:fld>
            <a:endParaRPr lang="ko-KR" altLang="en-US" dirty="0"/>
          </a:p>
        </p:txBody>
      </p:sp>
      <p:sp>
        <p:nvSpPr>
          <p:cNvPr id="20" name="제목 1"/>
          <p:cNvSpPr txBox="1">
            <a:spLocks/>
          </p:cNvSpPr>
          <p:nvPr/>
        </p:nvSpPr>
        <p:spPr>
          <a:xfrm>
            <a:off x="445968" y="76470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TAT  - Type Acceptance Testing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(SHELL MESC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SPE 77/300)</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16" name="직사각형 3"/>
          <p:cNvSpPr>
            <a:spLocks noChangeArrowheads="1"/>
          </p:cNvSpPr>
          <p:nvPr/>
        </p:nvSpPr>
        <p:spPr bwMode="auto">
          <a:xfrm>
            <a:off x="611560" y="1556792"/>
            <a:ext cx="8208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defRPr kumimoji="1" sz="2500">
                <a:solidFill>
                  <a:schemeClr val="bg1"/>
                </a:solidFill>
                <a:latin typeface="HY견고딕" panose="02030600000101010101" pitchFamily="18" charset="-127"/>
                <a:ea typeface="HY견고딕" panose="02030600000101010101" pitchFamily="18" charset="-127"/>
              </a:defRPr>
            </a:lvl1pPr>
            <a:lvl2pPr marL="742950" indent="-285750" latinLnBrk="1">
              <a:spcBef>
                <a:spcPct val="20000"/>
              </a:spcBef>
              <a:buChar char="–"/>
              <a:defRPr kumimoji="1" sz="2000">
                <a:solidFill>
                  <a:schemeClr val="bg1"/>
                </a:solidFill>
                <a:latin typeface="HY견고딕" panose="02030600000101010101" pitchFamily="18" charset="-127"/>
                <a:ea typeface="HY견고딕" panose="02030600000101010101" pitchFamily="18" charset="-127"/>
              </a:defRPr>
            </a:lvl2pPr>
            <a:lvl3pPr marL="1143000" indent="-228600" latinLnBrk="1">
              <a:spcBef>
                <a:spcPct val="20000"/>
              </a:spcBef>
              <a:buChar char="•"/>
              <a:defRPr kumimoji="1">
                <a:solidFill>
                  <a:schemeClr val="bg1"/>
                </a:solidFill>
                <a:latin typeface="HY견고딕" panose="02030600000101010101" pitchFamily="18" charset="-127"/>
                <a:ea typeface="HY견고딕" panose="02030600000101010101" pitchFamily="18" charset="-127"/>
              </a:defRPr>
            </a:lvl3pPr>
            <a:lvl4pPr marL="1600200" indent="-228600" latinLnBrk="1">
              <a:spcBef>
                <a:spcPct val="20000"/>
              </a:spcBef>
              <a:buChar char="–"/>
              <a:defRPr kumimoji="1">
                <a:solidFill>
                  <a:schemeClr val="bg1"/>
                </a:solidFill>
                <a:latin typeface="HY견고딕" panose="02030600000101010101" pitchFamily="18" charset="-127"/>
                <a:ea typeface="HY견고딕" panose="02030600000101010101" pitchFamily="18" charset="-127"/>
              </a:defRPr>
            </a:lvl4pPr>
            <a:lvl5pPr marL="2057400" indent="-228600" latinLnBrk="1">
              <a:spcBef>
                <a:spcPct val="20000"/>
              </a:spcBef>
              <a:buChar char="»"/>
              <a:defRPr kumimoji="1">
                <a:solidFill>
                  <a:schemeClr val="bg1"/>
                </a:solidFill>
                <a:latin typeface="HY견고딕" panose="02030600000101010101" pitchFamily="18" charset="-127"/>
                <a:ea typeface="HY견고딕" panose="02030600000101010101" pitchFamily="18" charset="-127"/>
              </a:defRPr>
            </a:lvl5pPr>
            <a:lvl6pPr marL="25146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6pPr>
            <a:lvl7pPr marL="29718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7pPr>
            <a:lvl8pPr marL="34290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8pPr>
            <a:lvl9pPr marL="3886200" indent="-228600" eaLnBrk="0" fontAlgn="base" hangingPunct="0">
              <a:spcBef>
                <a:spcPct val="20000"/>
              </a:spcBef>
              <a:spcAft>
                <a:spcPct val="0"/>
              </a:spcAft>
              <a:buChar char="»"/>
              <a:defRPr kumimoji="1">
                <a:solidFill>
                  <a:schemeClr val="bg1"/>
                </a:solidFill>
                <a:latin typeface="HY견고딕" panose="02030600000101010101" pitchFamily="18" charset="-127"/>
                <a:ea typeface="HY견고딕" panose="02030600000101010101" pitchFamily="18" charset="-127"/>
              </a:defRPr>
            </a:lvl9pPr>
          </a:lstStyle>
          <a:p>
            <a:pPr eaLnBrk="1" hangingPunct="1">
              <a:spcBef>
                <a:spcPct val="0"/>
              </a:spcBef>
            </a:pPr>
            <a:r>
              <a:rPr lang="en-US" altLang="ko-KR" sz="1200" b="1" dirty="0">
                <a:solidFill>
                  <a:srgbClr val="000000"/>
                </a:solidFill>
                <a:latin typeface="맑은 고딕" panose="020B0503020000020004" pitchFamily="50" charset="-127"/>
                <a:ea typeface="맑은 고딕" panose="020B0503020000020004" pitchFamily="50" charset="-127"/>
              </a:rPr>
              <a:t>◆ Testing (MESC SPE 77/300 </a:t>
            </a:r>
            <a:r>
              <a:rPr lang="en-US" altLang="ko-KR" sz="1200" b="1" dirty="0" smtClean="0">
                <a:solidFill>
                  <a:srgbClr val="000000"/>
                </a:solidFill>
                <a:latin typeface="맑은 고딕" panose="020B0503020000020004" pitchFamily="50" charset="-127"/>
                <a:ea typeface="맑은 고딕" panose="020B0503020000020004" pitchFamily="50" charset="-127"/>
              </a:rPr>
              <a:t> </a:t>
            </a:r>
            <a:r>
              <a:rPr lang="en-US" altLang="ko-KR" sz="1200" b="1" dirty="0">
                <a:solidFill>
                  <a:srgbClr val="000000"/>
                </a:solidFill>
                <a:latin typeface="맑은 고딕" panose="020B0503020000020004" pitchFamily="50" charset="-127"/>
                <a:ea typeface="맑은 고딕" panose="020B0503020000020004" pitchFamily="50" charset="-127"/>
              </a:rPr>
              <a:t>Appendix C Performance validation/C.4 Testing</a:t>
            </a:r>
            <a:r>
              <a:rPr lang="en-US" altLang="ko-KR" sz="1200" b="1" dirty="0" smtClean="0">
                <a:solidFill>
                  <a:srgbClr val="000000"/>
                </a:solidFill>
                <a:latin typeface="맑은 고딕" panose="020B0503020000020004" pitchFamily="50" charset="-127"/>
                <a:ea typeface="맑은 고딕" panose="020B0503020000020004" pitchFamily="50" charset="-127"/>
              </a:rPr>
              <a:t>)</a:t>
            </a:r>
          </a:p>
          <a:p>
            <a:pPr eaLnBrk="1" hangingPunct="1">
              <a:spcBef>
                <a:spcPct val="0"/>
              </a:spcBef>
            </a:pPr>
            <a:r>
              <a:rPr lang="en-US" altLang="ko-KR" sz="1200" b="1" dirty="0">
                <a:solidFill>
                  <a:srgbClr val="000000"/>
                </a:solidFill>
                <a:latin typeface="맑은 고딕" panose="020B0503020000020004" pitchFamily="50" charset="-127"/>
                <a:ea typeface="맑은 고딕" panose="020B0503020000020004" pitchFamily="50" charset="-127"/>
              </a:rPr>
              <a:t> </a:t>
            </a:r>
            <a:r>
              <a:rPr lang="en-US" altLang="ko-KR" sz="1200" b="1" dirty="0" smtClean="0">
                <a:solidFill>
                  <a:srgbClr val="000000"/>
                </a:solidFill>
                <a:latin typeface="맑은 고딕" panose="020B0503020000020004" pitchFamily="50" charset="-127"/>
                <a:ea typeface="맑은 고딕" panose="020B0503020000020004" pitchFamily="50" charset="-127"/>
              </a:rPr>
              <a:t> </a:t>
            </a:r>
            <a:r>
              <a:rPr lang="en-US" altLang="ko-KR" sz="1200" b="1" dirty="0" smtClean="0">
                <a:solidFill>
                  <a:srgbClr val="FF0000"/>
                </a:solidFill>
                <a:latin typeface="맑은 고딕" panose="020B0503020000020004" pitchFamily="50" charset="-127"/>
                <a:ea typeface="맑은 고딕" panose="020B0503020000020004" pitchFamily="50" charset="-127"/>
              </a:rPr>
              <a:t>=&gt; All TAT </a:t>
            </a:r>
            <a:r>
              <a:rPr lang="en-US" altLang="ko-KR" sz="1200" b="1" dirty="0" err="1" smtClean="0">
                <a:solidFill>
                  <a:srgbClr val="FF0000"/>
                </a:solidFill>
                <a:latin typeface="맑은 고딕" panose="020B0503020000020004" pitchFamily="50" charset="-127"/>
                <a:ea typeface="맑은 고딕" panose="020B0503020000020004" pitchFamily="50" charset="-127"/>
              </a:rPr>
              <a:t>testings</a:t>
            </a:r>
            <a:r>
              <a:rPr lang="en-US" altLang="ko-KR" sz="1200" b="1" dirty="0" smtClean="0">
                <a:solidFill>
                  <a:srgbClr val="FF0000"/>
                </a:solidFill>
                <a:latin typeface="맑은 고딕" panose="020B0503020000020004" pitchFamily="50" charset="-127"/>
                <a:ea typeface="맑은 고딕" panose="020B0503020000020004" pitchFamily="50" charset="-127"/>
              </a:rPr>
              <a:t> had been witnessed and verified by the nominated inspector(Bureau Veritas in Malaysia)</a:t>
            </a:r>
            <a:r>
              <a:rPr lang="en-US" altLang="ko-KR" sz="1200" dirty="0" smtClean="0">
                <a:solidFill>
                  <a:srgbClr val="FF0000"/>
                </a:solidFill>
                <a:latin typeface="굴림" panose="020B0600000101010101" pitchFamily="50" charset="-127"/>
                <a:ea typeface="굴림" panose="020B0600000101010101" pitchFamily="50" charset="-127"/>
              </a:rPr>
              <a:t> </a:t>
            </a:r>
            <a:endParaRPr lang="ko-KR" altLang="en-US" sz="1200" dirty="0">
              <a:solidFill>
                <a:srgbClr val="FF0000"/>
              </a:solidFill>
              <a:latin typeface="굴림" panose="020B0600000101010101" pitchFamily="50" charset="-127"/>
              <a:ea typeface="굴림" panose="020B0600000101010101" pitchFamily="50" charset="-127"/>
            </a:endParaRPr>
          </a:p>
        </p:txBody>
      </p:sp>
      <p:grpSp>
        <p:nvGrpSpPr>
          <p:cNvPr id="52" name="그룹 51"/>
          <p:cNvGrpSpPr/>
          <p:nvPr/>
        </p:nvGrpSpPr>
        <p:grpSpPr>
          <a:xfrm>
            <a:off x="827584" y="2145199"/>
            <a:ext cx="7674444" cy="4164121"/>
            <a:chOff x="641972" y="2187408"/>
            <a:chExt cx="8288918" cy="4228373"/>
          </a:xfrm>
        </p:grpSpPr>
        <p:pic>
          <p:nvPicPr>
            <p:cNvPr id="17" name="그림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972" y="2187408"/>
              <a:ext cx="7708070" cy="422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모서리가 둥근 직사각형 20"/>
            <p:cNvSpPr/>
            <p:nvPr/>
          </p:nvSpPr>
          <p:spPr bwMode="auto">
            <a:xfrm rot="1173940">
              <a:off x="1986222" y="2388490"/>
              <a:ext cx="1097282" cy="316329"/>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nSpc>
                  <a:spcPct val="120000"/>
                </a:lnSpc>
                <a:defRPr/>
              </a:pP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1. Ambient test</a:t>
              </a:r>
              <a:endParaRPr lang="ko-KR" altLang="en-US"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22" name="모서리가 둥근 직사각형 21"/>
            <p:cNvSpPr/>
            <p:nvPr/>
          </p:nvSpPr>
          <p:spPr bwMode="auto">
            <a:xfrm rot="1173940">
              <a:off x="2265913" y="3898722"/>
              <a:ext cx="1519135" cy="373704"/>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nSpc>
                  <a:spcPct val="120000"/>
                </a:lnSpc>
                <a:defRPr/>
              </a:pP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2.  High/elevated  test</a:t>
              </a:r>
            </a:p>
            <a:p>
              <a:pPr>
                <a:lnSpc>
                  <a:spcPct val="120000"/>
                </a:lnSpc>
                <a:defRPr/>
              </a:pPr>
              <a:r>
                <a:rPr lang="en-US" altLang="ko-KR"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a:t>
              </a: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intermediate +200</a:t>
              </a:r>
              <a:r>
                <a:rPr lang="ko-KR" altLang="en-US" sz="800" b="1" kern="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a:t>
              </a:r>
              <a:endParaRPr lang="ko-KR" altLang="en-US"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23" name="모서리가 둥근 직사각형 22"/>
            <p:cNvSpPr/>
            <p:nvPr/>
          </p:nvSpPr>
          <p:spPr bwMode="auto">
            <a:xfrm rot="1173940">
              <a:off x="2488103" y="5735639"/>
              <a:ext cx="2178422" cy="373704"/>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nSpc>
                  <a:spcPct val="120000"/>
                </a:lnSpc>
                <a:defRPr/>
              </a:pP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a:t>
              </a:r>
              <a:r>
                <a:rPr lang="en-US" altLang="ko-KR"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3</a:t>
              </a: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High/elevated  test</a:t>
              </a:r>
            </a:p>
            <a:p>
              <a:pPr>
                <a:lnSpc>
                  <a:spcPct val="120000"/>
                </a:lnSpc>
                <a:defRPr/>
              </a:pPr>
              <a:r>
                <a:rPr lang="en-US" altLang="ko-KR"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a:t>
              </a: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Max Design test +400~500</a:t>
              </a:r>
              <a:r>
                <a:rPr lang="ko-KR" altLang="en-US" sz="800" b="1" kern="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a:t>
              </a:r>
              <a:endParaRPr lang="ko-KR" altLang="en-US"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30" name="모서리가 둥근 직사각형 29"/>
            <p:cNvSpPr/>
            <p:nvPr/>
          </p:nvSpPr>
          <p:spPr bwMode="auto">
            <a:xfrm rot="1173940">
              <a:off x="5476801" y="4127470"/>
              <a:ext cx="1817678" cy="373704"/>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nSpc>
                  <a:spcPct val="120000"/>
                </a:lnSpc>
                <a:defRPr/>
              </a:pP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4. Low temperature  test</a:t>
              </a:r>
            </a:p>
            <a:p>
              <a:pPr>
                <a:lnSpc>
                  <a:spcPct val="120000"/>
                </a:lnSpc>
                <a:defRPr/>
              </a:pPr>
              <a:r>
                <a:rPr lang="en-US" altLang="ko-KR"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a:t>
              </a: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intermediate  -20~ - 50</a:t>
              </a:r>
              <a:r>
                <a:rPr lang="ko-KR" altLang="en-US" sz="800" b="1" kern="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a:t>
              </a:r>
              <a:endParaRPr lang="ko-KR" altLang="en-US"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31" name="모서리가 둥근 직사각형 30"/>
            <p:cNvSpPr/>
            <p:nvPr/>
          </p:nvSpPr>
          <p:spPr bwMode="auto">
            <a:xfrm rot="1173940">
              <a:off x="7113212" y="3702625"/>
              <a:ext cx="1817678" cy="373704"/>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nSpc>
                  <a:spcPct val="120000"/>
                </a:lnSpc>
                <a:defRPr/>
              </a:pP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5. Low temperature  test</a:t>
              </a:r>
            </a:p>
            <a:p>
              <a:pPr>
                <a:lnSpc>
                  <a:spcPct val="120000"/>
                </a:lnSpc>
                <a:defRPr/>
              </a:pPr>
              <a:r>
                <a:rPr lang="en-US" altLang="ko-KR"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a:t>
              </a: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Max Design test  -196</a:t>
              </a:r>
              <a:r>
                <a:rPr lang="ko-KR" altLang="en-US" sz="800" b="1" kern="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a:t>
              </a:r>
              <a:endParaRPr lang="ko-KR" altLang="en-US"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32" name="모서리가 둥근 직사각형 31"/>
            <p:cNvSpPr/>
            <p:nvPr/>
          </p:nvSpPr>
          <p:spPr bwMode="auto">
            <a:xfrm rot="1173940">
              <a:off x="6678521" y="5578332"/>
              <a:ext cx="1333928" cy="373704"/>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nSpc>
                  <a:spcPct val="120000"/>
                </a:lnSpc>
                <a:defRPr/>
              </a:pP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a:t>
              </a:r>
              <a:r>
                <a:rPr lang="en-US" altLang="ko-KR"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6</a:t>
              </a:r>
              <a:r>
                <a:rPr lang="en-US" altLang="ko-KR" sz="8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Ambient  test </a:t>
              </a:r>
              <a:endParaRPr lang="ko-KR" altLang="en-US" sz="8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cxnSp>
          <p:nvCxnSpPr>
            <p:cNvPr id="4" name="직선 화살표 연결선 3"/>
            <p:cNvCxnSpPr>
              <a:stCxn id="21" idx="2"/>
            </p:cNvCxnSpPr>
            <p:nvPr/>
          </p:nvCxnSpPr>
          <p:spPr>
            <a:xfrm>
              <a:off x="2478524" y="2695686"/>
              <a:ext cx="341106" cy="10891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a:stCxn id="22" idx="2"/>
              <a:endCxn id="23" idx="0"/>
            </p:cNvCxnSpPr>
            <p:nvPr/>
          </p:nvCxnSpPr>
          <p:spPr>
            <a:xfrm>
              <a:off x="2958923" y="4261637"/>
              <a:ext cx="684949" cy="148479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a:stCxn id="23" idx="0"/>
              <a:endCxn id="30" idx="2"/>
            </p:cNvCxnSpPr>
            <p:nvPr/>
          </p:nvCxnSpPr>
          <p:spPr>
            <a:xfrm flipV="1">
              <a:off x="3643872" y="4490385"/>
              <a:ext cx="2675211" cy="125604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p:nvPr/>
          </p:nvCxnSpPr>
          <p:spPr>
            <a:xfrm flipV="1">
              <a:off x="6863852" y="3931108"/>
              <a:ext cx="699962" cy="33053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endCxn id="32" idx="0"/>
            </p:cNvCxnSpPr>
            <p:nvPr/>
          </p:nvCxnSpPr>
          <p:spPr>
            <a:xfrm flipH="1">
              <a:off x="7412043" y="4004227"/>
              <a:ext cx="146950" cy="158489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제목 1"/>
          <p:cNvSpPr txBox="1">
            <a:spLocks/>
          </p:cNvSpPr>
          <p:nvPr/>
        </p:nvSpPr>
        <p:spPr>
          <a:xfrm>
            <a:off x="611560" y="112474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6.2.1  TAT Procedure</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4"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Engineering Solution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25" name="図 24">
            <a:extLst>
              <a:ext uri="{FF2B5EF4-FFF2-40B4-BE49-F238E27FC236}">
                <a16:creationId xmlns="" xmlns:a16="http://schemas.microsoft.com/office/drawing/2014/main" id="{EB24F9A9-4358-449B-8BB1-8054A2536C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982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ctrTitle"/>
          </p:nvPr>
        </p:nvSpPr>
        <p:spPr>
          <a:xfrm>
            <a:off x="179512" y="404664"/>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a:p>
        </p:txBody>
      </p:sp>
      <p:grpSp>
        <p:nvGrpSpPr>
          <p:cNvPr id="28" name="그룹 27"/>
          <p:cNvGrpSpPr/>
          <p:nvPr/>
        </p:nvGrpSpPr>
        <p:grpSpPr>
          <a:xfrm>
            <a:off x="484319" y="1520170"/>
            <a:ext cx="4530106" cy="4752528"/>
            <a:chOff x="250825" y="1657350"/>
            <a:chExt cx="4609207" cy="5005388"/>
          </a:xfrm>
        </p:grpSpPr>
        <p:pic>
          <p:nvPicPr>
            <p:cNvPr id="30" name="Picture 2" descr="C:\Users\Administrator\Desktop\Butterfly Valve 구조\Butterfly valve 구조.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84531"/>
            <a:stretch>
              <a:fillRect/>
            </a:stretch>
          </p:blipFill>
          <p:spPr bwMode="auto">
            <a:xfrm>
              <a:off x="2627313" y="1657350"/>
              <a:ext cx="784225"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그림 30"/>
            <p:cNvPicPr>
              <a:picLocks noChangeAspect="1"/>
            </p:cNvPicPr>
            <p:nvPr/>
          </p:nvPicPr>
          <p:blipFill rotWithShape="1">
            <a:blip r:embed="rId4"/>
            <a:srcRect l="1391" t="14881" r="24716"/>
            <a:stretch/>
          </p:blipFill>
          <p:spPr bwMode="auto">
            <a:xfrm>
              <a:off x="3449580" y="1731155"/>
              <a:ext cx="1128633" cy="844528"/>
            </a:xfrm>
            <a:prstGeom prst="rect">
              <a:avLst/>
            </a:prstGeom>
            <a:ln>
              <a:noFill/>
            </a:ln>
            <a:effectLst>
              <a:outerShdw blurRad="190500" algn="tl" rotWithShape="0">
                <a:srgbClr val="000000">
                  <a:alpha val="70000"/>
                </a:srgbClr>
              </a:outerShdw>
            </a:effectLst>
          </p:spPr>
        </p:pic>
        <p:pic>
          <p:nvPicPr>
            <p:cNvPr id="32" name="Picture 2" descr="C:\Users\Administrator\Desktop\Butterfly Valve 구조\Butterfly valve 구조.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726" r="64072"/>
            <a:stretch>
              <a:fillRect/>
            </a:stretch>
          </p:blipFill>
          <p:spPr bwMode="auto">
            <a:xfrm>
              <a:off x="2998789" y="3819525"/>
              <a:ext cx="779132" cy="79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그림 32"/>
            <p:cNvPicPr>
              <a:picLocks noChangeAspect="1"/>
            </p:cNvPicPr>
            <p:nvPr/>
          </p:nvPicPr>
          <p:blipFill rotWithShape="1">
            <a:blip r:embed="rId5"/>
            <a:srcRect l="16927" t="5904" r="9683"/>
            <a:stretch/>
          </p:blipFill>
          <p:spPr bwMode="auto">
            <a:xfrm>
              <a:off x="3997325" y="3905250"/>
              <a:ext cx="862707" cy="725213"/>
            </a:xfrm>
            <a:prstGeom prst="rect">
              <a:avLst/>
            </a:prstGeom>
            <a:ln>
              <a:noFill/>
            </a:ln>
            <a:effectLst>
              <a:outerShdw blurRad="190500" algn="tl" rotWithShape="0">
                <a:srgbClr val="000000">
                  <a:alpha val="70000"/>
                </a:srgbClr>
              </a:outerShdw>
            </a:effectLst>
          </p:spPr>
        </p:pic>
        <p:grpSp>
          <p:nvGrpSpPr>
            <p:cNvPr id="36" name="그룹 35"/>
            <p:cNvGrpSpPr/>
            <p:nvPr/>
          </p:nvGrpSpPr>
          <p:grpSpPr>
            <a:xfrm>
              <a:off x="250825" y="1773238"/>
              <a:ext cx="4452117" cy="4889500"/>
              <a:chOff x="250825" y="1773238"/>
              <a:chExt cx="4452117" cy="4889500"/>
            </a:xfrm>
          </p:grpSpPr>
          <p:grpSp>
            <p:nvGrpSpPr>
              <p:cNvPr id="38" name="그룹 42"/>
              <p:cNvGrpSpPr>
                <a:grpSpLocks/>
              </p:cNvGrpSpPr>
              <p:nvPr/>
            </p:nvGrpSpPr>
            <p:grpSpPr bwMode="auto">
              <a:xfrm>
                <a:off x="250825" y="1773238"/>
                <a:ext cx="4452117" cy="3838576"/>
                <a:chOff x="395535" y="2262932"/>
                <a:chExt cx="5142352" cy="2996958"/>
              </a:xfrm>
            </p:grpSpPr>
            <p:cxnSp>
              <p:nvCxnSpPr>
                <p:cNvPr id="43" name="직선 연결선 42"/>
                <p:cNvCxnSpPr/>
                <p:nvPr/>
              </p:nvCxnSpPr>
              <p:spPr>
                <a:xfrm flipH="1">
                  <a:off x="2973603" y="4372453"/>
                  <a:ext cx="341053" cy="0"/>
                </a:xfrm>
                <a:prstGeom prst="line">
                  <a:avLst/>
                </a:prstGeom>
                <a:ln w="31750"/>
              </p:spPr>
              <p:style>
                <a:lnRef idx="1">
                  <a:schemeClr val="accent1"/>
                </a:lnRef>
                <a:fillRef idx="0">
                  <a:schemeClr val="accent1"/>
                </a:fillRef>
                <a:effectRef idx="0">
                  <a:schemeClr val="accent1"/>
                </a:effectRef>
                <a:fontRef idx="minor">
                  <a:schemeClr val="tx1"/>
                </a:fontRef>
              </p:style>
            </p:cxnSp>
            <p:grpSp>
              <p:nvGrpSpPr>
                <p:cNvPr id="44" name="그룹 18"/>
                <p:cNvGrpSpPr>
                  <a:grpSpLocks/>
                </p:cNvGrpSpPr>
                <p:nvPr/>
              </p:nvGrpSpPr>
              <p:grpSpPr bwMode="auto">
                <a:xfrm>
                  <a:off x="395535" y="2262932"/>
                  <a:ext cx="2699374" cy="2248328"/>
                  <a:chOff x="395535" y="2262932"/>
                  <a:chExt cx="3131703" cy="2454164"/>
                </a:xfrm>
              </p:grpSpPr>
              <p:sp>
                <p:nvSpPr>
                  <p:cNvPr id="50" name="모서리가 둥근 직사각형 49"/>
                  <p:cNvSpPr/>
                  <p:nvPr/>
                </p:nvSpPr>
                <p:spPr>
                  <a:xfrm>
                    <a:off x="1963599" y="2262932"/>
                    <a:ext cx="1536431" cy="324000"/>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2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Concentric</a:t>
                    </a:r>
                    <a:endParaRPr lang="ko-KR" altLang="en-US" sz="12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cxnSp>
                <p:nvCxnSpPr>
                  <p:cNvPr id="51" name="직선 연결선 50"/>
                  <p:cNvCxnSpPr/>
                  <p:nvPr/>
                </p:nvCxnSpPr>
                <p:spPr>
                  <a:xfrm>
                    <a:off x="1791037" y="2421222"/>
                    <a:ext cx="14892" cy="215247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2" name="직선 연결선 51"/>
                  <p:cNvCxnSpPr>
                    <a:endCxn id="50" idx="1"/>
                  </p:cNvCxnSpPr>
                  <p:nvPr/>
                </p:nvCxnSpPr>
                <p:spPr>
                  <a:xfrm>
                    <a:off x="1791037" y="2421222"/>
                    <a:ext cx="172311" cy="4059"/>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p:nvCxnSpPr>
                <p:spPr>
                  <a:xfrm flipH="1">
                    <a:off x="1552780" y="3571193"/>
                    <a:ext cx="23825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1791037" y="4565581"/>
                    <a:ext cx="304203" cy="811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66" name="모서리가 둥근 직사각형 65"/>
                  <p:cNvSpPr/>
                  <p:nvPr/>
                </p:nvSpPr>
                <p:spPr>
                  <a:xfrm>
                    <a:off x="395535" y="3149207"/>
                    <a:ext cx="1274862" cy="844943"/>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2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BUTTERFLY </a:t>
                    </a:r>
                  </a:p>
                  <a:p>
                    <a:pPr algn="ctr">
                      <a:lnSpc>
                        <a:spcPct val="120000"/>
                      </a:lnSpc>
                      <a:defRPr/>
                    </a:pPr>
                    <a:r>
                      <a:rPr lang="en-US" altLang="ko-KR" sz="12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VALVES</a:t>
                    </a:r>
                    <a:endParaRPr lang="ko-KR" altLang="en-US" sz="12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67" name="모서리가 둥근 직사각형 66"/>
                  <p:cNvSpPr/>
                  <p:nvPr/>
                </p:nvSpPr>
                <p:spPr>
                  <a:xfrm>
                    <a:off x="1990804" y="4381420"/>
                    <a:ext cx="1536434" cy="335676"/>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2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Eccentric</a:t>
                    </a:r>
                    <a:endParaRPr lang="ko-KR" altLang="en-US" sz="12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grpSp>
            <p:cxnSp>
              <p:nvCxnSpPr>
                <p:cNvPr id="45" name="직선 연결선 44"/>
                <p:cNvCxnSpPr/>
                <p:nvPr/>
              </p:nvCxnSpPr>
              <p:spPr>
                <a:xfrm>
                  <a:off x="3314656" y="3413129"/>
                  <a:ext cx="12836" cy="161250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flipV="1">
                  <a:off x="3314656" y="3413129"/>
                  <a:ext cx="430901" cy="743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flipV="1">
                  <a:off x="3327492" y="5016959"/>
                  <a:ext cx="430900" cy="8676"/>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8" name="모서리가 둥근 직사각형 47"/>
                <p:cNvSpPr/>
                <p:nvPr/>
              </p:nvSpPr>
              <p:spPr>
                <a:xfrm>
                  <a:off x="3627903" y="3240254"/>
                  <a:ext cx="1796407" cy="466622"/>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2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Double Offset</a:t>
                  </a:r>
                  <a:endParaRPr lang="ko-KR" altLang="en-US" sz="12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49" name="모서리가 둥근 직사각형 48"/>
                <p:cNvSpPr/>
                <p:nvPr/>
              </p:nvSpPr>
              <p:spPr>
                <a:xfrm>
                  <a:off x="3662188" y="4748002"/>
                  <a:ext cx="1875699" cy="511888"/>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200" b="1" kern="0" dirty="0" smtClean="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Triple Offset</a:t>
                  </a:r>
                  <a:endParaRPr lang="ko-KR" altLang="en-US" sz="12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grpSp>
          <p:pic>
            <p:nvPicPr>
              <p:cNvPr id="40" name="Picture 2" descr="C:\Users\Administrator\Desktop\Butterfly Valve 구조\Butterfly valve 구조.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6955" t="-5861" r="5621" b="-2"/>
              <a:stretch>
                <a:fillRect/>
              </a:stretch>
            </p:blipFill>
            <p:spPr bwMode="auto">
              <a:xfrm>
                <a:off x="2658294" y="5808663"/>
                <a:ext cx="1092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8" name="TextBox 143"/>
          <p:cNvSpPr txBox="1"/>
          <p:nvPr/>
        </p:nvSpPr>
        <p:spPr bwMode="auto">
          <a:xfrm>
            <a:off x="5225319" y="1473112"/>
            <a:ext cx="3797300" cy="129857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Arial" panose="020B0604020202020204" pitchFamily="34" charset="0"/>
              <a:buChar char="•"/>
              <a:defRPr/>
            </a:pPr>
            <a:r>
              <a:rPr lang="en-US" altLang="ko-KR" sz="1200" kern="0" dirty="0" smtClean="0">
                <a:solidFill>
                  <a:sysClr val="windowText" lastClr="000000"/>
                </a:solidFill>
                <a:latin typeface="Calibri" panose="020F0502020204030204"/>
              </a:rPr>
              <a:t>Applicable Design </a:t>
            </a:r>
            <a:r>
              <a:rPr lang="en-US" altLang="ko-KR" sz="1200" kern="0" dirty="0">
                <a:solidFill>
                  <a:sysClr val="windowText" lastClr="000000"/>
                </a:solidFill>
                <a:latin typeface="Calibri" panose="020F0502020204030204"/>
              </a:rPr>
              <a:t>Pressure</a:t>
            </a:r>
            <a:r>
              <a:rPr lang="ko-KR" altLang="en-US" sz="1200" kern="0" dirty="0">
                <a:solidFill>
                  <a:sysClr val="windowText" lastClr="000000"/>
                </a:solidFill>
                <a:latin typeface="Calibri" panose="020F0502020204030204"/>
              </a:rPr>
              <a:t> </a:t>
            </a:r>
            <a:r>
              <a:rPr lang="en-US" altLang="ko-KR" sz="1200" kern="0" dirty="0">
                <a:solidFill>
                  <a:sysClr val="windowText" lastClr="000000"/>
                </a:solidFill>
                <a:latin typeface="Calibri" panose="020F0502020204030204"/>
              </a:rPr>
              <a:t>:  </a:t>
            </a:r>
            <a:r>
              <a:rPr lang="en-US" altLang="ko-KR" sz="1200" kern="0" dirty="0" err="1" smtClean="0">
                <a:solidFill>
                  <a:sysClr val="windowText" lastClr="000000"/>
                </a:solidFill>
                <a:latin typeface="Calibri" panose="020F0502020204030204"/>
              </a:rPr>
              <a:t>Upto</a:t>
            </a:r>
            <a:r>
              <a:rPr lang="en-US" altLang="ko-KR" sz="1200" kern="0" dirty="0" smtClean="0">
                <a:solidFill>
                  <a:sysClr val="windowText" lastClr="000000"/>
                </a:solidFill>
                <a:latin typeface="Calibri" panose="020F0502020204030204"/>
              </a:rPr>
              <a:t> PN16 </a:t>
            </a:r>
          </a:p>
          <a:p>
            <a:pPr marL="285750" indent="-285750">
              <a:buFont typeface="Arial" panose="020B0604020202020204" pitchFamily="34" charset="0"/>
              <a:buChar char="•"/>
              <a:defRPr/>
            </a:pPr>
            <a:r>
              <a:rPr lang="en-US" altLang="ko-KR" sz="1200" kern="0" dirty="0" smtClean="0">
                <a:solidFill>
                  <a:sysClr val="windowText" lastClr="000000"/>
                </a:solidFill>
                <a:latin typeface="Calibri" panose="020F0502020204030204"/>
              </a:rPr>
              <a:t>Flange Rating : 150LB</a:t>
            </a:r>
            <a:endParaRPr lang="en-US" altLang="ko-KR" sz="1200" kern="0" dirty="0">
              <a:solidFill>
                <a:sysClr val="windowText" lastClr="000000"/>
              </a:solidFill>
              <a:latin typeface="Calibri" panose="020F0502020204030204"/>
            </a:endParaRPr>
          </a:p>
          <a:p>
            <a:pPr marL="285750" indent="-285750">
              <a:buFont typeface="Arial" panose="020B0604020202020204" pitchFamily="34" charset="0"/>
              <a:buChar char="•"/>
              <a:defRPr/>
            </a:pPr>
            <a:r>
              <a:rPr lang="en-US" altLang="ko-KR" sz="1200" kern="0" dirty="0">
                <a:solidFill>
                  <a:sysClr val="windowText" lastClr="000000"/>
                </a:solidFill>
                <a:latin typeface="Calibri" panose="020F0502020204030204"/>
              </a:rPr>
              <a:t>Because rubber surrounds the body, the choice of body material is easy.</a:t>
            </a:r>
          </a:p>
          <a:p>
            <a:pPr eaLnBrk="1" fontAlgn="auto" hangingPunct="1">
              <a:spcBef>
                <a:spcPts val="0"/>
              </a:spcBef>
              <a:spcAft>
                <a:spcPts val="0"/>
              </a:spcAft>
              <a:defRPr/>
            </a:pPr>
            <a:r>
              <a:rPr lang="en-US" altLang="ko-KR" sz="1200" kern="0" dirty="0" smtClean="0">
                <a:solidFill>
                  <a:sysClr val="windowText" lastClr="000000"/>
                </a:solidFill>
                <a:latin typeface="Calibri" panose="020F0502020204030204"/>
              </a:rPr>
              <a:t>*  Seat :  Rubber(EPDM, NBR, SILICON, VITON)</a:t>
            </a:r>
            <a:endParaRPr kumimoji="0" lang="en-US" altLang="ko-KR" sz="1200" kern="0" dirty="0" smtClean="0">
              <a:solidFill>
                <a:sysClr val="windowText" lastClr="000000"/>
              </a:solidFill>
              <a:latin typeface="Calibri" panose="020F0502020204030204"/>
            </a:endParaRPr>
          </a:p>
          <a:p>
            <a:pPr eaLnBrk="1" fontAlgn="auto" hangingPunct="1">
              <a:spcBef>
                <a:spcPts val="0"/>
              </a:spcBef>
              <a:spcAft>
                <a:spcPts val="0"/>
              </a:spcAft>
              <a:defRPr/>
            </a:pPr>
            <a:r>
              <a:rPr kumimoji="0" lang="en-US" altLang="ko-KR" sz="1200" kern="0" dirty="0" smtClean="0">
                <a:solidFill>
                  <a:sysClr val="windowText" lastClr="000000"/>
                </a:solidFill>
                <a:latin typeface="Calibri" panose="020F0502020204030204"/>
              </a:rPr>
              <a:t> </a:t>
            </a:r>
          </a:p>
        </p:txBody>
      </p:sp>
      <p:sp>
        <p:nvSpPr>
          <p:cNvPr id="69" name="TextBox 143"/>
          <p:cNvSpPr txBox="1"/>
          <p:nvPr/>
        </p:nvSpPr>
        <p:spPr bwMode="auto">
          <a:xfrm>
            <a:off x="5249863" y="2924100"/>
            <a:ext cx="3760787" cy="129698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Arial" panose="020B0604020202020204" pitchFamily="34" charset="0"/>
              <a:buChar char="•"/>
              <a:defRPr/>
            </a:pPr>
            <a:r>
              <a:rPr lang="en-US" altLang="ko-KR" sz="1200" kern="0" dirty="0" smtClean="0">
                <a:solidFill>
                  <a:sysClr val="windowText" lastClr="000000"/>
                </a:solidFill>
                <a:latin typeface="Calibri" panose="020F0502020204030204"/>
              </a:rPr>
              <a:t>Applicable Design </a:t>
            </a:r>
            <a:r>
              <a:rPr lang="en-US" altLang="ko-KR" sz="1200" kern="0" dirty="0">
                <a:solidFill>
                  <a:sysClr val="windowText" lastClr="000000"/>
                </a:solidFill>
                <a:latin typeface="Calibri" panose="020F0502020204030204"/>
              </a:rPr>
              <a:t>Pressure</a:t>
            </a:r>
            <a:r>
              <a:rPr lang="ko-KR" altLang="en-US" sz="1200" kern="0" dirty="0">
                <a:solidFill>
                  <a:sysClr val="windowText" lastClr="000000"/>
                </a:solidFill>
                <a:latin typeface="Calibri" panose="020F0502020204030204"/>
              </a:rPr>
              <a:t> </a:t>
            </a:r>
            <a:r>
              <a:rPr lang="en-US" altLang="ko-KR" sz="1200" kern="0" dirty="0" smtClean="0">
                <a:solidFill>
                  <a:sysClr val="windowText" lastClr="000000"/>
                </a:solidFill>
                <a:latin typeface="Calibri" panose="020F0502020204030204"/>
              </a:rPr>
              <a:t>: </a:t>
            </a:r>
            <a:r>
              <a:rPr lang="en-US" altLang="ko-KR" sz="1200" kern="0" dirty="0" err="1" smtClean="0">
                <a:solidFill>
                  <a:sysClr val="windowText" lastClr="000000"/>
                </a:solidFill>
                <a:latin typeface="Calibri" panose="020F0502020204030204"/>
              </a:rPr>
              <a:t>Upto</a:t>
            </a:r>
            <a:r>
              <a:rPr lang="en-US" altLang="ko-KR" sz="1200" kern="0" dirty="0" smtClean="0">
                <a:solidFill>
                  <a:sysClr val="windowText" lastClr="000000"/>
                </a:solidFill>
                <a:latin typeface="Calibri" panose="020F0502020204030204"/>
              </a:rPr>
              <a:t> PN16  </a:t>
            </a:r>
          </a:p>
          <a:p>
            <a:pPr marL="285750" indent="-285750">
              <a:buFont typeface="Arial" panose="020B0604020202020204" pitchFamily="34" charset="0"/>
              <a:buChar char="•"/>
              <a:defRPr/>
            </a:pPr>
            <a:r>
              <a:rPr lang="en-US" altLang="ko-KR" sz="1200" kern="0" dirty="0" smtClean="0">
                <a:solidFill>
                  <a:sysClr val="windowText" lastClr="000000"/>
                </a:solidFill>
                <a:latin typeface="Calibri" panose="020F0502020204030204"/>
              </a:rPr>
              <a:t>Flange Rating : 150LB ~ 300LB </a:t>
            </a:r>
            <a:endParaRPr lang="en-US" altLang="ko-KR" sz="1200" kern="0" dirty="0">
              <a:solidFill>
                <a:sysClr val="windowText" lastClr="000000"/>
              </a:solidFill>
              <a:latin typeface="Calibri" panose="020F0502020204030204"/>
            </a:endParaRPr>
          </a:p>
          <a:p>
            <a:pPr marL="285750" indent="-285750">
              <a:buFont typeface="Arial" panose="020B0604020202020204" pitchFamily="34" charset="0"/>
              <a:buChar char="•"/>
              <a:defRPr/>
            </a:pPr>
            <a:r>
              <a:rPr lang="en-US" altLang="ko-KR" sz="1200" kern="0" dirty="0">
                <a:solidFill>
                  <a:sysClr val="windowText" lastClr="000000"/>
                </a:solidFill>
                <a:latin typeface="Calibri" panose="020F0502020204030204"/>
              </a:rPr>
              <a:t>High Temperature available</a:t>
            </a:r>
          </a:p>
          <a:p>
            <a:pPr marL="285750" indent="-285750">
              <a:buFont typeface="Arial" panose="020B0604020202020204" pitchFamily="34" charset="0"/>
              <a:buChar char="•"/>
              <a:defRPr/>
            </a:pPr>
            <a:r>
              <a:rPr lang="en-US" altLang="ko-KR" sz="1200" kern="0" dirty="0" smtClean="0">
                <a:solidFill>
                  <a:sysClr val="windowText" lastClr="000000"/>
                </a:solidFill>
                <a:latin typeface="Calibri" panose="020F0502020204030204"/>
              </a:rPr>
              <a:t>Body </a:t>
            </a:r>
            <a:r>
              <a:rPr lang="en-US" altLang="ko-KR" sz="1200" kern="0" dirty="0">
                <a:solidFill>
                  <a:sysClr val="windowText" lastClr="000000"/>
                </a:solidFill>
                <a:latin typeface="Calibri" panose="020F0502020204030204"/>
              </a:rPr>
              <a:t>in contact with fluid : Selection of body material suitable for the fluid to be used.</a:t>
            </a:r>
          </a:p>
          <a:p>
            <a:pPr eaLnBrk="1" fontAlgn="auto" hangingPunct="1">
              <a:spcBef>
                <a:spcPts val="0"/>
              </a:spcBef>
              <a:spcAft>
                <a:spcPts val="0"/>
              </a:spcAft>
              <a:defRPr/>
            </a:pPr>
            <a:r>
              <a:rPr lang="en-US" altLang="ko-KR" sz="1200" kern="0" dirty="0" smtClean="0">
                <a:solidFill>
                  <a:sysClr val="windowText" lastClr="000000"/>
                </a:solidFill>
                <a:latin typeface="Calibri" panose="020F0502020204030204"/>
              </a:rPr>
              <a:t>* Seat : Rubber / PTFE /  FELXBLE METAL SEAT</a:t>
            </a:r>
            <a:endParaRPr kumimoji="0" lang="en-US" altLang="ko-KR" sz="1200" kern="0" dirty="0" smtClean="0">
              <a:solidFill>
                <a:sysClr val="windowText" lastClr="000000"/>
              </a:solidFill>
              <a:latin typeface="Calibri" panose="020F0502020204030204"/>
            </a:endParaRPr>
          </a:p>
          <a:p>
            <a:pPr eaLnBrk="1" fontAlgn="auto" hangingPunct="1">
              <a:spcBef>
                <a:spcPts val="0"/>
              </a:spcBef>
              <a:spcAft>
                <a:spcPts val="0"/>
              </a:spcAft>
              <a:defRPr/>
            </a:pPr>
            <a:endParaRPr kumimoji="0" lang="en-US" altLang="ko-KR" sz="1200" kern="0" dirty="0" smtClean="0">
              <a:solidFill>
                <a:sysClr val="windowText" lastClr="000000"/>
              </a:solidFill>
              <a:latin typeface="Calibri" panose="020F0502020204030204"/>
            </a:endParaRPr>
          </a:p>
        </p:txBody>
      </p:sp>
      <p:sp>
        <p:nvSpPr>
          <p:cNvPr id="70" name="TextBox 143"/>
          <p:cNvSpPr txBox="1"/>
          <p:nvPr/>
        </p:nvSpPr>
        <p:spPr bwMode="auto">
          <a:xfrm>
            <a:off x="5275262" y="4814883"/>
            <a:ext cx="3673475" cy="129698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Arial" panose="020B0604020202020204" pitchFamily="34" charset="0"/>
              <a:buChar char="•"/>
              <a:defRPr/>
            </a:pPr>
            <a:r>
              <a:rPr lang="en-US" altLang="ko-KR" sz="1200" kern="0" dirty="0" smtClean="0">
                <a:solidFill>
                  <a:sysClr val="windowText" lastClr="000000"/>
                </a:solidFill>
                <a:latin typeface="Calibri" panose="020F0502020204030204"/>
              </a:rPr>
              <a:t>Applicable Design </a:t>
            </a:r>
            <a:r>
              <a:rPr lang="en-US" altLang="ko-KR" sz="1200" kern="0" dirty="0">
                <a:solidFill>
                  <a:sysClr val="windowText" lastClr="000000"/>
                </a:solidFill>
                <a:latin typeface="Calibri" panose="020F0502020204030204"/>
              </a:rPr>
              <a:t>Pressure</a:t>
            </a:r>
            <a:r>
              <a:rPr lang="ko-KR" altLang="en-US" sz="1200" kern="0" dirty="0">
                <a:solidFill>
                  <a:sysClr val="windowText" lastClr="000000"/>
                </a:solidFill>
                <a:latin typeface="Calibri" panose="020F0502020204030204"/>
              </a:rPr>
              <a:t> </a:t>
            </a:r>
            <a:r>
              <a:rPr lang="en-US" altLang="ko-KR" sz="1200" kern="0" dirty="0">
                <a:solidFill>
                  <a:sysClr val="windowText" lastClr="000000"/>
                </a:solidFill>
                <a:latin typeface="Calibri" panose="020F0502020204030204"/>
              </a:rPr>
              <a:t>:  </a:t>
            </a:r>
            <a:r>
              <a:rPr lang="en-US" altLang="ko-KR" sz="1200" kern="0" dirty="0" smtClean="0">
                <a:solidFill>
                  <a:sysClr val="windowText" lastClr="000000"/>
                </a:solidFill>
                <a:latin typeface="Calibri" panose="020F0502020204030204"/>
              </a:rPr>
              <a:t>150LB ~ 2500LB</a:t>
            </a:r>
            <a:endParaRPr lang="en-US" altLang="ko-KR" sz="1200" kern="0" dirty="0">
              <a:solidFill>
                <a:sysClr val="windowText" lastClr="000000"/>
              </a:solidFill>
              <a:latin typeface="Calibri" panose="020F0502020204030204"/>
            </a:endParaRPr>
          </a:p>
          <a:p>
            <a:pPr marL="285750" indent="-285750">
              <a:buFont typeface="Arial" panose="020B0604020202020204" pitchFamily="34" charset="0"/>
              <a:buChar char="•"/>
              <a:defRPr/>
            </a:pPr>
            <a:r>
              <a:rPr lang="en-US" altLang="ko-KR" sz="1200" kern="0" dirty="0">
                <a:solidFill>
                  <a:sysClr val="windowText" lastClr="000000"/>
                </a:solidFill>
                <a:latin typeface="Calibri" panose="020F0502020204030204"/>
              </a:rPr>
              <a:t>High </a:t>
            </a:r>
            <a:r>
              <a:rPr lang="en-US" altLang="ko-KR" sz="1200" kern="0" dirty="0" smtClean="0">
                <a:solidFill>
                  <a:sysClr val="windowText" lastClr="000000"/>
                </a:solidFill>
                <a:latin typeface="Calibri" panose="020F0502020204030204"/>
              </a:rPr>
              <a:t>Temperature and High Pressure is </a:t>
            </a:r>
            <a:r>
              <a:rPr lang="en-US" altLang="ko-KR" sz="1200" kern="0" dirty="0">
                <a:solidFill>
                  <a:sysClr val="windowText" lastClr="000000"/>
                </a:solidFill>
                <a:latin typeface="Calibri" panose="020F0502020204030204"/>
              </a:rPr>
              <a:t>available</a:t>
            </a:r>
          </a:p>
          <a:p>
            <a:pPr marL="285750" indent="-285750">
              <a:buFont typeface="Arial" panose="020B0604020202020204" pitchFamily="34" charset="0"/>
              <a:buChar char="•"/>
              <a:defRPr/>
            </a:pPr>
            <a:r>
              <a:rPr lang="en-US" altLang="ko-KR" sz="1200" kern="0" dirty="0">
                <a:solidFill>
                  <a:sysClr val="windowText" lastClr="000000"/>
                </a:solidFill>
                <a:latin typeface="Calibri" panose="020F0502020204030204"/>
              </a:rPr>
              <a:t>Cryogenic </a:t>
            </a:r>
            <a:r>
              <a:rPr lang="en-US" altLang="ko-KR" sz="1200" kern="0" dirty="0" smtClean="0">
                <a:solidFill>
                  <a:sysClr val="windowText" lastClr="000000"/>
                </a:solidFill>
                <a:latin typeface="Calibri" panose="020F0502020204030204"/>
              </a:rPr>
              <a:t>Service </a:t>
            </a:r>
            <a:r>
              <a:rPr lang="en-US" altLang="ko-KR" sz="1200" kern="0" dirty="0">
                <a:solidFill>
                  <a:sysClr val="windowText" lastClr="000000"/>
                </a:solidFill>
                <a:latin typeface="Calibri" panose="020F0502020204030204"/>
              </a:rPr>
              <a:t>available</a:t>
            </a:r>
          </a:p>
          <a:p>
            <a:pPr marL="285750" indent="-285750">
              <a:buFont typeface="Arial" panose="020B0604020202020204" pitchFamily="34" charset="0"/>
              <a:buChar char="•"/>
              <a:defRPr/>
            </a:pPr>
            <a:r>
              <a:rPr lang="en-US" altLang="ko-KR" sz="1200" kern="0" dirty="0">
                <a:solidFill>
                  <a:sysClr val="windowText" lastClr="000000"/>
                </a:solidFill>
                <a:latin typeface="Calibri" panose="020F0502020204030204"/>
              </a:rPr>
              <a:t>Body in contact with fluid : Selection of body material suitable for the fluid to be used.</a:t>
            </a:r>
          </a:p>
          <a:p>
            <a:pPr eaLnBrk="1" fontAlgn="auto" hangingPunct="1">
              <a:spcBef>
                <a:spcPts val="0"/>
              </a:spcBef>
              <a:spcAft>
                <a:spcPts val="0"/>
              </a:spcAft>
              <a:defRPr/>
            </a:pPr>
            <a:r>
              <a:rPr lang="en-US" altLang="ko-KR" sz="1200" kern="0" dirty="0" smtClean="0">
                <a:solidFill>
                  <a:sysClr val="windowText" lastClr="000000"/>
                </a:solidFill>
                <a:latin typeface="Calibri" panose="020F0502020204030204"/>
              </a:rPr>
              <a:t>* Seat : Solid Metal  / Laminated Metal</a:t>
            </a:r>
            <a:r>
              <a:rPr kumimoji="0" lang="ko-KR" altLang="en-US" sz="1200" kern="0" dirty="0" smtClean="0">
                <a:solidFill>
                  <a:sysClr val="windowText" lastClr="000000"/>
                </a:solidFill>
                <a:latin typeface="Calibri" panose="020F0502020204030204"/>
              </a:rPr>
              <a:t> </a:t>
            </a:r>
            <a:endParaRPr kumimoji="0" lang="en-US" altLang="ko-KR" sz="1200" kern="0" dirty="0" smtClean="0">
              <a:solidFill>
                <a:sysClr val="windowText" lastClr="000000"/>
              </a:solidFill>
              <a:latin typeface="Calibri" panose="020F0502020204030204"/>
            </a:endParaRPr>
          </a:p>
          <a:p>
            <a:pPr eaLnBrk="1" fontAlgn="auto" hangingPunct="1">
              <a:spcBef>
                <a:spcPts val="0"/>
              </a:spcBef>
              <a:spcAft>
                <a:spcPts val="0"/>
              </a:spcAft>
              <a:defRPr/>
            </a:pPr>
            <a:endParaRPr kumimoji="0" lang="en-US" altLang="ko-KR" sz="1200" kern="0" dirty="0" smtClean="0">
              <a:solidFill>
                <a:sysClr val="windowText" lastClr="000000"/>
              </a:solidFill>
              <a:latin typeface="Calibri" panose="020F0502020204030204"/>
            </a:endParaRPr>
          </a:p>
        </p:txBody>
      </p:sp>
      <p:pic>
        <p:nvPicPr>
          <p:cNvPr id="71" name="Picture 8" descr="vib-arrow"/>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6156176" y="2550375"/>
            <a:ext cx="706722" cy="374569"/>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8" descr="vib-arrow"/>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6132064" y="4247199"/>
            <a:ext cx="795072" cy="421395"/>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  Type of </a:t>
            </a:r>
            <a:r>
              <a:rPr lang="en-US" altLang="ko-KR" sz="1400" b="1" dirty="0" smtClean="0">
                <a:ln w="12700">
                  <a:solidFill>
                    <a:schemeClr val="tx2">
                      <a:satMod val="155000"/>
                    </a:schemeClr>
                  </a:solidFill>
                  <a:prstDash val="solid"/>
                </a:ln>
                <a:solidFill>
                  <a:schemeClr val="tx2"/>
                </a:solidFill>
                <a:effectLst>
                  <a:outerShdw blurRad="41275" dist="20320" dir="1800000" algn="tl" rotWithShape="0">
                    <a:srgbClr val="000000">
                      <a:alpha val="40000"/>
                    </a:srgbClr>
                  </a:outerShdw>
                </a:effectLst>
              </a:rPr>
              <a:t>Butterfly valves</a:t>
            </a:r>
            <a:endParaRPr lang="ko-KR" altLang="en-US" sz="1400" b="1" dirty="0">
              <a:ln w="12700">
                <a:solidFill>
                  <a:schemeClr val="tx2">
                    <a:satMod val="155000"/>
                  </a:schemeClr>
                </a:solidFill>
                <a:prstDash val="solid"/>
              </a:ln>
              <a:solidFill>
                <a:schemeClr val="tx2"/>
              </a:solidFill>
              <a:effectLst>
                <a:outerShdw blurRad="41275" dist="20320" dir="1800000" algn="tl" rotWithShape="0">
                  <a:srgbClr val="000000">
                    <a:alpha val="40000"/>
                  </a:srgbClr>
                </a:outerShdw>
              </a:effectLst>
            </a:endParaRPr>
          </a:p>
        </p:txBody>
      </p:sp>
      <p:pic>
        <p:nvPicPr>
          <p:cNvPr id="34" name="Picture 39" descr="C:\Users\정성한\Desktop\Labarotary 사진\크기변환_20150716_090620.jpg"/>
          <p:cNvPicPr>
            <a:picLocks noChangeAspect="1" noChangeArrowheads="1"/>
          </p:cNvPicPr>
          <p:nvPr/>
        </p:nvPicPr>
        <p:blipFill>
          <a:blip r:embed="rId8" cstate="print">
            <a:extLst>
              <a:ext uri="{28A0092B-C50C-407E-A947-70E740481C1C}">
                <a14:useLocalDpi xmlns:a14="http://schemas.microsoft.com/office/drawing/2010/main" val="0"/>
              </a:ext>
            </a:extLst>
          </a:blip>
          <a:srcRect l="8656" r="1917"/>
          <a:stretch>
            <a:fillRect/>
          </a:stretch>
        </p:blipFill>
        <p:spPr bwMode="auto">
          <a:xfrm>
            <a:off x="3918537" y="5463377"/>
            <a:ext cx="1089633" cy="66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24">
            <a:extLst>
              <a:ext uri="{FF2B5EF4-FFF2-40B4-BE49-F238E27FC236}">
                <a16:creationId xmlns="" xmlns:a16="http://schemas.microsoft.com/office/drawing/2014/main" id="{EB24F9A9-4358-449B-8BB1-8054A2536C1D}"/>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1744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40</a:t>
            </a:fld>
            <a:endParaRPr lang="ko-KR" altLang="en-US" dirty="0"/>
          </a:p>
        </p:txBody>
      </p:sp>
      <p:sp>
        <p:nvSpPr>
          <p:cNvPr id="66" name="제목 1"/>
          <p:cNvSpPr txBox="1">
            <a:spLocks/>
          </p:cNvSpPr>
          <p:nvPr/>
        </p:nvSpPr>
        <p:spPr>
          <a:xfrm>
            <a:off x="632868" y="1328162"/>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6.2.2  TAT  - Ambient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21" name="그림 13"/>
          <p:cNvPicPr>
            <a:picLocks noChangeAspect="1"/>
          </p:cNvPicPr>
          <p:nvPr/>
        </p:nvPicPr>
        <p:blipFill>
          <a:blip r:embed="rId3">
            <a:extLst>
              <a:ext uri="{28A0092B-C50C-407E-A947-70E740481C1C}">
                <a14:useLocalDpi xmlns:a14="http://schemas.microsoft.com/office/drawing/2010/main" val="0"/>
              </a:ext>
            </a:extLst>
          </a:blip>
          <a:srcRect t="2609" r="28404" b="26949"/>
          <a:stretch>
            <a:fillRect/>
          </a:stretch>
        </p:blipFill>
        <p:spPr bwMode="auto">
          <a:xfrm>
            <a:off x="5793621" y="3978701"/>
            <a:ext cx="2545238" cy="198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그룹 16"/>
          <p:cNvGrpSpPr>
            <a:grpSpLocks/>
          </p:cNvGrpSpPr>
          <p:nvPr/>
        </p:nvGrpSpPr>
        <p:grpSpPr bwMode="auto">
          <a:xfrm>
            <a:off x="4294274" y="2163830"/>
            <a:ext cx="3451051" cy="2431465"/>
            <a:chOff x="4504582" y="1154660"/>
            <a:chExt cx="4128784" cy="3528919"/>
          </a:xfrm>
        </p:grpSpPr>
        <p:pic>
          <p:nvPicPr>
            <p:cNvPr id="25" name="그림 14"/>
            <p:cNvPicPr>
              <a:picLocks noChangeAspect="1"/>
            </p:cNvPicPr>
            <p:nvPr/>
          </p:nvPicPr>
          <p:blipFill>
            <a:blip r:embed="rId4">
              <a:extLst>
                <a:ext uri="{28A0092B-C50C-407E-A947-70E740481C1C}">
                  <a14:useLocalDpi xmlns:a14="http://schemas.microsoft.com/office/drawing/2010/main" val="0"/>
                </a:ext>
              </a:extLst>
            </a:blip>
            <a:srcRect l="8551" t="30116" r="8263" b="15720"/>
            <a:stretch>
              <a:fillRect/>
            </a:stretch>
          </p:blipFill>
          <p:spPr bwMode="auto">
            <a:xfrm>
              <a:off x="4504688" y="1154660"/>
              <a:ext cx="4128678" cy="249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그림 1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4582" y="3451118"/>
              <a:ext cx="1643281" cy="1232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7" name="표 26"/>
          <p:cNvGraphicFramePr>
            <a:graphicFrameLocks noGrp="1"/>
          </p:cNvGraphicFramePr>
          <p:nvPr>
            <p:extLst>
              <p:ext uri="{D42A27DB-BD31-4B8C-83A1-F6EECF244321}">
                <p14:modId xmlns:p14="http://schemas.microsoft.com/office/powerpoint/2010/main" val="897037140"/>
              </p:ext>
            </p:extLst>
          </p:nvPr>
        </p:nvGraphicFramePr>
        <p:xfrm>
          <a:off x="857955" y="2166066"/>
          <a:ext cx="3255120" cy="2290253"/>
        </p:xfrm>
        <a:graphic>
          <a:graphicData uri="http://schemas.openxmlformats.org/drawingml/2006/table">
            <a:tbl>
              <a:tblPr/>
              <a:tblGrid>
                <a:gridCol w="2102991"/>
                <a:gridCol w="1152129"/>
              </a:tblGrid>
              <a:tr h="280578">
                <a:tc>
                  <a:txBody>
                    <a:bodyPr/>
                    <a:lstStyle/>
                    <a:p>
                      <a:pPr algn="ctr" fontAlgn="ctr"/>
                      <a:r>
                        <a:rPr lang="en-US" sz="900" b="1" i="0" u="none" strike="noStrike" dirty="0">
                          <a:solidFill>
                            <a:srgbClr val="000000"/>
                          </a:solidFill>
                          <a:effectLst/>
                          <a:latin typeface="맑은 고딕" panose="020B0503020000020004" pitchFamily="50" charset="-127"/>
                          <a:ea typeface="맑은 고딕" panose="020B0503020000020004" pitchFamily="50" charset="-127"/>
                        </a:rPr>
                        <a:t>Ambient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900" b="1" i="0" u="none" strike="noStrike" dirty="0">
                          <a:solidFill>
                            <a:srgbClr val="000000"/>
                          </a:solidFill>
                          <a:effectLst/>
                          <a:latin typeface="맑은 고딕" panose="020B0503020000020004" pitchFamily="50" charset="-127"/>
                          <a:ea typeface="맑은 고딕" panose="020B0503020000020004" pitchFamily="50" charset="-127"/>
                        </a:rPr>
                        <a:t>Mech.</a:t>
                      </a:r>
                      <a:br>
                        <a:rPr lang="en-US" sz="900" b="1" i="0" u="none" strike="noStrike" dirty="0">
                          <a:solidFill>
                            <a:srgbClr val="000000"/>
                          </a:solidFill>
                          <a:effectLst/>
                          <a:latin typeface="맑은 고딕" panose="020B0503020000020004" pitchFamily="50" charset="-127"/>
                          <a:ea typeface="맑은 고딕" panose="020B0503020000020004" pitchFamily="50" charset="-127"/>
                        </a:rPr>
                      </a:br>
                      <a:r>
                        <a:rPr lang="en-US" sz="900" b="1" i="0" u="none" strike="noStrike" dirty="0">
                          <a:solidFill>
                            <a:srgbClr val="000000"/>
                          </a:solidFill>
                          <a:effectLst/>
                          <a:latin typeface="맑은 고딕" panose="020B0503020000020004" pitchFamily="50" charset="-127"/>
                          <a:ea typeface="맑은 고딕" panose="020B0503020000020004" pitchFamily="50" charset="-127"/>
                        </a:rPr>
                        <a:t>Cycles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516193">
                <a:tc>
                  <a:txBody>
                    <a:bodyPr/>
                    <a:lstStyle/>
                    <a:p>
                      <a:pPr algn="l" fontAlgn="t"/>
                      <a:r>
                        <a:rPr lang="en-US" sz="900" b="0" i="0" u="none" strike="noStrike" dirty="0">
                          <a:solidFill>
                            <a:srgbClr val="000000"/>
                          </a:solidFill>
                          <a:effectLst/>
                          <a:latin typeface="맑은 고딕" panose="020B0503020000020004" pitchFamily="50" charset="-127"/>
                          <a:ea typeface="맑은 고딕" panose="020B0503020000020004" pitchFamily="50" charset="-127"/>
                        </a:rPr>
                        <a:t>- 100% DP run-in;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맑은 고딕" panose="020B0503020000020004" pitchFamily="50" charset="-127"/>
                          <a:ea typeface="맑은 고딕" panose="020B0503020000020004" pitchFamily="50" charset="-127"/>
                        </a:rPr>
                        <a:t>(100x for ≤ 8”, </a:t>
                      </a:r>
                      <a:br>
                        <a:rPr lang="en-US" sz="900" b="0" i="0" u="none" strike="noStrike" dirty="0">
                          <a:solidFill>
                            <a:srgbClr val="000000"/>
                          </a:solidFill>
                          <a:effectLst/>
                          <a:latin typeface="맑은 고딕" panose="020B0503020000020004" pitchFamily="50" charset="-127"/>
                          <a:ea typeface="맑은 고딕" panose="020B0503020000020004" pitchFamily="50" charset="-127"/>
                        </a:rPr>
                      </a:br>
                      <a:r>
                        <a:rPr lang="en-US" sz="900" b="0" i="0" u="none" strike="noStrike" dirty="0">
                          <a:solidFill>
                            <a:srgbClr val="000000"/>
                          </a:solidFill>
                          <a:effectLst/>
                          <a:latin typeface="맑은 고딕" panose="020B0503020000020004" pitchFamily="50" charset="-127"/>
                          <a:ea typeface="맑은 고딕" panose="020B0503020000020004" pitchFamily="50" charset="-127"/>
                        </a:rPr>
                        <a:t>75x for 10” ≤ 16”, </a:t>
                      </a:r>
                      <a:br>
                        <a:rPr lang="en-US" sz="900" b="0" i="0" u="none" strike="noStrike" dirty="0">
                          <a:solidFill>
                            <a:srgbClr val="000000"/>
                          </a:solidFill>
                          <a:effectLst/>
                          <a:latin typeface="맑은 고딕" panose="020B0503020000020004" pitchFamily="50" charset="-127"/>
                          <a:ea typeface="맑은 고딕" panose="020B0503020000020004" pitchFamily="50" charset="-127"/>
                        </a:rPr>
                      </a:br>
                      <a:r>
                        <a:rPr lang="en-US" sz="900" b="0" i="0" u="none" strike="noStrike" dirty="0">
                          <a:solidFill>
                            <a:srgbClr val="000000"/>
                          </a:solidFill>
                          <a:effectLst/>
                          <a:latin typeface="맑은 고딕" panose="020B0503020000020004" pitchFamily="50" charset="-127"/>
                          <a:ea typeface="맑은 고딕" panose="020B0503020000020004" pitchFamily="50" charset="-127"/>
                        </a:rPr>
                        <a:t>50x for ≥ 18”)</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2147">
                <a:tc>
                  <a:txBody>
                    <a:bodyPr/>
                    <a:lstStyle/>
                    <a:p>
                      <a:pPr algn="l" fontAlgn="t"/>
                      <a:r>
                        <a:rPr lang="en-US" sz="900" b="0" i="0" u="none" strike="noStrike">
                          <a:solidFill>
                            <a:srgbClr val="000000"/>
                          </a:solidFill>
                          <a:effectLst/>
                          <a:latin typeface="맑은 고딕" panose="020B0503020000020004" pitchFamily="50" charset="-127"/>
                          <a:ea typeface="맑은 고딕" panose="020B0503020000020004" pitchFamily="50" charset="-127"/>
                        </a:rPr>
                        <a:t>- LP (2 bar) seat leakage</a:t>
                      </a:r>
                      <a:br>
                        <a:rPr lang="en-US" sz="900" b="0" i="0" u="none" strike="noStrike">
                          <a:solidFill>
                            <a:srgbClr val="000000"/>
                          </a:solidFill>
                          <a:effectLst/>
                          <a:latin typeface="맑은 고딕" panose="020B0503020000020004" pitchFamily="50" charset="-127"/>
                          <a:ea typeface="맑은 고딕" panose="020B0503020000020004" pitchFamily="50" charset="-127"/>
                        </a:rPr>
                      </a:br>
                      <a:r>
                        <a:rPr lang="en-US" sz="900" b="0" i="0" u="none" strike="noStrike">
                          <a:solidFill>
                            <a:srgbClr val="000000"/>
                          </a:solidFill>
                          <a:effectLst/>
                          <a:latin typeface="맑은 고딕" panose="020B0503020000020004" pitchFamily="50" charset="-127"/>
                          <a:ea typeface="맑은 고딕" panose="020B0503020000020004" pitchFamily="50" charset="-127"/>
                        </a:rPr>
                        <a:t>  &amp; torque test;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맑은 고딕" panose="020B0503020000020004" pitchFamily="50" charset="-127"/>
                          <a:ea typeface="맑은 고딕" panose="020B0503020000020004" pitchFamily="50" charset="-127"/>
                        </a:rPr>
                        <a:t>(10x)</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9601">
                <a:tc>
                  <a:txBody>
                    <a:bodyPr/>
                    <a:lstStyle/>
                    <a:p>
                      <a:pPr algn="l" fontAlgn="t"/>
                      <a:r>
                        <a:rPr lang="en-US" sz="900" b="0" i="0" u="none" strike="noStrike" dirty="0">
                          <a:solidFill>
                            <a:srgbClr val="000000"/>
                          </a:solidFill>
                          <a:effectLst/>
                          <a:latin typeface="맑은 고딕" panose="020B0503020000020004" pitchFamily="50" charset="-127"/>
                          <a:ea typeface="맑은 고딕" panose="020B0503020000020004" pitchFamily="50" charset="-127"/>
                        </a:rPr>
                        <a:t>- Incremental seat leakage test</a:t>
                      </a:r>
                      <a:br>
                        <a:rPr lang="en-US" sz="900" b="0" i="0" u="none" strike="noStrike" dirty="0">
                          <a:solidFill>
                            <a:srgbClr val="000000"/>
                          </a:solidFill>
                          <a:effectLst/>
                          <a:latin typeface="맑은 고딕" panose="020B0503020000020004" pitchFamily="50" charset="-127"/>
                          <a:ea typeface="맑은 고딕" panose="020B0503020000020004" pitchFamily="50" charset="-127"/>
                        </a:rPr>
                      </a:br>
                      <a:r>
                        <a:rPr lang="en-US" sz="900" b="0" i="0" u="none" strike="noStrike" dirty="0">
                          <a:solidFill>
                            <a:srgbClr val="000000"/>
                          </a:solidFill>
                          <a:effectLst/>
                          <a:latin typeface="맑은 고딕" panose="020B0503020000020004" pitchFamily="50" charset="-127"/>
                          <a:ea typeface="맑은 고딕" panose="020B0503020000020004" pitchFamily="50" charset="-127"/>
                        </a:rPr>
                        <a:t>  (35%+70%+110% DP);</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맑은 고딕" panose="020B0503020000020004" pitchFamily="50" charset="-127"/>
                          <a:ea typeface="맑은 고딕" panose="020B0503020000020004" pitchFamily="50" charset="-127"/>
                        </a:rPr>
                        <a:t>(6x)</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0578">
                <a:tc>
                  <a:txBody>
                    <a:bodyPr/>
                    <a:lstStyle/>
                    <a:p>
                      <a:pPr algn="l" fontAlgn="t"/>
                      <a:r>
                        <a:rPr lang="en-US" sz="900" b="0" i="0" u="none" strike="noStrike" dirty="0">
                          <a:solidFill>
                            <a:srgbClr val="000000"/>
                          </a:solidFill>
                          <a:effectLst/>
                          <a:latin typeface="맑은 고딕" panose="020B0503020000020004" pitchFamily="50" charset="-127"/>
                          <a:ea typeface="맑은 고딕" panose="020B0503020000020004" pitchFamily="50" charset="-127"/>
                        </a:rPr>
                        <a:t>- Shell/body test (110% DP);</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0578">
                <a:tc>
                  <a:txBody>
                    <a:bodyPr/>
                    <a:lstStyle/>
                    <a:p>
                      <a:pPr algn="l" fontAlgn="t"/>
                      <a:r>
                        <a:rPr lang="en-US" sz="900" b="0" i="0" u="none" strike="noStrike">
                          <a:solidFill>
                            <a:srgbClr val="000000"/>
                          </a:solidFill>
                          <a:effectLst/>
                          <a:latin typeface="맑은 고딕" panose="020B0503020000020004" pitchFamily="50" charset="-127"/>
                          <a:ea typeface="맑은 고딕" panose="020B0503020000020004" pitchFamily="50" charset="-127"/>
                        </a:rPr>
                        <a:t>- Dynamic and static FE test</a:t>
                      </a:r>
                      <a:br>
                        <a:rPr lang="en-US" sz="900" b="0" i="0" u="none" strike="noStrike">
                          <a:solidFill>
                            <a:srgbClr val="000000"/>
                          </a:solidFill>
                          <a:effectLst/>
                          <a:latin typeface="맑은 고딕" panose="020B0503020000020004" pitchFamily="50" charset="-127"/>
                          <a:ea typeface="맑은 고딕" panose="020B0503020000020004" pitchFamily="50" charset="-127"/>
                        </a:rPr>
                      </a:br>
                      <a:r>
                        <a:rPr lang="en-US" sz="900" b="0" i="0" u="none" strike="noStrike">
                          <a:solidFill>
                            <a:srgbClr val="000000"/>
                          </a:solidFill>
                          <a:effectLst/>
                          <a:latin typeface="맑은 고딕" panose="020B0503020000020004" pitchFamily="50" charset="-127"/>
                          <a:ea typeface="맑은 고딕" panose="020B0503020000020004" pitchFamily="50" charset="-127"/>
                        </a:rPr>
                        <a:t>  (100% DP);</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맑은 고딕" panose="020B0503020000020004" pitchFamily="50" charset="-127"/>
                          <a:ea typeface="맑은 고딕" panose="020B0503020000020004" pitchFamily="50" charset="-127"/>
                        </a:rPr>
                        <a:t>(9x)</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0578">
                <a:tc>
                  <a:txBody>
                    <a:bodyPr/>
                    <a:lstStyle/>
                    <a:p>
                      <a:pPr algn="l" fontAlgn="t"/>
                      <a:r>
                        <a:rPr lang="en-US" sz="900" b="0" i="0" u="none" strike="noStrike">
                          <a:solidFill>
                            <a:srgbClr val="000000"/>
                          </a:solidFill>
                          <a:effectLst/>
                          <a:latin typeface="맑은 고딕" panose="020B0503020000020004" pitchFamily="50" charset="-127"/>
                          <a:ea typeface="맑은 고딕" panose="020B0503020000020004" pitchFamily="50" charset="-127"/>
                        </a:rPr>
                        <a:t>- HP (100% DP) seat leakage</a:t>
                      </a:r>
                      <a:br>
                        <a:rPr lang="en-US" sz="900" b="0" i="0" u="none" strike="noStrike">
                          <a:solidFill>
                            <a:srgbClr val="000000"/>
                          </a:solidFill>
                          <a:effectLst/>
                          <a:latin typeface="맑은 고딕" panose="020B0503020000020004" pitchFamily="50" charset="-127"/>
                          <a:ea typeface="맑은 고딕" panose="020B0503020000020004" pitchFamily="50" charset="-127"/>
                        </a:rPr>
                      </a:br>
                      <a:r>
                        <a:rPr lang="en-US" sz="900" b="0" i="0" u="none" strike="noStrike">
                          <a:solidFill>
                            <a:srgbClr val="000000"/>
                          </a:solidFill>
                          <a:effectLst/>
                          <a:latin typeface="맑은 고딕" panose="020B0503020000020004" pitchFamily="50" charset="-127"/>
                          <a:ea typeface="맑은 고딕" panose="020B0503020000020004" pitchFamily="50" charset="-127"/>
                        </a:rPr>
                        <a:t>  &amp; torque test.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맑은 고딕" panose="020B0503020000020004" pitchFamily="50" charset="-127"/>
                          <a:ea typeface="맑은 고딕" panose="020B0503020000020004" pitchFamily="50" charset="-127"/>
                        </a:rPr>
                        <a:t>(2x)</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8" name="TextBox 27"/>
          <p:cNvSpPr txBox="1">
            <a:spLocks noChangeArrowheads="1"/>
          </p:cNvSpPr>
          <p:nvPr/>
        </p:nvSpPr>
        <p:spPr bwMode="auto">
          <a:xfrm>
            <a:off x="622604" y="1855855"/>
            <a:ext cx="2982912" cy="30797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latinLnBrk="1" hangingPunct="1">
              <a:defRPr/>
            </a:pPr>
            <a:r>
              <a:rPr lang="en-US" altLang="ko-KR" sz="1400" b="1" dirty="0" smtClean="0">
                <a:latin typeface="+mj-lt"/>
              </a:rPr>
              <a:t>Ambient Test</a:t>
            </a:r>
            <a:endParaRPr lang="ko-KR" altLang="en-US" sz="1400" b="1" dirty="0">
              <a:latin typeface="+mj-lt"/>
            </a:endParaRPr>
          </a:p>
        </p:txBody>
      </p:sp>
      <p:pic>
        <p:nvPicPr>
          <p:cNvPr id="29" name="그림 12"/>
          <p:cNvPicPr>
            <a:picLocks noChangeAspect="1"/>
          </p:cNvPicPr>
          <p:nvPr/>
        </p:nvPicPr>
        <p:blipFill>
          <a:blip r:embed="rId6" cstate="print">
            <a:extLst>
              <a:ext uri="{28A0092B-C50C-407E-A947-70E740481C1C}">
                <a14:useLocalDpi xmlns:a14="http://schemas.microsoft.com/office/drawing/2010/main" val="0"/>
              </a:ext>
            </a:extLst>
          </a:blip>
          <a:srcRect l="59648" t="22993" r="14484" b="19521"/>
          <a:stretch>
            <a:fillRect/>
          </a:stretch>
        </p:blipFill>
        <p:spPr bwMode="auto">
          <a:xfrm>
            <a:off x="766620" y="4551326"/>
            <a:ext cx="3229316" cy="20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TAT  - Type Acceptance Testing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(SHELL MESC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SPE 77/300)</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1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a:t>
            </a:r>
            <a:r>
              <a:rPr lang="ko-KR" altLang="en-US"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Engineering Solution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16" name="図 24">
            <a:extLst>
              <a:ext uri="{FF2B5EF4-FFF2-40B4-BE49-F238E27FC236}">
                <a16:creationId xmlns="" xmlns:a16="http://schemas.microsoft.com/office/drawing/2014/main" id="{EB24F9A9-4358-449B-8BB1-8054A2536C1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689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grpSp>
        <p:nvGrpSpPr>
          <p:cNvPr id="9" name="그룹 8"/>
          <p:cNvGrpSpPr/>
          <p:nvPr/>
        </p:nvGrpSpPr>
        <p:grpSpPr>
          <a:xfrm>
            <a:off x="437311" y="2008580"/>
            <a:ext cx="8239145" cy="4372748"/>
            <a:chOff x="274602" y="2465267"/>
            <a:chExt cx="8239145" cy="4372748"/>
          </a:xfrm>
        </p:grpSpPr>
        <p:pic>
          <p:nvPicPr>
            <p:cNvPr id="12" name="그림 2"/>
            <p:cNvPicPr>
              <a:picLocks noChangeAspect="1"/>
            </p:cNvPicPr>
            <p:nvPr/>
          </p:nvPicPr>
          <p:blipFill>
            <a:blip r:embed="rId3">
              <a:extLst>
                <a:ext uri="{28A0092B-C50C-407E-A947-70E740481C1C}">
                  <a14:useLocalDpi xmlns:a14="http://schemas.microsoft.com/office/drawing/2010/main" val="0"/>
                </a:ext>
              </a:extLst>
            </a:blip>
            <a:srcRect l="60039" t="26143" r="23219" b="21729"/>
            <a:stretch>
              <a:fillRect/>
            </a:stretch>
          </p:blipFill>
          <p:spPr bwMode="auto">
            <a:xfrm>
              <a:off x="274602" y="4256197"/>
              <a:ext cx="3665403" cy="258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그림 10"/>
            <p:cNvPicPr>
              <a:picLocks noChangeAspect="1"/>
            </p:cNvPicPr>
            <p:nvPr/>
          </p:nvPicPr>
          <p:blipFill>
            <a:blip r:embed="rId4">
              <a:extLst>
                <a:ext uri="{28A0092B-C50C-407E-A947-70E740481C1C}">
                  <a14:useLocalDpi xmlns:a14="http://schemas.microsoft.com/office/drawing/2010/main" val="0"/>
                </a:ext>
              </a:extLst>
            </a:blip>
            <a:srcRect l="28358" t="42657" r="63625" b="38618"/>
            <a:stretch>
              <a:fillRect/>
            </a:stretch>
          </p:blipFill>
          <p:spPr bwMode="auto">
            <a:xfrm>
              <a:off x="3940006" y="2465267"/>
              <a:ext cx="2351613" cy="171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그림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8835" y="2465267"/>
              <a:ext cx="2224912" cy="171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1" name="표 20"/>
          <p:cNvGraphicFramePr>
            <a:graphicFrameLocks noGrp="1"/>
          </p:cNvGraphicFramePr>
          <p:nvPr>
            <p:extLst>
              <p:ext uri="{D42A27DB-BD31-4B8C-83A1-F6EECF244321}">
                <p14:modId xmlns:p14="http://schemas.microsoft.com/office/powerpoint/2010/main" val="1275656009"/>
              </p:ext>
            </p:extLst>
          </p:nvPr>
        </p:nvGraphicFramePr>
        <p:xfrm>
          <a:off x="609287" y="2008580"/>
          <a:ext cx="3309526" cy="1580570"/>
        </p:xfrm>
        <a:graphic>
          <a:graphicData uri="http://schemas.openxmlformats.org/drawingml/2006/table">
            <a:tbl>
              <a:tblPr/>
              <a:tblGrid>
                <a:gridCol w="1746232"/>
                <a:gridCol w="1563294"/>
              </a:tblGrid>
              <a:tr h="451591">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High / elevated temperature</a:t>
                      </a:r>
                      <a:br>
                        <a:rPr lang="en-US" sz="1000" b="1" i="0" u="none" strike="noStrike" dirty="0">
                          <a:solidFill>
                            <a:srgbClr val="000000"/>
                          </a:solidFill>
                          <a:effectLst/>
                          <a:latin typeface="맑은 고딕" panose="020B0503020000020004" pitchFamily="50" charset="-127"/>
                          <a:ea typeface="맑은 고딕" panose="020B0503020000020004" pitchFamily="50" charset="-127"/>
                        </a:rPr>
                      </a:br>
                      <a:r>
                        <a:rPr lang="en-US" sz="1000" b="1" i="0" u="none" strike="noStrike" dirty="0">
                          <a:solidFill>
                            <a:srgbClr val="000000"/>
                          </a:solidFill>
                          <a:effectLst/>
                          <a:latin typeface="맑은 고딕" panose="020B0503020000020004" pitchFamily="50" charset="-127"/>
                          <a:ea typeface="맑은 고딕" panose="020B0503020000020004" pitchFamily="50" charset="-127"/>
                        </a:rPr>
                        <a:t>(intermediate, +200 °C):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Mech.</a:t>
                      </a:r>
                      <a:br>
                        <a:rPr lang="en-US" sz="1000" b="1" i="0" u="none" strike="noStrike" dirty="0">
                          <a:solidFill>
                            <a:srgbClr val="000000"/>
                          </a:solidFill>
                          <a:effectLst/>
                          <a:latin typeface="맑은 고딕" panose="020B0503020000020004" pitchFamily="50" charset="-127"/>
                          <a:ea typeface="맑은 고딕" panose="020B0503020000020004" pitchFamily="50" charset="-127"/>
                        </a:rPr>
                      </a:br>
                      <a:r>
                        <a:rPr lang="en-US" sz="1000" b="1" i="0" u="none" strike="noStrike" dirty="0">
                          <a:solidFill>
                            <a:srgbClr val="000000"/>
                          </a:solidFill>
                          <a:effectLst/>
                          <a:latin typeface="맑은 고딕" panose="020B0503020000020004" pitchFamily="50" charset="-127"/>
                          <a:ea typeface="맑은 고딕" panose="020B0503020000020004" pitchFamily="50" charset="-127"/>
                        </a:rPr>
                        <a:t>Cycles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677388">
                <a:tc>
                  <a:txBody>
                    <a:bodyPr/>
                    <a:lstStyle/>
                    <a:p>
                      <a:pPr algn="l" fontAlgn="t"/>
                      <a:r>
                        <a:rPr lang="en-US" sz="1000" b="0" i="0" u="none" strike="noStrike" dirty="0">
                          <a:solidFill>
                            <a:srgbClr val="000000"/>
                          </a:solidFill>
                          <a:effectLst/>
                          <a:latin typeface="맑은 고딕" panose="020B0503020000020004" pitchFamily="50" charset="-127"/>
                          <a:ea typeface="맑은 고딕" panose="020B0503020000020004" pitchFamily="50" charset="-127"/>
                        </a:rPr>
                        <a:t>- Shell/body test (100% DP);</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ko-KR" altLang="en-US" sz="10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591">
                <a:tc>
                  <a:txBody>
                    <a:bodyPr/>
                    <a:lstStyle/>
                    <a:p>
                      <a:pPr algn="l" fontAlgn="t"/>
                      <a:r>
                        <a:rPr lang="en-US" sz="1000" b="0" i="0" u="none" strike="noStrike">
                          <a:solidFill>
                            <a:srgbClr val="000000"/>
                          </a:solidFill>
                          <a:effectLst/>
                          <a:latin typeface="맑은 고딕" panose="020B0503020000020004" pitchFamily="50" charset="-127"/>
                          <a:ea typeface="맑은 고딕" panose="020B0503020000020004" pitchFamily="50" charset="-127"/>
                        </a:rPr>
                        <a:t>- Dynamic and static FE test</a:t>
                      </a:r>
                      <a:br>
                        <a:rPr lang="en-US" sz="1000" b="0" i="0" u="none" strike="noStrike">
                          <a:solidFill>
                            <a:srgbClr val="000000"/>
                          </a:solidFill>
                          <a:effectLst/>
                          <a:latin typeface="맑은 고딕" panose="020B0503020000020004" pitchFamily="50" charset="-127"/>
                          <a:ea typeface="맑은 고딕" panose="020B0503020000020004" pitchFamily="50" charset="-127"/>
                        </a:rPr>
                      </a:br>
                      <a:r>
                        <a:rPr lang="en-US" sz="1000" b="0" i="0" u="none" strike="noStrike">
                          <a:solidFill>
                            <a:srgbClr val="000000"/>
                          </a:solidFill>
                          <a:effectLst/>
                          <a:latin typeface="맑은 고딕" panose="020B0503020000020004" pitchFamily="50" charset="-127"/>
                          <a:ea typeface="맑은 고딕" panose="020B0503020000020004" pitchFamily="50" charset="-127"/>
                        </a:rPr>
                        <a:t>  (100% DP);</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맑은 고딕" panose="020B0503020000020004" pitchFamily="50" charset="-127"/>
                          <a:ea typeface="맑은 고딕" panose="020B0503020000020004" pitchFamily="50" charset="-127"/>
                        </a:rPr>
                        <a:t>(25x)</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3" name="제목 1"/>
          <p:cNvSpPr txBox="1">
            <a:spLocks/>
          </p:cNvSpPr>
          <p:nvPr/>
        </p:nvSpPr>
        <p:spPr>
          <a:xfrm>
            <a:off x="632868" y="1328162"/>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6.2.3  TAT  - High / elevated Temperature intermediate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8" name="그림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4696" y="3723678"/>
            <a:ext cx="2291760" cy="1716805"/>
          </a:xfrm>
          <a:prstGeom prst="rect">
            <a:avLst/>
          </a:prstGeom>
        </p:spPr>
      </p:pic>
      <p:sp>
        <p:nvSpPr>
          <p:cNvPr id="26" name="슬라이드 번호 개체 틀 4"/>
          <p:cNvSpPr txBox="1">
            <a:spLocks/>
          </p:cNvSpPr>
          <p:nvPr/>
        </p:nvSpPr>
        <p:spPr>
          <a:xfrm>
            <a:off x="6553200" y="6340604"/>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59C021C-FACB-412C-BD0B-65620431C599}" type="slidenum">
              <a:rPr lang="ko-KR" altLang="en-US" smtClean="0"/>
              <a:pPr/>
              <a:t>41</a:t>
            </a:fld>
            <a:endParaRPr lang="ko-KR" altLang="en-US" dirty="0"/>
          </a:p>
        </p:txBody>
      </p:sp>
      <p:pic>
        <p:nvPicPr>
          <p:cNvPr id="27" name="그림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2140" y="3723777"/>
            <a:ext cx="2288179" cy="1716805"/>
          </a:xfrm>
          <a:prstGeom prst="rect">
            <a:avLst/>
          </a:prstGeom>
        </p:spPr>
      </p:pic>
      <p:sp>
        <p:nvSpPr>
          <p:cNvPr id="15"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TAT  - Type Acceptance Testing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(SHELL MESC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SPE 77/300)</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16"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a:t>
            </a:r>
            <a:r>
              <a:rPr lang="ko-KR" altLang="en-US"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Engineering Solution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17" name="図 24">
            <a:extLst>
              <a:ext uri="{FF2B5EF4-FFF2-40B4-BE49-F238E27FC236}">
                <a16:creationId xmlns="" xmlns:a16="http://schemas.microsoft.com/office/drawing/2014/main" id="{EB24F9A9-4358-449B-8BB1-8054A2536C1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45932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42</a:t>
            </a:fld>
            <a:endParaRPr lang="ko-KR" altLang="en-US" dirty="0"/>
          </a:p>
        </p:txBody>
      </p:sp>
      <p:sp>
        <p:nvSpPr>
          <p:cNvPr id="66" name="제목 1"/>
          <p:cNvSpPr txBox="1">
            <a:spLocks/>
          </p:cNvSpPr>
          <p:nvPr/>
        </p:nvSpPr>
        <p:spPr>
          <a:xfrm>
            <a:off x="632868" y="1328162"/>
            <a:ext cx="753953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6.2.4  TAT  – Low Temperature test intermediate , - 50 </a:t>
            </a:r>
            <a:r>
              <a:rPr lang="ko-KR" altLang="en-US"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3" name="그룹 2"/>
          <p:cNvGrpSpPr/>
          <p:nvPr/>
        </p:nvGrpSpPr>
        <p:grpSpPr>
          <a:xfrm>
            <a:off x="755577" y="2012121"/>
            <a:ext cx="7931224" cy="4344229"/>
            <a:chOff x="1568497" y="2012121"/>
            <a:chExt cx="7118303" cy="4344229"/>
          </a:xfrm>
        </p:grpSpPr>
        <p:grpSp>
          <p:nvGrpSpPr>
            <p:cNvPr id="2" name="그룹 1"/>
            <p:cNvGrpSpPr/>
            <p:nvPr/>
          </p:nvGrpSpPr>
          <p:grpSpPr>
            <a:xfrm>
              <a:off x="1568497" y="2012121"/>
              <a:ext cx="7118303" cy="4344229"/>
              <a:chOff x="-429711" y="1232169"/>
              <a:chExt cx="8935536" cy="5541006"/>
            </a:xfrm>
          </p:grpSpPr>
          <p:pic>
            <p:nvPicPr>
              <p:cNvPr id="23" name="그림 1"/>
              <p:cNvPicPr>
                <a:picLocks noChangeAspect="1"/>
              </p:cNvPicPr>
              <p:nvPr/>
            </p:nvPicPr>
            <p:blipFill>
              <a:blip r:embed="rId3" cstate="print">
                <a:extLst>
                  <a:ext uri="{28A0092B-C50C-407E-A947-70E740481C1C}">
                    <a14:useLocalDpi xmlns:a14="http://schemas.microsoft.com/office/drawing/2010/main" val="0"/>
                  </a:ext>
                </a:extLst>
              </a:blip>
              <a:srcRect l="56323" t="22490" r="16202" b="20361"/>
              <a:stretch>
                <a:fillRect/>
              </a:stretch>
            </p:blipFill>
            <p:spPr bwMode="auto">
              <a:xfrm>
                <a:off x="-429711" y="4115086"/>
                <a:ext cx="4022556" cy="2658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그림 2"/>
              <p:cNvPicPr>
                <a:picLocks noChangeAspect="1"/>
              </p:cNvPicPr>
              <p:nvPr/>
            </p:nvPicPr>
            <p:blipFill>
              <a:blip r:embed="rId4" cstate="print">
                <a:extLst>
                  <a:ext uri="{28A0092B-C50C-407E-A947-70E740481C1C}">
                    <a14:useLocalDpi xmlns:a14="http://schemas.microsoft.com/office/drawing/2010/main" val="0"/>
                  </a:ext>
                </a:extLst>
              </a:blip>
              <a:srcRect r="19499"/>
              <a:stretch>
                <a:fillRect/>
              </a:stretch>
            </p:blipFill>
            <p:spPr bwMode="auto">
              <a:xfrm>
                <a:off x="4142198" y="1232169"/>
                <a:ext cx="1923639" cy="156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그림 3"/>
              <p:cNvPicPr>
                <a:picLocks noChangeAspect="1"/>
              </p:cNvPicPr>
              <p:nvPr/>
            </p:nvPicPr>
            <p:blipFill>
              <a:blip r:embed="rId5" cstate="print">
                <a:extLst>
                  <a:ext uri="{28A0092B-C50C-407E-A947-70E740481C1C}">
                    <a14:useLocalDpi xmlns:a14="http://schemas.microsoft.com/office/drawing/2010/main" val="0"/>
                  </a:ext>
                </a:extLst>
              </a:blip>
              <a:srcRect l="3879" t="5173" r="6876" b="6874"/>
              <a:stretch>
                <a:fillRect/>
              </a:stretch>
            </p:blipFill>
            <p:spPr bwMode="auto">
              <a:xfrm>
                <a:off x="6583363" y="1239838"/>
                <a:ext cx="1712912"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그림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3363" y="3219450"/>
                <a:ext cx="1712912"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그림 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8925" y="5151438"/>
                <a:ext cx="18669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그림 10"/>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2197" y="5151438"/>
                <a:ext cx="1904591"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그림 1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11314" y="3100388"/>
                <a:ext cx="1923639"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오른쪽 화살표 32"/>
              <p:cNvSpPr/>
              <p:nvPr/>
            </p:nvSpPr>
            <p:spPr>
              <a:xfrm>
                <a:off x="6156325" y="1709738"/>
                <a:ext cx="290513" cy="325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34" name="오른쪽 화살표 33"/>
              <p:cNvSpPr/>
              <p:nvPr/>
            </p:nvSpPr>
            <p:spPr>
              <a:xfrm rot="5400000">
                <a:off x="7305675" y="2776538"/>
                <a:ext cx="323850" cy="323850"/>
              </a:xfrm>
              <a:prstGeom prst="rightArrow">
                <a:avLst>
                  <a:gd name="adj1" fmla="val 6166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grpSp>
        <p:sp>
          <p:nvSpPr>
            <p:cNvPr id="41" name="오른쪽 화살표 40"/>
            <p:cNvSpPr/>
            <p:nvPr/>
          </p:nvSpPr>
          <p:spPr>
            <a:xfrm rot="10800000">
              <a:off x="6796432" y="5493459"/>
              <a:ext cx="241369" cy="280607"/>
            </a:xfrm>
            <a:prstGeom prst="rightArrow">
              <a:avLst>
                <a:gd name="adj1" fmla="val 6166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42" name="오른쪽 화살표 41"/>
            <p:cNvSpPr/>
            <p:nvPr/>
          </p:nvSpPr>
          <p:spPr>
            <a:xfrm rot="16200000">
              <a:off x="5593268" y="4691635"/>
              <a:ext cx="338615" cy="318031"/>
            </a:xfrm>
            <a:prstGeom prst="rightArrow">
              <a:avLst>
                <a:gd name="adj1" fmla="val 6166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grpSp>
      <p:sp>
        <p:nvSpPr>
          <p:cNvPr id="54" name="오른쪽 화살표 53"/>
          <p:cNvSpPr/>
          <p:nvPr/>
        </p:nvSpPr>
        <p:spPr>
          <a:xfrm rot="5400000">
            <a:off x="7505422" y="4859701"/>
            <a:ext cx="253903" cy="257988"/>
          </a:xfrm>
          <a:prstGeom prst="rightArrow">
            <a:avLst>
              <a:gd name="adj1" fmla="val 6166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graphicFrame>
        <p:nvGraphicFramePr>
          <p:cNvPr id="55" name="표 54"/>
          <p:cNvGraphicFramePr>
            <a:graphicFrameLocks noGrp="1"/>
          </p:cNvGraphicFramePr>
          <p:nvPr>
            <p:extLst>
              <p:ext uri="{D42A27DB-BD31-4B8C-83A1-F6EECF244321}">
                <p14:modId xmlns:p14="http://schemas.microsoft.com/office/powerpoint/2010/main" val="1843263178"/>
              </p:ext>
            </p:extLst>
          </p:nvPr>
        </p:nvGraphicFramePr>
        <p:xfrm>
          <a:off x="837680" y="1962045"/>
          <a:ext cx="3516586" cy="2289963"/>
        </p:xfrm>
        <a:graphic>
          <a:graphicData uri="http://schemas.openxmlformats.org/drawingml/2006/table">
            <a:tbl>
              <a:tblPr/>
              <a:tblGrid>
                <a:gridCol w="1855485"/>
                <a:gridCol w="1661101"/>
              </a:tblGrid>
              <a:tr h="352302">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Low temperature</a:t>
                      </a:r>
                      <a:br>
                        <a:rPr lang="en-US" sz="1000" b="1" i="0" u="none" strike="noStrike" dirty="0">
                          <a:solidFill>
                            <a:srgbClr val="000000"/>
                          </a:solidFill>
                          <a:effectLst/>
                          <a:latin typeface="맑은 고딕" panose="020B0503020000020004" pitchFamily="50" charset="-127"/>
                          <a:ea typeface="맑은 고딕" panose="020B0503020000020004" pitchFamily="50" charset="-127"/>
                        </a:rPr>
                      </a:br>
                      <a:r>
                        <a:rPr lang="en-US" sz="1000" b="1" i="0" u="none" strike="noStrike" dirty="0">
                          <a:solidFill>
                            <a:srgbClr val="000000"/>
                          </a:solidFill>
                          <a:effectLst/>
                          <a:latin typeface="맑은 고딕" panose="020B0503020000020004" pitchFamily="50" charset="-127"/>
                          <a:ea typeface="맑은 고딕" panose="020B0503020000020004" pitchFamily="50" charset="-127"/>
                        </a:rPr>
                        <a:t>(intermediate, </a:t>
                      </a:r>
                      <a:r>
                        <a:rPr lang="en-US" sz="1000" b="1" i="0" u="none" strike="noStrike" dirty="0" smtClean="0">
                          <a:solidFill>
                            <a:srgbClr val="000000"/>
                          </a:solidFill>
                          <a:effectLst/>
                          <a:latin typeface="맑은 고딕" panose="020B0503020000020004" pitchFamily="50" charset="-127"/>
                          <a:ea typeface="맑은 고딕" panose="020B0503020000020004" pitchFamily="50" charset="-127"/>
                        </a:rPr>
                        <a:t>-50 </a:t>
                      </a:r>
                      <a:r>
                        <a:rPr lang="en-US" sz="1000" b="1" i="0" u="none" strike="noStrike" dirty="0">
                          <a:solidFill>
                            <a:srgbClr val="000000"/>
                          </a:solidFill>
                          <a:effectLst/>
                          <a:latin typeface="맑은 고딕" panose="020B0503020000020004" pitchFamily="50" charset="-127"/>
                          <a:ea typeface="맑은 고딕" panose="020B0503020000020004" pitchFamily="50" charset="-127"/>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Mech.</a:t>
                      </a:r>
                      <a:br>
                        <a:rPr lang="en-US" sz="1000" b="1" i="0" u="none" strike="noStrike" dirty="0">
                          <a:solidFill>
                            <a:srgbClr val="000000"/>
                          </a:solidFill>
                          <a:effectLst/>
                          <a:latin typeface="맑은 고딕" panose="020B0503020000020004" pitchFamily="50" charset="-127"/>
                          <a:ea typeface="맑은 고딕" panose="020B0503020000020004" pitchFamily="50" charset="-127"/>
                        </a:rPr>
                      </a:br>
                      <a:r>
                        <a:rPr lang="en-US" sz="1000" b="1" i="0" u="none" strike="noStrike" dirty="0">
                          <a:solidFill>
                            <a:srgbClr val="000000"/>
                          </a:solidFill>
                          <a:effectLst/>
                          <a:latin typeface="맑은 고딕" panose="020B0503020000020004" pitchFamily="50" charset="-127"/>
                          <a:ea typeface="맑은 고딕" panose="020B0503020000020004" pitchFamily="50" charset="-127"/>
                        </a:rPr>
                        <a:t>Cycles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528453">
                <a:tc>
                  <a:txBody>
                    <a:bodyPr/>
                    <a:lstStyle/>
                    <a:p>
                      <a:pPr algn="l" fontAlgn="t"/>
                      <a:r>
                        <a:rPr lang="en-US" sz="1000" b="0" i="0" u="none" strike="noStrike">
                          <a:solidFill>
                            <a:srgbClr val="000000"/>
                          </a:solidFill>
                          <a:effectLst/>
                          <a:latin typeface="맑은 고딕" panose="020B0503020000020004" pitchFamily="50" charset="-127"/>
                          <a:ea typeface="맑은 고딕" panose="020B0503020000020004" pitchFamily="50" charset="-127"/>
                        </a:rPr>
                        <a:t>- LP (2 bar) seat leakage</a:t>
                      </a:r>
                      <a:br>
                        <a:rPr lang="en-US" sz="1000" b="0" i="0" u="none" strike="noStrike">
                          <a:solidFill>
                            <a:srgbClr val="000000"/>
                          </a:solidFill>
                          <a:effectLst/>
                          <a:latin typeface="맑은 고딕" panose="020B0503020000020004" pitchFamily="50" charset="-127"/>
                          <a:ea typeface="맑은 고딕" panose="020B0503020000020004" pitchFamily="50" charset="-127"/>
                        </a:rPr>
                      </a:br>
                      <a:r>
                        <a:rPr lang="en-US" sz="1000" b="0" i="0" u="none" strike="noStrike">
                          <a:solidFill>
                            <a:srgbClr val="000000"/>
                          </a:solidFill>
                          <a:effectLst/>
                          <a:latin typeface="맑은 고딕" panose="020B0503020000020004" pitchFamily="50" charset="-127"/>
                          <a:ea typeface="맑은 고딕" panose="020B0503020000020004" pitchFamily="50" charset="-127"/>
                        </a:rPr>
                        <a:t>  &amp; torque test;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맑은 고딕" panose="020B0503020000020004" pitchFamily="50" charset="-127"/>
                          <a:ea typeface="맑은 고딕" panose="020B0503020000020004" pitchFamily="50" charset="-127"/>
                        </a:rPr>
                        <a:t>(10x)</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302">
                <a:tc>
                  <a:txBody>
                    <a:bodyPr/>
                    <a:lstStyle/>
                    <a:p>
                      <a:pPr algn="l" fontAlgn="t"/>
                      <a:r>
                        <a:rPr lang="en-US" sz="1000" b="0" i="0" u="none" strike="noStrike">
                          <a:solidFill>
                            <a:srgbClr val="000000"/>
                          </a:solidFill>
                          <a:effectLst/>
                          <a:latin typeface="맑은 고딕" panose="020B0503020000020004" pitchFamily="50" charset="-127"/>
                          <a:ea typeface="맑은 고딕" panose="020B0503020000020004" pitchFamily="50" charset="-127"/>
                        </a:rPr>
                        <a:t>- Incremental seat leakage test</a:t>
                      </a:r>
                      <a:br>
                        <a:rPr lang="en-US" sz="1000" b="0" i="0" u="none" strike="noStrike">
                          <a:solidFill>
                            <a:srgbClr val="000000"/>
                          </a:solidFill>
                          <a:effectLst/>
                          <a:latin typeface="맑은 고딕" panose="020B0503020000020004" pitchFamily="50" charset="-127"/>
                          <a:ea typeface="맑은 고딕" panose="020B0503020000020004" pitchFamily="50" charset="-127"/>
                        </a:rPr>
                      </a:br>
                      <a:r>
                        <a:rPr lang="en-US" sz="1000" b="0" i="0" u="none" strike="noStrike">
                          <a:solidFill>
                            <a:srgbClr val="000000"/>
                          </a:solidFill>
                          <a:effectLst/>
                          <a:latin typeface="맑은 고딕" panose="020B0503020000020004" pitchFamily="50" charset="-127"/>
                          <a:ea typeface="맑은 고딕" panose="020B0503020000020004" pitchFamily="50" charset="-127"/>
                        </a:rPr>
                        <a:t>  (35%+70%+110% DP);</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맑은 고딕" panose="020B0503020000020004" pitchFamily="50" charset="-127"/>
                          <a:ea typeface="맑은 고딕" panose="020B0503020000020004" pitchFamily="50" charset="-127"/>
                        </a:rPr>
                        <a:t>(6x)</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302">
                <a:tc>
                  <a:txBody>
                    <a:bodyPr/>
                    <a:lstStyle/>
                    <a:p>
                      <a:pPr algn="l" fontAlgn="t"/>
                      <a:r>
                        <a:rPr lang="en-US" sz="1000" b="0" i="0" u="none" strike="noStrike" dirty="0">
                          <a:solidFill>
                            <a:srgbClr val="000000"/>
                          </a:solidFill>
                          <a:effectLst/>
                          <a:latin typeface="맑은 고딕" panose="020B0503020000020004" pitchFamily="50" charset="-127"/>
                          <a:ea typeface="맑은 고딕" panose="020B0503020000020004" pitchFamily="50" charset="-127"/>
                        </a:rPr>
                        <a:t>- Shell/body test (110% DP);</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302">
                <a:tc>
                  <a:txBody>
                    <a:bodyPr/>
                    <a:lstStyle/>
                    <a:p>
                      <a:pPr algn="l" fontAlgn="t"/>
                      <a:r>
                        <a:rPr lang="en-US" sz="1000" b="0" i="0" u="none" strike="noStrike">
                          <a:solidFill>
                            <a:srgbClr val="000000"/>
                          </a:solidFill>
                          <a:effectLst/>
                          <a:latin typeface="맑은 고딕" panose="020B0503020000020004" pitchFamily="50" charset="-127"/>
                          <a:ea typeface="맑은 고딕" panose="020B0503020000020004" pitchFamily="50" charset="-127"/>
                        </a:rPr>
                        <a:t>- Dynamic and static FE test </a:t>
                      </a:r>
                      <a:br>
                        <a:rPr lang="en-US" sz="1000" b="0" i="0" u="none" strike="noStrike">
                          <a:solidFill>
                            <a:srgbClr val="000000"/>
                          </a:solidFill>
                          <a:effectLst/>
                          <a:latin typeface="맑은 고딕" panose="020B0503020000020004" pitchFamily="50" charset="-127"/>
                          <a:ea typeface="맑은 고딕" panose="020B0503020000020004" pitchFamily="50" charset="-127"/>
                        </a:rPr>
                      </a:br>
                      <a:r>
                        <a:rPr lang="en-US" sz="1000" b="0" i="0" u="none" strike="noStrike">
                          <a:solidFill>
                            <a:srgbClr val="000000"/>
                          </a:solidFill>
                          <a:effectLst/>
                          <a:latin typeface="맑은 고딕" panose="020B0503020000020004" pitchFamily="50" charset="-127"/>
                          <a:ea typeface="맑은 고딕" panose="020B0503020000020004" pitchFamily="50" charset="-127"/>
                        </a:rPr>
                        <a:t>  (100% DP);</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맑은 고딕" panose="020B0503020000020004" pitchFamily="50" charset="-127"/>
                          <a:ea typeface="맑은 고딕" panose="020B0503020000020004" pitchFamily="50" charset="-127"/>
                        </a:rPr>
                        <a:t>(9x)</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302">
                <a:tc>
                  <a:txBody>
                    <a:bodyPr/>
                    <a:lstStyle/>
                    <a:p>
                      <a:pPr algn="l" fontAlgn="t"/>
                      <a:r>
                        <a:rPr lang="en-US" sz="1000" b="0" i="0" u="none" strike="noStrike">
                          <a:solidFill>
                            <a:srgbClr val="000000"/>
                          </a:solidFill>
                          <a:effectLst/>
                          <a:latin typeface="맑은 고딕" panose="020B0503020000020004" pitchFamily="50" charset="-127"/>
                          <a:ea typeface="맑은 고딕" panose="020B0503020000020004" pitchFamily="50" charset="-127"/>
                        </a:rPr>
                        <a:t>- HP (100% DP) seat leakage</a:t>
                      </a:r>
                      <a:br>
                        <a:rPr lang="en-US" sz="1000" b="0" i="0" u="none" strike="noStrike">
                          <a:solidFill>
                            <a:srgbClr val="000000"/>
                          </a:solidFill>
                          <a:effectLst/>
                          <a:latin typeface="맑은 고딕" panose="020B0503020000020004" pitchFamily="50" charset="-127"/>
                          <a:ea typeface="맑은 고딕" panose="020B0503020000020004" pitchFamily="50" charset="-127"/>
                        </a:rPr>
                      </a:br>
                      <a:r>
                        <a:rPr lang="en-US" sz="1000" b="0" i="0" u="none" strike="noStrike">
                          <a:solidFill>
                            <a:srgbClr val="000000"/>
                          </a:solidFill>
                          <a:effectLst/>
                          <a:latin typeface="맑은 고딕" panose="020B0503020000020004" pitchFamily="50" charset="-127"/>
                          <a:ea typeface="맑은 고딕" panose="020B0503020000020004" pitchFamily="50" charset="-127"/>
                        </a:rPr>
                        <a:t>  &amp; torque test.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맑은 고딕" panose="020B0503020000020004" pitchFamily="50" charset="-127"/>
                          <a:ea typeface="맑은 고딕" panose="020B0503020000020004" pitchFamily="50" charset="-127"/>
                        </a:rPr>
                        <a:t>(2x)</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5"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TAT  - Type Acceptance Testing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(SHELL MESC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SPE 77/300)</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6"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a:t>
            </a:r>
            <a:r>
              <a:rPr lang="ko-KR" altLang="en-US"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Engineering Solution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22" name="図 24">
            <a:extLst>
              <a:ext uri="{FF2B5EF4-FFF2-40B4-BE49-F238E27FC236}">
                <a16:creationId xmlns="" xmlns:a16="http://schemas.microsoft.com/office/drawing/2014/main" id="{EB24F9A9-4358-449B-8BB1-8054A2536C1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0050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43</a:t>
            </a:fld>
            <a:endParaRPr lang="ko-KR" altLang="en-US" dirty="0"/>
          </a:p>
        </p:txBody>
      </p:sp>
      <p:sp>
        <p:nvSpPr>
          <p:cNvPr id="66" name="제목 1"/>
          <p:cNvSpPr txBox="1">
            <a:spLocks/>
          </p:cNvSpPr>
          <p:nvPr/>
        </p:nvSpPr>
        <p:spPr>
          <a:xfrm>
            <a:off x="632868" y="1328162"/>
            <a:ext cx="7755556"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6.2.5 TAT  - Come back to ambient temperature and inspection on disassembly</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8" name="TextBox 27"/>
          <p:cNvSpPr txBox="1">
            <a:spLocks noChangeArrowheads="1"/>
          </p:cNvSpPr>
          <p:nvPr/>
        </p:nvSpPr>
        <p:spPr bwMode="auto">
          <a:xfrm>
            <a:off x="971600" y="2152585"/>
            <a:ext cx="2982912" cy="30797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latinLnBrk="1" hangingPunct="1">
              <a:defRPr/>
            </a:pPr>
            <a:r>
              <a:rPr lang="en-US" altLang="ko-KR" sz="1400" b="1" dirty="0" smtClean="0">
                <a:latin typeface="+mj-lt"/>
              </a:rPr>
              <a:t>Ambient Test</a:t>
            </a:r>
            <a:endParaRPr lang="ko-KR" altLang="en-US" sz="1400" b="1" dirty="0">
              <a:latin typeface="+mj-lt"/>
            </a:endParaRPr>
          </a:p>
        </p:txBody>
      </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17700" t="19567" r="4413" b="16634"/>
          <a:stretch/>
        </p:blipFill>
        <p:spPr>
          <a:xfrm>
            <a:off x="3747569" y="2708920"/>
            <a:ext cx="4520411" cy="2808311"/>
          </a:xfrm>
          <a:prstGeom prst="rect">
            <a:avLst/>
          </a:prstGeom>
        </p:spPr>
      </p:pic>
      <p:pic>
        <p:nvPicPr>
          <p:cNvPr id="3" name="그림 2"/>
          <p:cNvPicPr>
            <a:picLocks noChangeAspect="1"/>
          </p:cNvPicPr>
          <p:nvPr/>
        </p:nvPicPr>
        <p:blipFill rotWithShape="1">
          <a:blip r:embed="rId4">
            <a:extLst>
              <a:ext uri="{28A0092B-C50C-407E-A947-70E740481C1C}">
                <a14:useLocalDpi xmlns:a14="http://schemas.microsoft.com/office/drawing/2010/main" val="0"/>
              </a:ext>
            </a:extLst>
          </a:blip>
          <a:srcRect l="16815" t="8965" r="20968" b="2610"/>
          <a:stretch/>
        </p:blipFill>
        <p:spPr>
          <a:xfrm>
            <a:off x="941220" y="2676177"/>
            <a:ext cx="2664296" cy="2841055"/>
          </a:xfrm>
          <a:prstGeom prst="rect">
            <a:avLst/>
          </a:prstGeom>
        </p:spPr>
      </p:pic>
      <p:sp>
        <p:nvSpPr>
          <p:cNvPr id="11" name="TextBox 10"/>
          <p:cNvSpPr txBox="1">
            <a:spLocks noChangeArrowheads="1"/>
          </p:cNvSpPr>
          <p:nvPr/>
        </p:nvSpPr>
        <p:spPr bwMode="auto">
          <a:xfrm>
            <a:off x="3747569" y="2187800"/>
            <a:ext cx="2982912" cy="307975"/>
          </a:xfrm>
          <a:prstGeom prst="rect">
            <a:avLst/>
          </a:prstGeom>
          <a:noFill/>
          <a:ln w="9525">
            <a:noFill/>
            <a:miter lim="800000"/>
            <a:headEnd/>
            <a:tailEnd/>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latinLnBrk="1" hangingPunct="1">
              <a:defRPr/>
            </a:pPr>
            <a:r>
              <a:rPr lang="en-US" altLang="ko-KR" sz="1400" b="1" dirty="0" smtClean="0">
                <a:latin typeface="+mj-lt"/>
              </a:rPr>
              <a:t>Inspection on disassembly</a:t>
            </a:r>
            <a:endParaRPr lang="ko-KR" altLang="en-US" sz="1400" b="1" dirty="0">
              <a:latin typeface="+mj-lt"/>
            </a:endParaRPr>
          </a:p>
        </p:txBody>
      </p:sp>
      <p:sp>
        <p:nvSpPr>
          <p:cNvPr id="12"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TAT  - Type Acceptance Testing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(SHELL MESC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SPE 77/300)</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13"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a:t>
            </a:r>
            <a:r>
              <a:rPr lang="ko-KR" altLang="en-US"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Engineering Solution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14" name="図 24">
            <a:extLst>
              <a:ext uri="{FF2B5EF4-FFF2-40B4-BE49-F238E27FC236}">
                <a16:creationId xmlns="" xmlns:a16="http://schemas.microsoft.com/office/drawing/2014/main" id="{EB24F9A9-4358-449B-8BB1-8054A2536C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4098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44</a:t>
            </a:fld>
            <a:endParaRPr lang="ko-KR" altLang="en-US" dirty="0"/>
          </a:p>
        </p:txBody>
      </p:sp>
      <p:sp>
        <p:nvSpPr>
          <p:cNvPr id="66" name="제목 1"/>
          <p:cNvSpPr txBox="1">
            <a:spLocks/>
          </p:cNvSpPr>
          <p:nvPr/>
        </p:nvSpPr>
        <p:spPr>
          <a:xfrm>
            <a:off x="632868" y="1328162"/>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6.2.6  TAT  -  CERTIFICATE</a:t>
            </a:r>
            <a:r>
              <a:rPr lang="ko-KR" altLang="en-US"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( 31 ITEM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8" name="그룹 7"/>
          <p:cNvGrpSpPr/>
          <p:nvPr/>
        </p:nvGrpSpPr>
        <p:grpSpPr>
          <a:xfrm>
            <a:off x="323528" y="2132856"/>
            <a:ext cx="3168352" cy="3672408"/>
            <a:chOff x="1654546" y="2002867"/>
            <a:chExt cx="3560194" cy="4428879"/>
          </a:xfrm>
        </p:grpSpPr>
        <p:pic>
          <p:nvPicPr>
            <p:cNvPr id="4" name="그림 3"/>
            <p:cNvPicPr>
              <a:picLocks noChangeAspect="1"/>
            </p:cNvPicPr>
            <p:nvPr/>
          </p:nvPicPr>
          <p:blipFill>
            <a:blip r:embed="rId3"/>
            <a:stretch>
              <a:fillRect/>
            </a:stretch>
          </p:blipFill>
          <p:spPr>
            <a:xfrm>
              <a:off x="1654546" y="2002867"/>
              <a:ext cx="2391123" cy="3379714"/>
            </a:xfrm>
            <a:prstGeom prst="rect">
              <a:avLst/>
            </a:prstGeom>
          </p:spPr>
        </p:pic>
        <p:pic>
          <p:nvPicPr>
            <p:cNvPr id="13" name="그림 12"/>
            <p:cNvPicPr>
              <a:picLocks noChangeAspect="1"/>
            </p:cNvPicPr>
            <p:nvPr/>
          </p:nvPicPr>
          <p:blipFill>
            <a:blip r:embed="rId3"/>
            <a:stretch>
              <a:fillRect/>
            </a:stretch>
          </p:blipFill>
          <p:spPr>
            <a:xfrm>
              <a:off x="1947532" y="2222264"/>
              <a:ext cx="2391123" cy="3379714"/>
            </a:xfrm>
            <a:prstGeom prst="rect">
              <a:avLst/>
            </a:prstGeom>
          </p:spPr>
        </p:pic>
        <p:pic>
          <p:nvPicPr>
            <p:cNvPr id="14" name="그림 13"/>
            <p:cNvPicPr>
              <a:picLocks noChangeAspect="1"/>
            </p:cNvPicPr>
            <p:nvPr/>
          </p:nvPicPr>
          <p:blipFill>
            <a:blip r:embed="rId3"/>
            <a:stretch>
              <a:fillRect/>
            </a:stretch>
          </p:blipFill>
          <p:spPr>
            <a:xfrm>
              <a:off x="2180877" y="2426597"/>
              <a:ext cx="2391123" cy="3379714"/>
            </a:xfrm>
            <a:prstGeom prst="rect">
              <a:avLst/>
            </a:prstGeom>
          </p:spPr>
        </p:pic>
        <p:pic>
          <p:nvPicPr>
            <p:cNvPr id="15" name="그림 14"/>
            <p:cNvPicPr>
              <a:picLocks noChangeAspect="1"/>
            </p:cNvPicPr>
            <p:nvPr/>
          </p:nvPicPr>
          <p:blipFill>
            <a:blip r:embed="rId3"/>
            <a:stretch>
              <a:fillRect/>
            </a:stretch>
          </p:blipFill>
          <p:spPr>
            <a:xfrm>
              <a:off x="2502247" y="2755015"/>
              <a:ext cx="2391123" cy="3379714"/>
            </a:xfrm>
            <a:prstGeom prst="rect">
              <a:avLst/>
            </a:prstGeom>
          </p:spPr>
        </p:pic>
        <p:pic>
          <p:nvPicPr>
            <p:cNvPr id="17" name="그림 16"/>
            <p:cNvPicPr>
              <a:picLocks noChangeAspect="1"/>
            </p:cNvPicPr>
            <p:nvPr/>
          </p:nvPicPr>
          <p:blipFill>
            <a:blip r:embed="rId3"/>
            <a:stretch>
              <a:fillRect/>
            </a:stretch>
          </p:blipFill>
          <p:spPr>
            <a:xfrm>
              <a:off x="2823617" y="3052032"/>
              <a:ext cx="2391123" cy="3379714"/>
            </a:xfrm>
            <a:prstGeom prst="rect">
              <a:avLst/>
            </a:prstGeom>
          </p:spPr>
        </p:pic>
      </p:grpSp>
      <p:sp>
        <p:nvSpPr>
          <p:cNvPr id="16"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6.2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TAT  - Type Acceptance Testing </a:t>
            </a: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(SHELL MESC </a:t>
            </a:r>
            <a:r>
              <a:rPr lang="en-US" altLang="ko-KR"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SPE 77/300)</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20"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6.</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Engineering Solution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18" name="図 24">
            <a:extLst>
              <a:ext uri="{FF2B5EF4-FFF2-40B4-BE49-F238E27FC236}">
                <a16:creationId xmlns="" xmlns:a16="http://schemas.microsoft.com/office/drawing/2014/main" id="{EB24F9A9-4358-449B-8BB1-8054A2536C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7925" y="1904225"/>
            <a:ext cx="5495357" cy="4261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03563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ctrTitle"/>
          </p:nvPr>
        </p:nvSpPr>
        <p:spPr>
          <a:xfrm>
            <a:off x="179512" y="260648"/>
            <a:ext cx="6620272" cy="576063"/>
          </a:xfrm>
        </p:spPr>
        <p:txBody>
          <a:bodyPr>
            <a:normAutofit/>
          </a:body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Trouble Shooting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a:p>
        </p:txBody>
      </p:sp>
      <p:sp>
        <p:nvSpPr>
          <p:cNvPr id="10" name="제목 1"/>
          <p:cNvSpPr txBox="1">
            <a:spLocks/>
          </p:cNvSpPr>
          <p:nvPr/>
        </p:nvSpPr>
        <p:spPr>
          <a:xfrm>
            <a:off x="428358" y="737750"/>
            <a:ext cx="4359666"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7.1 Concentric Butterfly Valve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4" name="표 3"/>
          <p:cNvGraphicFramePr>
            <a:graphicFrameLocks noGrp="1"/>
          </p:cNvGraphicFramePr>
          <p:nvPr>
            <p:extLst>
              <p:ext uri="{D42A27DB-BD31-4B8C-83A1-F6EECF244321}">
                <p14:modId xmlns:p14="http://schemas.microsoft.com/office/powerpoint/2010/main" val="1246123490"/>
              </p:ext>
            </p:extLst>
          </p:nvPr>
        </p:nvGraphicFramePr>
        <p:xfrm>
          <a:off x="539552" y="1196752"/>
          <a:ext cx="8208912" cy="5162707"/>
        </p:xfrm>
        <a:graphic>
          <a:graphicData uri="http://schemas.openxmlformats.org/drawingml/2006/table">
            <a:tbl>
              <a:tblPr firstRow="1" bandRow="1">
                <a:tableStyleId>{5C22544A-7EE6-4342-B048-85BDC9FD1C3A}</a:tableStyleId>
              </a:tblPr>
              <a:tblGrid>
                <a:gridCol w="1296144"/>
                <a:gridCol w="3312368"/>
                <a:gridCol w="3600400"/>
              </a:tblGrid>
              <a:tr h="375365">
                <a:tc>
                  <a:txBody>
                    <a:bodyPr/>
                    <a:lstStyle/>
                    <a:p>
                      <a:pPr algn="ctr" latinLnBrk="1"/>
                      <a:r>
                        <a:rPr lang="en-US" altLang="ko-KR" sz="1200" dirty="0" smtClean="0"/>
                        <a:t>Problem</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smtClean="0"/>
                        <a:t>Cause</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smtClean="0"/>
                        <a:t>Countermeasures</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5858">
                <a:tc rowSpan="3">
                  <a:txBody>
                    <a:bodyPr/>
                    <a:lstStyle/>
                    <a:p>
                      <a:pPr latinLnBrk="1"/>
                      <a:r>
                        <a:rPr lang="en-US" altLang="ko-KR" sz="1000" dirty="0" smtClean="0"/>
                        <a:t>Leakage from</a:t>
                      </a:r>
                    </a:p>
                    <a:p>
                      <a:pPr algn="l" latinLnBrk="1"/>
                      <a:r>
                        <a:rPr lang="en-US" altLang="ko-KR" sz="1000" dirty="0" smtClean="0"/>
                        <a:t>Between the body and piping flange faces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The piping bolts are loose or they were not tightened evenly.</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latinLnBrk="1"/>
                      <a:r>
                        <a:rPr lang="en-US" altLang="ko-KR" sz="1000" dirty="0" smtClean="0"/>
                        <a:t>After reducing the pressure, loosen the piping bolts, and then retighten them by diagonal sequence.</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99191">
                <a:tc vMerge="1">
                  <a:txBody>
                    <a:bodyPr/>
                    <a:lstStyle/>
                    <a:p>
                      <a:pPr latinLnBrk="1"/>
                      <a:endParaRPr lang="ko-KR" altLang="en-US" sz="1000" dirty="0"/>
                    </a:p>
                  </a:txBody>
                  <a:tcPr/>
                </a:tc>
                <a:tc>
                  <a:txBody>
                    <a:bodyPr/>
                    <a:lstStyle/>
                    <a:p>
                      <a:pPr latinLnBrk="1"/>
                      <a:r>
                        <a:rPr lang="en-US" altLang="ko-KR" sz="1000" dirty="0" smtClean="0"/>
                        <a:t>The flanges or pipes are miss-aligned.</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ko-KR" sz="1000" dirty="0" smtClean="0"/>
                        <a:t>Remove the valve. Align the flanges/pipes and make the flanges/pipes parallel.</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16613">
                <a:tc vMerge="1">
                  <a:txBody>
                    <a:bodyPr/>
                    <a:lstStyle/>
                    <a:p>
                      <a:pPr latinLnBrk="1"/>
                      <a:endParaRPr lang="ko-KR" altLang="en-US" sz="1000" dirty="0"/>
                    </a:p>
                  </a:txBody>
                  <a:tcPr/>
                </a:tc>
                <a:tc>
                  <a:txBody>
                    <a:bodyPr/>
                    <a:lstStyle/>
                    <a:p>
                      <a:pPr latinLnBrk="1"/>
                      <a:r>
                        <a:rPr lang="en-US" altLang="ko-KR" sz="1000" dirty="0" smtClean="0"/>
                        <a:t>piping gasket is inserted or improper gasket is inserted</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Do not insert any</a:t>
                      </a:r>
                      <a:r>
                        <a:rPr lang="en-US" altLang="ko-KR" sz="1000" baseline="0" dirty="0" smtClean="0"/>
                        <a:t> gasket between valve and pipe flange. Rubber seat ring is acting like a gasket.</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375365">
                <a:tc rowSpan="2">
                  <a:txBody>
                    <a:bodyPr/>
                    <a:lstStyle/>
                    <a:p>
                      <a:pPr latinLnBrk="1"/>
                      <a:r>
                        <a:rPr lang="en-US" altLang="ko-KR" sz="1000" dirty="0" smtClean="0"/>
                        <a:t>Leakage from the</a:t>
                      </a:r>
                    </a:p>
                    <a:p>
                      <a:pPr latinLnBrk="1"/>
                      <a:r>
                        <a:rPr lang="en-US" altLang="ko-KR" sz="1000" dirty="0" smtClean="0"/>
                        <a:t>gland bottom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The gland bolts are loose. The gland packing has worn out or has deteriorated.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latinLnBrk="1"/>
                      <a:r>
                        <a:rPr lang="en-US" altLang="ko-KR" sz="1000" dirty="0" smtClean="0"/>
                        <a:t>Retighten the gland bolts.</a:t>
                      </a:r>
                    </a:p>
                    <a:p>
                      <a:pPr latinLnBrk="1"/>
                      <a:r>
                        <a:rPr lang="en-US" altLang="ko-KR" sz="1000" dirty="0" smtClean="0"/>
                        <a:t>If leakage is not reduced, replace the gland packing.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5365">
                <a:tc vMerge="1">
                  <a:txBody>
                    <a:bodyPr/>
                    <a:lstStyle/>
                    <a:p>
                      <a:pPr latinLnBrk="1"/>
                      <a:endParaRPr lang="ko-KR" altLang="en-US" sz="1000" dirty="0"/>
                    </a:p>
                  </a:txBody>
                  <a:tcPr/>
                </a:tc>
                <a:tc>
                  <a:txBody>
                    <a:bodyPr/>
                    <a:lstStyle/>
                    <a:p>
                      <a:pPr latinLnBrk="1"/>
                      <a:r>
                        <a:rPr lang="en-US" altLang="ko-KR" sz="1000" dirty="0" smtClean="0"/>
                        <a:t>The bottom bolts are loose. The bottom gasket has deteriorated.</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If the hexagon bolts are loose, retighten them.</a:t>
                      </a:r>
                    </a:p>
                    <a:p>
                      <a:pPr latinLnBrk="1"/>
                      <a:r>
                        <a:rPr lang="en-US" altLang="ko-KR" sz="1000" dirty="0" smtClean="0"/>
                        <a:t>If leakage is not reduced, replace the bottom gasket.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375365">
                <a:tc rowSpan="5">
                  <a:txBody>
                    <a:bodyPr/>
                    <a:lstStyle/>
                    <a:p>
                      <a:pPr latinLnBrk="1"/>
                      <a:r>
                        <a:rPr lang="en-US" altLang="ko-KR" sz="1000" dirty="0" smtClean="0"/>
                        <a:t>Valve seat leakage</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There is damage to the disc or Seat due to the presence of foreign material inside the piping.</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latinLnBrk="1"/>
                      <a:r>
                        <a:rPr lang="en-US" altLang="ko-KR" sz="1000" dirty="0" smtClean="0"/>
                        <a:t>When the Seat is damaged, replace the Seat.</a:t>
                      </a:r>
                    </a:p>
                    <a:p>
                      <a:pPr latinLnBrk="1"/>
                      <a:r>
                        <a:rPr lang="en-US" altLang="ko-KR" sz="1000" dirty="0" smtClean="0"/>
                        <a:t>If any abnormality is observed on the disc edge, replace the valve.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ko-KR" sz="1000" dirty="0" smtClean="0"/>
                        <a:t>The full-close position of the disc is changed.</a:t>
                      </a:r>
                    </a:p>
                    <a:p>
                      <a:pPr latinLnBrk="1"/>
                      <a:r>
                        <a:rPr lang="en-US" altLang="ko-KR" sz="1000" dirty="0" smtClean="0"/>
                        <a:t>(The actuator installation bolts are loose,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ko-KR" sz="1000" dirty="0" smtClean="0"/>
                        <a:t>Clean the valve seat and adjust the full-close position correctly. In addition, check that there is no problem with the actuator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ko-KR" sz="1000" dirty="0" smtClean="0"/>
                        <a:t>Wearing and deterioration of the Seat due to long period of use or high frequency of opening and closing operations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ko-KR" sz="1000" dirty="0" smtClean="0"/>
                        <a:t>Replace the Seat.</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ko-KR" sz="1000" dirty="0" smtClean="0"/>
                        <a:t>Abnormal interference of the disc due to damage or deformation of the Seat.</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ko-KR" sz="1000" dirty="0" smtClean="0"/>
                        <a:t>Replace the Seat. If any abnormality is observed on the disc edge, replace the valve.</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The valve is deformed or damaged.</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Check the appearance of the body, disc and shaft to ensure that there is no deformation, dent, damage, corrosion, etc. If any of these are observed, replace the valve.</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5792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ctrTitle"/>
          </p:nvPr>
        </p:nvSpPr>
        <p:spPr>
          <a:xfrm>
            <a:off x="179512" y="260648"/>
            <a:ext cx="6620272" cy="576063"/>
          </a:xfrm>
        </p:spPr>
        <p:txBody>
          <a:bodyPr>
            <a:normAutofit/>
          </a:body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Trouble Shooting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a:p>
        </p:txBody>
      </p:sp>
      <p:sp>
        <p:nvSpPr>
          <p:cNvPr id="10" name="제목 1"/>
          <p:cNvSpPr txBox="1">
            <a:spLocks/>
          </p:cNvSpPr>
          <p:nvPr/>
        </p:nvSpPr>
        <p:spPr>
          <a:xfrm>
            <a:off x="428358" y="692696"/>
            <a:ext cx="4359666"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7.2 Concentric Butterfly Valve – Claimed photos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그림 11">
            <a:extLst>
              <a:ext uri="{FF2B5EF4-FFF2-40B4-BE49-F238E27FC236}">
                <a16:creationId xmlns="" xmlns:xdr="http://schemas.openxmlformats.org/drawingml/2006/spreadsheetDrawing" xmlns:a16="http://schemas.microsoft.com/office/drawing/2014/main" xmlns:lc="http://schemas.openxmlformats.org/drawingml/2006/lockedCanvas" id="{BDFDD63C-F005-433F-BA89-30EA71FA82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3284984"/>
            <a:ext cx="2133142" cy="2970088"/>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a:extLst>
              <a:ext uri="{FF2B5EF4-FFF2-40B4-BE49-F238E27FC236}">
                <a16:creationId xmlns="" xmlns:xdr="http://schemas.openxmlformats.org/drawingml/2006/spreadsheetDrawing" xmlns:a16="http://schemas.microsoft.com/office/drawing/2014/main" xmlns:lc="http://schemas.openxmlformats.org/drawingml/2006/lockedCanvas" id="{1C96FE26-866B-4410-9D7F-48B80324AD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5868"/>
          <a:stretch/>
        </p:blipFill>
        <p:spPr bwMode="auto">
          <a:xfrm>
            <a:off x="277278" y="4459091"/>
            <a:ext cx="2939449" cy="1818447"/>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a:extLst>
              <a:ext uri="{FF2B5EF4-FFF2-40B4-BE49-F238E27FC236}">
                <a16:creationId xmlns="" xmlns:xdr="http://schemas.openxmlformats.org/drawingml/2006/spreadsheetDrawing" xmlns:a16="http://schemas.microsoft.com/office/drawing/2014/main" xmlns:lc="http://schemas.openxmlformats.org/drawingml/2006/lockedCanvas" id="{9D4C92BE-9882-4B40-A7A4-FC157F6C312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186"/>
          <a:stretch/>
        </p:blipFill>
        <p:spPr bwMode="auto">
          <a:xfrm>
            <a:off x="5170486" y="673213"/>
            <a:ext cx="3100817" cy="252680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 xmlns:xdr="http://schemas.openxmlformats.org/drawingml/2006/spreadsheetDrawing" xmlns:a16="http://schemas.microsoft.com/office/drawing/2014/main" xmlns:lc="http://schemas.openxmlformats.org/drawingml/2006/lockedCanvas" id="{36EDCA3F-CEAF-4FB3-8410-02A7EACFAF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369" b="3251"/>
          <a:stretch/>
        </p:blipFill>
        <p:spPr bwMode="auto">
          <a:xfrm>
            <a:off x="428357" y="1139038"/>
            <a:ext cx="4647699" cy="3308654"/>
          </a:xfrm>
          <a:prstGeom prst="rect">
            <a:avLst/>
          </a:prstGeom>
          <a:noFill/>
          <a:extLst>
            <a:ext uri="{909E8E84-426E-40DD-AFC4-6F175D3DCCD1}">
              <a14:hiddenFill xmlns:a14="http://schemas.microsoft.com/office/drawing/2010/main">
                <a:solidFill>
                  <a:srgbClr val="FFFFFF"/>
                </a:solidFill>
              </a14:hiddenFill>
            </a:ext>
          </a:extLst>
        </p:spPr>
      </p:pic>
      <p:pic>
        <p:nvPicPr>
          <p:cNvPr id="17" name="그림 16">
            <a:extLst>
              <a:ext uri="{FF2B5EF4-FFF2-40B4-BE49-F238E27FC236}">
                <a16:creationId xmlns="" xmlns:xdr="http://schemas.openxmlformats.org/drawingml/2006/spreadsheetDrawing" xmlns:a16="http://schemas.microsoft.com/office/drawing/2014/main" xmlns:lc="http://schemas.openxmlformats.org/drawingml/2006/lockedCanvas" id="{5C9F759A-7274-46BE-B6D3-3AD2F105479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120" b="10946"/>
          <a:stretch/>
        </p:blipFill>
        <p:spPr bwMode="auto">
          <a:xfrm>
            <a:off x="3216728" y="4600822"/>
            <a:ext cx="2947548" cy="165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4701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ctrTitle"/>
          </p:nvPr>
        </p:nvSpPr>
        <p:spPr>
          <a:xfrm>
            <a:off x="179512" y="260648"/>
            <a:ext cx="6620272" cy="576063"/>
          </a:xfrm>
        </p:spPr>
        <p:txBody>
          <a:bodyPr>
            <a:normAutofit/>
          </a:body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Trouble Shooting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a:p>
        </p:txBody>
      </p:sp>
      <p:sp>
        <p:nvSpPr>
          <p:cNvPr id="10" name="제목 1"/>
          <p:cNvSpPr txBox="1">
            <a:spLocks/>
          </p:cNvSpPr>
          <p:nvPr/>
        </p:nvSpPr>
        <p:spPr>
          <a:xfrm>
            <a:off x="428358" y="737750"/>
            <a:ext cx="4359666"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7.3 Double &amp; Triple Offset Butterfly Valve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4" name="표 3"/>
          <p:cNvGraphicFramePr>
            <a:graphicFrameLocks noGrp="1"/>
          </p:cNvGraphicFramePr>
          <p:nvPr>
            <p:extLst>
              <p:ext uri="{D42A27DB-BD31-4B8C-83A1-F6EECF244321}">
                <p14:modId xmlns:p14="http://schemas.microsoft.com/office/powerpoint/2010/main" val="2258340611"/>
              </p:ext>
            </p:extLst>
          </p:nvPr>
        </p:nvGraphicFramePr>
        <p:xfrm>
          <a:off x="539552" y="1286704"/>
          <a:ext cx="8208912" cy="4114231"/>
        </p:xfrm>
        <a:graphic>
          <a:graphicData uri="http://schemas.openxmlformats.org/drawingml/2006/table">
            <a:tbl>
              <a:tblPr firstRow="1" bandRow="1">
                <a:tableStyleId>{5C22544A-7EE6-4342-B048-85BDC9FD1C3A}</a:tableStyleId>
              </a:tblPr>
              <a:tblGrid>
                <a:gridCol w="1296144"/>
                <a:gridCol w="3312368"/>
                <a:gridCol w="3600400"/>
              </a:tblGrid>
              <a:tr h="375365">
                <a:tc>
                  <a:txBody>
                    <a:bodyPr/>
                    <a:lstStyle/>
                    <a:p>
                      <a:pPr algn="ctr" latinLnBrk="1"/>
                      <a:r>
                        <a:rPr lang="en-US" altLang="ko-KR" sz="1200" dirty="0" smtClean="0"/>
                        <a:t>Problem</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smtClean="0"/>
                        <a:t>Cause</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smtClean="0"/>
                        <a:t>Countermeasures</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365">
                <a:tc rowSpan="2">
                  <a:txBody>
                    <a:bodyPr/>
                    <a:lstStyle/>
                    <a:p>
                      <a:pPr latinLnBrk="1"/>
                      <a:r>
                        <a:rPr lang="en-US" altLang="ko-KR" sz="1000" dirty="0" smtClean="0"/>
                        <a:t>Leakage from the</a:t>
                      </a:r>
                    </a:p>
                    <a:p>
                      <a:pPr latinLnBrk="1"/>
                      <a:r>
                        <a:rPr lang="en-US" altLang="ko-KR" sz="1000" dirty="0" smtClean="0"/>
                        <a:t>gland bottom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The gland bolts are loose. The gland packing has worn out or has deteriorated.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tcPr>
                </a:tc>
                <a:tc>
                  <a:txBody>
                    <a:bodyPr/>
                    <a:lstStyle/>
                    <a:p>
                      <a:pPr latinLnBrk="1"/>
                      <a:r>
                        <a:rPr lang="en-US" altLang="ko-KR" sz="1000" dirty="0" smtClean="0"/>
                        <a:t>Retighten the gland bolts.</a:t>
                      </a:r>
                    </a:p>
                    <a:p>
                      <a:pPr latinLnBrk="1"/>
                      <a:r>
                        <a:rPr lang="en-US" altLang="ko-KR" sz="1000" dirty="0" smtClean="0"/>
                        <a:t>If leakage is not reduced, replace the gland packing.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tcPr>
                </a:tc>
              </a:tr>
              <a:tr h="375365">
                <a:tc vMerge="1">
                  <a:txBody>
                    <a:bodyPr/>
                    <a:lstStyle/>
                    <a:p>
                      <a:pPr latinLnBrk="1"/>
                      <a:endParaRPr lang="ko-KR" altLang="en-US" sz="1000" dirty="0"/>
                    </a:p>
                  </a:txBody>
                  <a:tcPr/>
                </a:tc>
                <a:tc>
                  <a:txBody>
                    <a:bodyPr/>
                    <a:lstStyle/>
                    <a:p>
                      <a:pPr latinLnBrk="1"/>
                      <a:r>
                        <a:rPr lang="en-US" altLang="ko-KR" sz="1000" dirty="0" smtClean="0"/>
                        <a:t>Uneven tightening of the gland bolts.</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Once loosened the bolts and evenly retighten them.</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5365">
                <a:tc>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Damage on the gland packing</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Replace the gland packing.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365">
                <a:tc>
                  <a:txBody>
                    <a:bodyPr/>
                    <a:lstStyle/>
                    <a:p>
                      <a:pPr latinLnBrk="1"/>
                      <a:r>
                        <a:rPr lang="en-US" altLang="ko-KR" sz="1000" dirty="0" smtClean="0"/>
                        <a:t>Internal through-bore leakage</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Damage on the seat ring. </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Disassemble and inspect the valve. Replace the seat 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365">
                <a:tc>
                  <a:txBody>
                    <a:bodyPr/>
                    <a:lstStyle/>
                    <a:p>
                      <a:pPr latinLnBrk="1"/>
                      <a:r>
                        <a:rPr lang="en-US" altLang="ko-KR" sz="1000" dirty="0" smtClean="0"/>
                        <a:t>Abnormal noise or vibration</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Loosened bolts and nuts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Retighten the bolts and nuts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365">
                <a:tc rowSpan="3">
                  <a:txBody>
                    <a:bodyPr/>
                    <a:lstStyle/>
                    <a:p>
                      <a:pPr latinLnBrk="1"/>
                      <a:r>
                        <a:rPr lang="en-US" altLang="ko-KR" sz="1000" dirty="0" smtClean="0"/>
                        <a:t>Excessive valve torque</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Foreign objects may have stuck to the 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latinLnBrk="1"/>
                      <a:r>
                        <a:rPr lang="en-US" altLang="ko-KR" sz="1000" dirty="0" smtClean="0"/>
                        <a:t>Remove the foreign objects and check the valve.</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5365">
                <a:tc vMerge="1">
                  <a:txBody>
                    <a:bodyPr/>
                    <a:lstStyle/>
                    <a:p>
                      <a:pPr latinLnBrk="1"/>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Foreign objects may have choked or stock around the seat ring. </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ko-KR" sz="1000" dirty="0" smtClean="0"/>
                        <a:t>Flush the valve bore with the fluid with the valve slightly open to remove the built-up objects or disassemble and inspect the valve</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79171">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The gland bolts may have been overly tightened.</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Loosen the gland bolts once and adequately retighten them so that the leakage through the gland does not occur.</a:t>
                      </a:r>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326771">
                <a:tc>
                  <a:txBody>
                    <a:bodyPr/>
                    <a:lstStyle/>
                    <a:p>
                      <a:pPr latinLnBrk="1"/>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6019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ctrTitle"/>
          </p:nvPr>
        </p:nvSpPr>
        <p:spPr>
          <a:xfrm>
            <a:off x="179512" y="260648"/>
            <a:ext cx="6620272" cy="576063"/>
          </a:xfrm>
        </p:spPr>
        <p:txBody>
          <a:bodyPr>
            <a:normAutofit/>
          </a:body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Trouble Shooting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a:p>
        </p:txBody>
      </p:sp>
      <p:sp>
        <p:nvSpPr>
          <p:cNvPr id="10" name="제목 1"/>
          <p:cNvSpPr txBox="1">
            <a:spLocks/>
          </p:cNvSpPr>
          <p:nvPr/>
        </p:nvSpPr>
        <p:spPr>
          <a:xfrm>
            <a:off x="428358" y="737750"/>
            <a:ext cx="6159866"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7.4 Double &amp; Triple Offset Butterfly Valve – Periodic Check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4" name="표 3"/>
          <p:cNvGraphicFramePr>
            <a:graphicFrameLocks noGrp="1"/>
          </p:cNvGraphicFramePr>
          <p:nvPr>
            <p:extLst>
              <p:ext uri="{D42A27DB-BD31-4B8C-83A1-F6EECF244321}">
                <p14:modId xmlns:p14="http://schemas.microsoft.com/office/powerpoint/2010/main" val="4135864535"/>
              </p:ext>
            </p:extLst>
          </p:nvPr>
        </p:nvGraphicFramePr>
        <p:xfrm>
          <a:off x="539552" y="1286704"/>
          <a:ext cx="8208912" cy="4602667"/>
        </p:xfrm>
        <a:graphic>
          <a:graphicData uri="http://schemas.openxmlformats.org/drawingml/2006/table">
            <a:tbl>
              <a:tblPr firstRow="1" bandRow="1">
                <a:tableStyleId>{5C22544A-7EE6-4342-B048-85BDC9FD1C3A}</a:tableStyleId>
              </a:tblPr>
              <a:tblGrid>
                <a:gridCol w="1440160"/>
                <a:gridCol w="1440160"/>
                <a:gridCol w="2232248"/>
                <a:gridCol w="3096344"/>
              </a:tblGrid>
              <a:tr h="375365">
                <a:tc>
                  <a:txBody>
                    <a:bodyPr/>
                    <a:lstStyle/>
                    <a:p>
                      <a:pPr algn="ctr" latinLnBrk="1"/>
                      <a:r>
                        <a:rPr lang="en-US" altLang="ko-KR" sz="1100" dirty="0" smtClean="0"/>
                        <a:t>Inspection</a:t>
                      </a:r>
                    </a:p>
                    <a:p>
                      <a:pPr algn="ctr" latinLnBrk="1"/>
                      <a:r>
                        <a:rPr lang="en-US" altLang="ko-KR" sz="1100" dirty="0" smtClean="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smtClean="0"/>
                        <a:t>Inspection Points</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smtClean="0"/>
                        <a:t>Inspection Procedure</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smtClean="0"/>
                        <a:t>Countermeasures</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5416">
                <a:tc rowSpan="3">
                  <a:txBody>
                    <a:bodyPr/>
                    <a:lstStyle/>
                    <a:p>
                      <a:pPr latinLnBrk="1"/>
                      <a:r>
                        <a:rPr lang="en-US" altLang="ko-KR" sz="1000" dirty="0" smtClean="0"/>
                        <a:t>External Leakage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Packing Gland area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chemeClr val="tx1"/>
                          </a:solidFill>
                          <a:effectLst/>
                          <a:uLnTx/>
                          <a:uFillTx/>
                          <a:latin typeface="+mn-lt"/>
                          <a:ea typeface="+mn-ea"/>
                          <a:cs typeface="+mn-cs"/>
                        </a:rPr>
                        <a:t>Visual Check / Soap water</a:t>
                      </a: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tcPr>
                </a:tc>
                <a:tc>
                  <a:txBody>
                    <a:bodyPr/>
                    <a:lstStyle/>
                    <a:p>
                      <a:pPr latinLnBrk="1"/>
                      <a:r>
                        <a:rPr lang="en-US" altLang="ko-KR" sz="1000" dirty="0" smtClean="0"/>
                        <a:t>Retighten gland bolt. Change the gland packing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tcPr>
                </a:tc>
              </a:tr>
              <a:tr h="288032">
                <a:tc vMerge="1">
                  <a:txBody>
                    <a:bodyPr/>
                    <a:lstStyle/>
                    <a:p>
                      <a:pPr latinLnBrk="1"/>
                      <a:endParaRPr lang="ko-KR" altLang="en-US" sz="1000" dirty="0"/>
                    </a:p>
                  </a:txBody>
                  <a:tcPr/>
                </a:tc>
                <a:tc>
                  <a:txBody>
                    <a:bodyPr/>
                    <a:lstStyle/>
                    <a:p>
                      <a:pPr latinLnBrk="1"/>
                      <a:r>
                        <a:rPr lang="en-US" altLang="ko-KR" sz="1000" dirty="0" smtClean="0"/>
                        <a:t>Connection area</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chemeClr val="tx1"/>
                          </a:solidFill>
                          <a:effectLst/>
                          <a:uLnTx/>
                          <a:uFillTx/>
                          <a:latin typeface="+mn-lt"/>
                          <a:ea typeface="+mn-ea"/>
                          <a:cs typeface="+mn-cs"/>
                        </a:rPr>
                        <a:t>Visual Check / Soap water</a:t>
                      </a: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Retighten piping bolts. Change the gasket.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88032">
                <a:tc v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Body surface</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chemeClr val="tx1"/>
                          </a:solidFill>
                          <a:effectLst/>
                          <a:uLnTx/>
                          <a:uFillTx/>
                          <a:latin typeface="+mn-lt"/>
                          <a:ea typeface="+mn-ea"/>
                          <a:cs typeface="+mn-cs"/>
                        </a:rPr>
                        <a:t>Visual Check / Soap water</a:t>
                      </a: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Change the valve.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32">
                <a:tc rowSpan="3">
                  <a:txBody>
                    <a:bodyPr/>
                    <a:lstStyle/>
                    <a:p>
                      <a:pPr latinLnBrk="1"/>
                      <a:r>
                        <a:rPr lang="en-US" altLang="ko-KR" sz="1000" dirty="0" smtClean="0"/>
                        <a:t>Abnormal Noises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Valve body</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Auditory check</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Consult a piping engineer.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32">
                <a:tc vMerge="1">
                  <a:txBody>
                    <a:bodyPr/>
                    <a:lstStyle/>
                    <a:p>
                      <a:pPr latinLnBrk="1"/>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Loosened bolts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Auditory check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Retighten bolts.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32">
                <a:tc vMerge="1">
                  <a:txBody>
                    <a:bodyPr/>
                    <a:lstStyle/>
                    <a:p>
                      <a:pPr latinLnBrk="1"/>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Vibration of pipes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Auditory check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Contact a piping engineer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365">
                <a:tc>
                  <a:txBody>
                    <a:bodyPr/>
                    <a:lstStyle/>
                    <a:p>
                      <a:pPr latinLnBrk="1"/>
                      <a:r>
                        <a:rPr lang="en-US" altLang="ko-KR" sz="1000" dirty="0" smtClean="0"/>
                        <a:t>Corrosion and</a:t>
                      </a:r>
                    </a:p>
                    <a:p>
                      <a:pPr latinLnBrk="1"/>
                      <a:r>
                        <a:rPr lang="en-US" altLang="ko-KR" sz="1000" dirty="0" smtClean="0"/>
                        <a:t>damage of the disc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Disc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Remove the valve from the piping and perform visual check.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Valve replacement</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365">
                <a:tc>
                  <a:txBody>
                    <a:bodyPr/>
                    <a:lstStyle/>
                    <a:p>
                      <a:pPr latinLnBrk="1"/>
                      <a:r>
                        <a:rPr lang="en-US" altLang="ko-KR" sz="1000" dirty="0" smtClean="0"/>
                        <a:t>Abrasion and</a:t>
                      </a:r>
                    </a:p>
                    <a:p>
                      <a:pPr latinLnBrk="1"/>
                      <a:r>
                        <a:rPr lang="en-US" altLang="ko-KR" sz="1000" dirty="0" smtClean="0"/>
                        <a:t>damage of the Seat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Seat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Remove the Seat from the piping and perform visual check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Clean the disc and Replace a Seat.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a:txBody>
                    <a:bodyPr/>
                    <a:lstStyle/>
                    <a:p>
                      <a:pPr latinLnBrk="1"/>
                      <a:r>
                        <a:rPr lang="en-US" altLang="ko-KR" sz="1000" dirty="0" smtClean="0"/>
                        <a:t>Seat leakage</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Remove the foreign objects on seat liner.</a:t>
                      </a:r>
                    </a:p>
                    <a:p>
                      <a:pPr latinLnBrk="1"/>
                      <a:r>
                        <a:rPr lang="en-US" altLang="ko-KR" sz="1000" dirty="0" smtClean="0"/>
                        <a:t>Disassemble and inspect the valve.</a:t>
                      </a:r>
                    </a:p>
                    <a:p>
                      <a:pPr latinLnBrk="1"/>
                      <a:r>
                        <a:rPr lang="en-US" altLang="ko-KR" sz="1000" dirty="0" smtClean="0"/>
                        <a:t>Change the seat ring. Change the valve.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rowSpan="2">
                  <a:txBody>
                    <a:bodyPr/>
                    <a:lstStyle/>
                    <a:p>
                      <a:pPr latinLnBrk="1"/>
                      <a:r>
                        <a:rPr lang="en-US" altLang="ko-KR" sz="1000" dirty="0" smtClean="0"/>
                        <a:t>Valve operation</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Valve position</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Visual check</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Make sure that the valve is in predetermined open/close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vMerge="1">
                  <a:txBody>
                    <a:bodyPr/>
                    <a:lstStyle/>
                    <a:p>
                      <a:pPr latinLnBrk="1"/>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Disturbed operation</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Visual and tactile check</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Disassemble and inspect the valve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a:txBody>
                    <a:bodyPr/>
                    <a:lstStyle/>
                    <a:p>
                      <a:pPr latinLnBrk="1"/>
                      <a:r>
                        <a:rPr lang="en-US" altLang="ko-KR" sz="1000" dirty="0" smtClean="0"/>
                        <a:t>Loosened bolts and nuts</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000" dirty="0" smtClean="0"/>
                        <a:t>Bolts and nuts</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Visual and Tactile check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Retighten bolts and nuts.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1629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ctrTitle"/>
          </p:nvPr>
        </p:nvSpPr>
        <p:spPr>
          <a:xfrm>
            <a:off x="179512" y="260648"/>
            <a:ext cx="6620272" cy="576063"/>
          </a:xfrm>
        </p:spPr>
        <p:txBody>
          <a:bodyPr>
            <a:normAutofit/>
          </a:body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Trouble Shooting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a:p>
        </p:txBody>
      </p:sp>
      <p:sp>
        <p:nvSpPr>
          <p:cNvPr id="10" name="제목 1"/>
          <p:cNvSpPr txBox="1">
            <a:spLocks/>
          </p:cNvSpPr>
          <p:nvPr/>
        </p:nvSpPr>
        <p:spPr>
          <a:xfrm>
            <a:off x="428358" y="737750"/>
            <a:ext cx="6159866"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7.5 Double Offset Butterfly Valve– Claimed photos</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그림 7">
            <a:extLst>
              <a:ext uri="{FF2B5EF4-FFF2-40B4-BE49-F238E27FC236}">
                <a16:creationId xmlns="" xmlns:xdr="http://schemas.openxmlformats.org/drawingml/2006/spreadsheetDrawing" xmlns:a16="http://schemas.microsoft.com/office/drawing/2014/main" xmlns:lc="http://schemas.openxmlformats.org/drawingml/2006/lockedCanvas" id="{3EC9ED9E-5419-4EB9-A965-9E12B392B7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325" y="2132856"/>
            <a:ext cx="2342465" cy="3128962"/>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 xmlns:xdr="http://schemas.openxmlformats.org/drawingml/2006/spreadsheetDrawing" xmlns:a16="http://schemas.microsoft.com/office/drawing/2014/main" xmlns:lc="http://schemas.openxmlformats.org/drawingml/2006/lockedCanvas" id="{DC82EF05-1382-4B9D-9437-41705065C9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5131" y="2132856"/>
            <a:ext cx="2327187" cy="3128962"/>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 xmlns:xdr="http://schemas.openxmlformats.org/drawingml/2006/spreadsheetDrawing" xmlns:a16="http://schemas.microsoft.com/office/drawing/2014/main" xmlns:lc="http://schemas.openxmlformats.org/drawingml/2006/lockedCanvas" id="{16D8CAB7-0C6C-41FB-AF1F-A12079E6C3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52318" y="2276872"/>
            <a:ext cx="3387438" cy="254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025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ctrTitle"/>
          </p:nvPr>
        </p:nvSpPr>
        <p:spPr>
          <a:xfrm>
            <a:off x="179512" y="404664"/>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a:p>
        </p:txBody>
      </p:sp>
      <p:sp>
        <p:nvSpPr>
          <p:cNvPr id="73" name="제목 1"/>
          <p:cNvSpPr txBox="1">
            <a:spLocks/>
          </p:cNvSpPr>
          <p:nvPr/>
        </p:nvSpPr>
        <p:spPr>
          <a:xfrm>
            <a:off x="445968" y="76470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1.2  Products of </a:t>
            </a:r>
            <a:r>
              <a:rPr lang="en-US" altLang="ko-KR" sz="1400" b="1" dirty="0" smtClean="0">
                <a:ln w="12700">
                  <a:solidFill>
                    <a:schemeClr val="tx2">
                      <a:satMod val="155000"/>
                    </a:schemeClr>
                  </a:solidFill>
                  <a:prstDash val="solid"/>
                </a:ln>
                <a:solidFill>
                  <a:schemeClr val="tx2"/>
                </a:solidFill>
                <a:effectLst>
                  <a:outerShdw blurRad="41275" dist="20320" dir="1800000" algn="tl" rotWithShape="0">
                    <a:srgbClr val="000000">
                      <a:alpha val="40000"/>
                    </a:srgbClr>
                  </a:outerShdw>
                </a:effectLst>
              </a:rPr>
              <a:t>Butterfly valves</a:t>
            </a:r>
            <a:endParaRPr lang="ko-KR" altLang="en-US" sz="1400" b="1" dirty="0">
              <a:ln w="12700">
                <a:solidFill>
                  <a:schemeClr val="tx2">
                    <a:satMod val="155000"/>
                  </a:schemeClr>
                </a:solidFill>
                <a:prstDash val="solid"/>
              </a:ln>
              <a:solidFill>
                <a:schemeClr val="tx2"/>
              </a:solidFill>
              <a:effectLst>
                <a:outerShdw blurRad="41275" dist="20320" dir="1800000" algn="tl" rotWithShape="0">
                  <a:srgbClr val="000000">
                    <a:alpha val="40000"/>
                  </a:srgbClr>
                </a:outerShdw>
              </a:effectLst>
            </a:endParaRPr>
          </a:p>
        </p:txBody>
      </p:sp>
      <p:pic>
        <p:nvPicPr>
          <p:cNvPr id="35"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그룹 5">
            <a:extLst>
              <a:ext uri="{FF2B5EF4-FFF2-40B4-BE49-F238E27FC236}">
                <a16:creationId xmlns="" xmlns:xdr="http://schemas.openxmlformats.org/drawingml/2006/spreadsheetDrawing" xmlns:a16="http://schemas.microsoft.com/office/drawing/2014/main" xmlns:lc="http://schemas.openxmlformats.org/drawingml/2006/lockedCanvas" id="{00000000-0008-0000-0300-00001E000000}"/>
              </a:ext>
            </a:extLst>
          </p:cNvPr>
          <p:cNvGrpSpPr/>
          <p:nvPr/>
        </p:nvGrpSpPr>
        <p:grpSpPr>
          <a:xfrm>
            <a:off x="1622406" y="1268760"/>
            <a:ext cx="6354011" cy="1010417"/>
            <a:chOff x="0" y="0"/>
            <a:chExt cx="5662084" cy="1186446"/>
          </a:xfrm>
        </p:grpSpPr>
        <p:sp>
          <p:nvSpPr>
            <p:cNvPr id="28" name="모서리가 둥근 직사각형 27">
              <a:extLst>
                <a:ext uri="{FF2B5EF4-FFF2-40B4-BE49-F238E27FC236}">
                  <a16:creationId xmlns="" xmlns:xdr="http://schemas.openxmlformats.org/drawingml/2006/spreadsheetDrawing" xmlns:a16="http://schemas.microsoft.com/office/drawing/2014/main" xmlns:lc="http://schemas.openxmlformats.org/drawingml/2006/lockedCanvas" id="{00000000-0008-0000-0300-000036000000}"/>
                </a:ext>
              </a:extLst>
            </p:cNvPr>
            <p:cNvSpPr/>
            <p:nvPr/>
          </p:nvSpPr>
          <p:spPr>
            <a:xfrm>
              <a:off x="0" y="12673"/>
              <a:ext cx="5662084" cy="1173773"/>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ko-KR" altLang="en-US">
                <a:latin typeface="Arial" panose="020B0604020202020204" pitchFamily="34" charset="0"/>
                <a:cs typeface="Arial" panose="020B0604020202020204" pitchFamily="34" charset="0"/>
              </a:endParaRPr>
            </a:p>
          </p:txBody>
        </p:sp>
        <p:sp>
          <p:nvSpPr>
            <p:cNvPr id="29" name="모서리가 둥근 직사각형 28">
              <a:extLst>
                <a:ext uri="{FF2B5EF4-FFF2-40B4-BE49-F238E27FC236}">
                  <a16:creationId xmlns="" xmlns:xdr="http://schemas.openxmlformats.org/drawingml/2006/spreadsheetDrawing" xmlns:a16="http://schemas.microsoft.com/office/drawing/2014/main" xmlns:lc="http://schemas.openxmlformats.org/drawingml/2006/lockedCanvas" id="{00000000-0008-0000-0300-000037000000}"/>
                </a:ext>
              </a:extLst>
            </p:cNvPr>
            <p:cNvSpPr/>
            <p:nvPr/>
          </p:nvSpPr>
          <p:spPr>
            <a:xfrm>
              <a:off x="167453" y="55214"/>
              <a:ext cx="1241776" cy="1069960"/>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ko-KR" altLang="en-US">
                <a:latin typeface="Arial" panose="020B0604020202020204" pitchFamily="34" charset="0"/>
                <a:cs typeface="Arial" panose="020B0604020202020204" pitchFamily="34" charset="0"/>
              </a:endParaRPr>
            </a:p>
          </p:txBody>
        </p:sp>
        <p:sp>
          <p:nvSpPr>
            <p:cNvPr id="30" name="순서도: 대체 처리 29">
              <a:extLst>
                <a:ext uri="{FF2B5EF4-FFF2-40B4-BE49-F238E27FC236}">
                  <a16:creationId xmlns="" xmlns:xdr="http://schemas.openxmlformats.org/drawingml/2006/spreadsheetDrawing" xmlns:a16="http://schemas.microsoft.com/office/drawing/2014/main" xmlns:lc="http://schemas.openxmlformats.org/drawingml/2006/lockedCanvas" id="{00000000-0008-0000-0300-000039000000}"/>
                </a:ext>
              </a:extLst>
            </p:cNvPr>
            <p:cNvSpPr/>
            <p:nvPr/>
          </p:nvSpPr>
          <p:spPr>
            <a:xfrm>
              <a:off x="1845816" y="0"/>
              <a:ext cx="3529544" cy="338666"/>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sz="1200" b="1" dirty="0">
                  <a:latin typeface="Arial" panose="020B0604020202020204" pitchFamily="34" charset="0"/>
                  <a:cs typeface="Arial" panose="020B0604020202020204" pitchFamily="34" charset="0"/>
                </a:rPr>
                <a:t> CONCENTRIC</a:t>
              </a:r>
              <a:r>
                <a:rPr lang="en-US" altLang="ko-KR" sz="1200" b="1" baseline="0" dirty="0">
                  <a:latin typeface="Arial" panose="020B0604020202020204" pitchFamily="34" charset="0"/>
                  <a:cs typeface="Arial" panose="020B0604020202020204" pitchFamily="34" charset="0"/>
                </a:rPr>
                <a:t> BUTTERFLY VALVE</a:t>
              </a:r>
              <a:endParaRPr lang="ko-KR" altLang="en-US" sz="1200" b="1" dirty="0">
                <a:latin typeface="Arial" panose="020B0604020202020204" pitchFamily="34" charset="0"/>
                <a:cs typeface="Arial" panose="020B0604020202020204" pitchFamily="34" charset="0"/>
              </a:endParaRPr>
            </a:p>
          </p:txBody>
        </p:sp>
        <p:sp>
          <p:nvSpPr>
            <p:cNvPr id="31" name="순서도: 대체 처리 30">
              <a:extLst>
                <a:ext uri="{FF2B5EF4-FFF2-40B4-BE49-F238E27FC236}">
                  <a16:creationId xmlns="" xmlns:xdr="http://schemas.openxmlformats.org/drawingml/2006/spreadsheetDrawing" xmlns:a16="http://schemas.microsoft.com/office/drawing/2014/main" xmlns:lc="http://schemas.openxmlformats.org/drawingml/2006/lockedCanvas" id="{00000000-0008-0000-0300-00003A000000}"/>
                </a:ext>
              </a:extLst>
            </p:cNvPr>
            <p:cNvSpPr/>
            <p:nvPr/>
          </p:nvSpPr>
          <p:spPr>
            <a:xfrm>
              <a:off x="1845817" y="309562"/>
              <a:ext cx="1648355" cy="33866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latin typeface="Arial" panose="020B0604020202020204" pitchFamily="34" charset="0"/>
                  <a:cs typeface="Arial" panose="020B0604020202020204" pitchFamily="34" charset="0"/>
                </a:rPr>
                <a:t> PRESSURE</a:t>
              </a:r>
              <a:r>
                <a:rPr lang="en-US" altLang="ko-KR" baseline="0" dirty="0">
                  <a:latin typeface="Arial" panose="020B0604020202020204" pitchFamily="34" charset="0"/>
                  <a:cs typeface="Arial" panose="020B0604020202020204" pitchFamily="34" charset="0"/>
                </a:rPr>
                <a:t> RATING</a:t>
              </a:r>
              <a:r>
                <a:rPr lang="en-US" altLang="ko-KR" dirty="0">
                  <a:latin typeface="Arial" panose="020B0604020202020204" pitchFamily="34" charset="0"/>
                  <a:cs typeface="Arial" panose="020B0604020202020204" pitchFamily="34" charset="0"/>
                </a:rPr>
                <a:t> :</a:t>
              </a:r>
              <a:endParaRPr lang="ko-KR" altLang="en-US" b="1" dirty="0">
                <a:latin typeface="Arial" panose="020B0604020202020204" pitchFamily="34" charset="0"/>
                <a:cs typeface="Arial" panose="020B0604020202020204" pitchFamily="34" charset="0"/>
              </a:endParaRPr>
            </a:p>
          </p:txBody>
        </p:sp>
        <p:sp>
          <p:nvSpPr>
            <p:cNvPr id="32" name="순서도: 대체 처리 31">
              <a:extLst>
                <a:ext uri="{FF2B5EF4-FFF2-40B4-BE49-F238E27FC236}">
                  <a16:creationId xmlns="" xmlns:xdr="http://schemas.openxmlformats.org/drawingml/2006/spreadsheetDrawing" xmlns:a16="http://schemas.microsoft.com/office/drawing/2014/main" xmlns:lc="http://schemas.openxmlformats.org/drawingml/2006/lockedCanvas" id="{00000000-0008-0000-0300-00003B000000}"/>
                </a:ext>
              </a:extLst>
            </p:cNvPr>
            <p:cNvSpPr/>
            <p:nvPr/>
          </p:nvSpPr>
          <p:spPr>
            <a:xfrm>
              <a:off x="1837879" y="532926"/>
              <a:ext cx="1497543" cy="342843"/>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latin typeface="Arial" panose="020B0604020202020204" pitchFamily="34" charset="0"/>
                  <a:cs typeface="Arial" panose="020B0604020202020204" pitchFamily="34" charset="0"/>
                </a:rPr>
                <a:t> SIZE RANGE :</a:t>
              </a:r>
              <a:endParaRPr lang="ko-KR" altLang="en-US" b="1" dirty="0">
                <a:latin typeface="Arial" panose="020B0604020202020204" pitchFamily="34" charset="0"/>
                <a:cs typeface="Arial" panose="020B0604020202020204" pitchFamily="34" charset="0"/>
              </a:endParaRPr>
            </a:p>
          </p:txBody>
        </p:sp>
        <p:sp>
          <p:nvSpPr>
            <p:cNvPr id="33" name="순서도: 대체 처리 32">
              <a:extLst>
                <a:ext uri="{FF2B5EF4-FFF2-40B4-BE49-F238E27FC236}">
                  <a16:creationId xmlns="" xmlns:xdr="http://schemas.openxmlformats.org/drawingml/2006/spreadsheetDrawing" xmlns:a16="http://schemas.microsoft.com/office/drawing/2014/main" xmlns:lc="http://schemas.openxmlformats.org/drawingml/2006/lockedCanvas" id="{00000000-0008-0000-0300-00003D000000}"/>
                </a:ext>
              </a:extLst>
            </p:cNvPr>
            <p:cNvSpPr/>
            <p:nvPr/>
          </p:nvSpPr>
          <p:spPr>
            <a:xfrm>
              <a:off x="1873032" y="781872"/>
              <a:ext cx="1156230" cy="33866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latin typeface="Arial" panose="020B0604020202020204" pitchFamily="34" charset="0"/>
                  <a:cs typeface="Arial" panose="020B0604020202020204" pitchFamily="34" charset="0"/>
                </a:rPr>
                <a:t>SEAT MAT'L :</a:t>
              </a:r>
              <a:endParaRPr lang="ko-KR" altLang="en-US" b="1">
                <a:latin typeface="Arial" panose="020B0604020202020204" pitchFamily="34" charset="0"/>
                <a:cs typeface="Arial" panose="020B0604020202020204" pitchFamily="34" charset="0"/>
              </a:endParaRPr>
            </a:p>
          </p:txBody>
        </p:sp>
        <p:sp>
          <p:nvSpPr>
            <p:cNvPr id="34" name="순서도: 대체 처리 33">
              <a:extLst>
                <a:ext uri="{FF2B5EF4-FFF2-40B4-BE49-F238E27FC236}">
                  <a16:creationId xmlns="" xmlns:xdr="http://schemas.openxmlformats.org/drawingml/2006/spreadsheetDrawing" xmlns:a16="http://schemas.microsoft.com/office/drawing/2014/main" xmlns:lc="http://schemas.openxmlformats.org/drawingml/2006/lockedCanvas" id="{00000000-0008-0000-0300-00003E000000}"/>
                </a:ext>
              </a:extLst>
            </p:cNvPr>
            <p:cNvSpPr/>
            <p:nvPr/>
          </p:nvSpPr>
          <p:spPr>
            <a:xfrm>
              <a:off x="3250755" y="309562"/>
              <a:ext cx="2323436" cy="33866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latin typeface="Arial" panose="020B0604020202020204" pitchFamily="34" charset="0"/>
                  <a:cs typeface="Arial" panose="020B0604020202020204" pitchFamily="34" charset="0"/>
                </a:rPr>
                <a:t> 125LB,150LB,</a:t>
              </a:r>
              <a:r>
                <a:rPr lang="en-US" altLang="ko-KR" baseline="0" dirty="0">
                  <a:latin typeface="Arial" panose="020B0604020202020204" pitchFamily="34" charset="0"/>
                  <a:cs typeface="Arial" panose="020B0604020202020204" pitchFamily="34" charset="0"/>
                </a:rPr>
                <a:t> JIS 5K,10K,16K</a:t>
              </a:r>
              <a:r>
                <a:rPr lang="en-US" altLang="ko-KR" dirty="0">
                  <a:latin typeface="Arial" panose="020B0604020202020204" pitchFamily="34" charset="0"/>
                  <a:cs typeface="Arial" panose="020B0604020202020204" pitchFamily="34" charset="0"/>
                </a:rPr>
                <a:t> </a:t>
              </a:r>
              <a:endParaRPr lang="ko-KR" altLang="en-US" b="1" dirty="0">
                <a:latin typeface="Arial" panose="020B0604020202020204" pitchFamily="34" charset="0"/>
                <a:cs typeface="Arial" panose="020B0604020202020204" pitchFamily="34" charset="0"/>
              </a:endParaRPr>
            </a:p>
          </p:txBody>
        </p:sp>
        <p:sp>
          <p:nvSpPr>
            <p:cNvPr id="36" name="순서도: 대체 처리 35">
              <a:extLst>
                <a:ext uri="{FF2B5EF4-FFF2-40B4-BE49-F238E27FC236}">
                  <a16:creationId xmlns="" xmlns:xdr="http://schemas.openxmlformats.org/drawingml/2006/spreadsheetDrawing" xmlns:a16="http://schemas.microsoft.com/office/drawing/2014/main" xmlns:lc="http://schemas.openxmlformats.org/drawingml/2006/lockedCanvas" id="{00000000-0008-0000-0300-00003F000000}"/>
                </a:ext>
              </a:extLst>
            </p:cNvPr>
            <p:cNvSpPr/>
            <p:nvPr/>
          </p:nvSpPr>
          <p:spPr>
            <a:xfrm>
              <a:off x="3242818" y="561050"/>
              <a:ext cx="2141725" cy="342843"/>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latin typeface="Arial" panose="020B0604020202020204" pitchFamily="34" charset="0"/>
                  <a:cs typeface="Arial" panose="020B0604020202020204" pitchFamily="34" charset="0"/>
                </a:rPr>
                <a:t>DN50 ( 2")  ~ DN4000 (160")</a:t>
              </a:r>
              <a:endParaRPr lang="ko-KR" altLang="en-US" b="1">
                <a:latin typeface="Arial" panose="020B0604020202020204" pitchFamily="34" charset="0"/>
                <a:cs typeface="Arial" panose="020B0604020202020204" pitchFamily="34" charset="0"/>
              </a:endParaRPr>
            </a:p>
          </p:txBody>
        </p:sp>
        <p:sp>
          <p:nvSpPr>
            <p:cNvPr id="37" name="순서도: 대체 처리 36">
              <a:extLst>
                <a:ext uri="{FF2B5EF4-FFF2-40B4-BE49-F238E27FC236}">
                  <a16:creationId xmlns="" xmlns:xdr="http://schemas.openxmlformats.org/drawingml/2006/spreadsheetDrawing" xmlns:a16="http://schemas.microsoft.com/office/drawing/2014/main" xmlns:lc="http://schemas.openxmlformats.org/drawingml/2006/lockedCanvas" id="{00000000-0008-0000-0300-000041000000}"/>
                </a:ext>
              </a:extLst>
            </p:cNvPr>
            <p:cNvSpPr/>
            <p:nvPr/>
          </p:nvSpPr>
          <p:spPr>
            <a:xfrm>
              <a:off x="3250755" y="818755"/>
              <a:ext cx="2370667" cy="334487"/>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b="0" dirty="0">
                  <a:latin typeface="Arial" panose="020B0604020202020204" pitchFamily="34" charset="0"/>
                  <a:cs typeface="Arial" panose="020B0604020202020204" pitchFamily="34" charset="0"/>
                </a:rPr>
                <a:t>EPDM</a:t>
              </a:r>
              <a:r>
                <a:rPr lang="en-US" altLang="ko-KR" b="0" baseline="0" dirty="0">
                  <a:latin typeface="Arial" panose="020B0604020202020204" pitchFamily="34" charset="0"/>
                  <a:cs typeface="Arial" panose="020B0604020202020204" pitchFamily="34" charset="0"/>
                </a:rPr>
                <a:t> / NBR / VITON / SILICONE</a:t>
              </a:r>
              <a:endParaRPr lang="ko-KR" altLang="en-US" b="0" dirty="0">
                <a:latin typeface="Arial" panose="020B0604020202020204" pitchFamily="34" charset="0"/>
                <a:cs typeface="Arial" panose="020B0604020202020204" pitchFamily="34" charset="0"/>
              </a:endParaRPr>
            </a:p>
          </p:txBody>
        </p:sp>
        <p:pic>
          <p:nvPicPr>
            <p:cNvPr id="38" name="그림 37">
              <a:extLst>
                <a:ext uri="{FF2B5EF4-FFF2-40B4-BE49-F238E27FC236}">
                  <a16:creationId xmlns="" xmlns:xdr="http://schemas.openxmlformats.org/drawingml/2006/spreadsheetDrawing" xmlns:a16="http://schemas.microsoft.com/office/drawing/2014/main" xmlns:lc="http://schemas.openxmlformats.org/drawingml/2006/lockedCanvas" id="{00000000-0008-0000-0300-00001F01000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1" t="14881" r="24716"/>
            <a:stretch/>
          </p:blipFill>
          <p:spPr>
            <a:xfrm>
              <a:off x="167453" y="115859"/>
              <a:ext cx="1177610" cy="9485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9" name="그룹 8">
            <a:extLst>
              <a:ext uri="{FF2B5EF4-FFF2-40B4-BE49-F238E27FC236}">
                <a16:creationId xmlns="" xmlns:xdr="http://schemas.openxmlformats.org/drawingml/2006/spreadsheetDrawing" xmlns:a16="http://schemas.microsoft.com/office/drawing/2014/main" xmlns:lc="http://schemas.openxmlformats.org/drawingml/2006/lockedCanvas" id="{00000000-0008-0000-0300-000044000000}"/>
              </a:ext>
            </a:extLst>
          </p:cNvPr>
          <p:cNvGrpSpPr/>
          <p:nvPr/>
        </p:nvGrpSpPr>
        <p:grpSpPr>
          <a:xfrm>
            <a:off x="1618249" y="2265878"/>
            <a:ext cx="6410135" cy="1006103"/>
            <a:chOff x="0" y="1394945"/>
            <a:chExt cx="5687982" cy="1181154"/>
          </a:xfrm>
        </p:grpSpPr>
        <p:sp>
          <p:nvSpPr>
            <p:cNvPr id="18" name="모서리가 둥근 직사각형 17">
              <a:extLst>
                <a:ext uri="{FF2B5EF4-FFF2-40B4-BE49-F238E27FC236}">
                  <a16:creationId xmlns="" xmlns:xdr="http://schemas.openxmlformats.org/drawingml/2006/spreadsheetDrawing" xmlns:a16="http://schemas.microsoft.com/office/drawing/2014/main" xmlns:lc="http://schemas.openxmlformats.org/drawingml/2006/lockedCanvas" id="{00000000-0008-0000-0300-0000AC010000}"/>
                </a:ext>
              </a:extLst>
            </p:cNvPr>
            <p:cNvSpPr/>
            <p:nvPr/>
          </p:nvSpPr>
          <p:spPr>
            <a:xfrm>
              <a:off x="0" y="1407618"/>
              <a:ext cx="5662084" cy="1168481"/>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ko-KR" altLang="en-US">
                <a:latin typeface="Arial" panose="020B0604020202020204" pitchFamily="34" charset="0"/>
                <a:cs typeface="Arial" panose="020B0604020202020204" pitchFamily="34" charset="0"/>
              </a:endParaRPr>
            </a:p>
          </p:txBody>
        </p:sp>
        <p:sp>
          <p:nvSpPr>
            <p:cNvPr id="19" name="순서도: 대체 처리 18">
              <a:extLst>
                <a:ext uri="{FF2B5EF4-FFF2-40B4-BE49-F238E27FC236}">
                  <a16:creationId xmlns="" xmlns:xdr="http://schemas.openxmlformats.org/drawingml/2006/spreadsheetDrawing" xmlns:a16="http://schemas.microsoft.com/office/drawing/2014/main" xmlns:lc="http://schemas.openxmlformats.org/drawingml/2006/lockedCanvas" id="{00000000-0008-0000-0300-0000B3010000}"/>
                </a:ext>
              </a:extLst>
            </p:cNvPr>
            <p:cNvSpPr/>
            <p:nvPr/>
          </p:nvSpPr>
          <p:spPr>
            <a:xfrm>
              <a:off x="2767384" y="2176205"/>
              <a:ext cx="2920598" cy="334487"/>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b="0" baseline="0">
                  <a:latin typeface="Arial" panose="020B0604020202020204" pitchFamily="34" charset="0"/>
                  <a:cs typeface="Arial" panose="020B0604020202020204" pitchFamily="34" charset="0"/>
                </a:rPr>
                <a:t>RUBBER / PTFE / MTEAL+PTFE / METAL</a:t>
              </a:r>
              <a:endParaRPr lang="ko-KR" altLang="en-US" b="0">
                <a:latin typeface="Arial" panose="020B0604020202020204" pitchFamily="34" charset="0"/>
                <a:cs typeface="Arial" panose="020B0604020202020204" pitchFamily="34" charset="0"/>
              </a:endParaRPr>
            </a:p>
          </p:txBody>
        </p:sp>
        <p:sp>
          <p:nvSpPr>
            <p:cNvPr id="20" name="순서도: 대체 처리 19">
              <a:extLst>
                <a:ext uri="{FF2B5EF4-FFF2-40B4-BE49-F238E27FC236}">
                  <a16:creationId xmlns="" xmlns:xdr="http://schemas.openxmlformats.org/drawingml/2006/spreadsheetDrawing" xmlns:a16="http://schemas.microsoft.com/office/drawing/2014/main" xmlns:lc="http://schemas.openxmlformats.org/drawingml/2006/lockedCanvas" id="{00000000-0008-0000-0300-0000AD010000}"/>
                </a:ext>
              </a:extLst>
            </p:cNvPr>
            <p:cNvSpPr/>
            <p:nvPr/>
          </p:nvSpPr>
          <p:spPr>
            <a:xfrm>
              <a:off x="1822002" y="1394945"/>
              <a:ext cx="3816179" cy="33337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sz="1200" b="1" dirty="0">
                  <a:latin typeface="Arial" panose="020B0604020202020204" pitchFamily="34" charset="0"/>
                  <a:cs typeface="Arial" panose="020B0604020202020204" pitchFamily="34" charset="0"/>
                </a:rPr>
                <a:t>DOUBLE ECCENTRIC</a:t>
              </a:r>
              <a:r>
                <a:rPr lang="en-US" altLang="ko-KR" sz="1200" b="1" baseline="0" dirty="0">
                  <a:latin typeface="Arial" panose="020B0604020202020204" pitchFamily="34" charset="0"/>
                  <a:cs typeface="Arial" panose="020B0604020202020204" pitchFamily="34" charset="0"/>
                </a:rPr>
                <a:t> BUTTERFLY VALVE</a:t>
              </a:r>
              <a:endParaRPr lang="ko-KR" altLang="en-US" sz="1200" b="1" dirty="0">
                <a:latin typeface="Arial" panose="020B0604020202020204" pitchFamily="34" charset="0"/>
                <a:cs typeface="Arial" panose="020B0604020202020204" pitchFamily="34" charset="0"/>
              </a:endParaRPr>
            </a:p>
          </p:txBody>
        </p:sp>
        <p:sp>
          <p:nvSpPr>
            <p:cNvPr id="21" name="순서도: 대체 처리 20">
              <a:extLst>
                <a:ext uri="{FF2B5EF4-FFF2-40B4-BE49-F238E27FC236}">
                  <a16:creationId xmlns="" xmlns:xdr="http://schemas.openxmlformats.org/drawingml/2006/spreadsheetDrawing" xmlns:a16="http://schemas.microsoft.com/office/drawing/2014/main" xmlns:lc="http://schemas.openxmlformats.org/drawingml/2006/lockedCanvas" id="{00000000-0008-0000-0300-0000AE010000}"/>
                </a:ext>
              </a:extLst>
            </p:cNvPr>
            <p:cNvSpPr/>
            <p:nvPr/>
          </p:nvSpPr>
          <p:spPr>
            <a:xfrm>
              <a:off x="1822004" y="1704507"/>
              <a:ext cx="1648355" cy="33866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latin typeface="Arial" panose="020B0604020202020204" pitchFamily="34" charset="0"/>
                  <a:cs typeface="Arial" panose="020B0604020202020204" pitchFamily="34" charset="0"/>
                </a:rPr>
                <a:t> PRESSURE</a:t>
              </a:r>
              <a:r>
                <a:rPr lang="en-US" altLang="ko-KR" baseline="0" dirty="0">
                  <a:latin typeface="Arial" panose="020B0604020202020204" pitchFamily="34" charset="0"/>
                  <a:cs typeface="Arial" panose="020B0604020202020204" pitchFamily="34" charset="0"/>
                </a:rPr>
                <a:t> RATING</a:t>
              </a:r>
              <a:r>
                <a:rPr lang="en-US" altLang="ko-KR" dirty="0">
                  <a:latin typeface="Arial" panose="020B0604020202020204" pitchFamily="34" charset="0"/>
                  <a:cs typeface="Arial" panose="020B0604020202020204" pitchFamily="34" charset="0"/>
                </a:rPr>
                <a:t> :</a:t>
              </a:r>
              <a:endParaRPr lang="ko-KR" altLang="en-US" b="1" dirty="0">
                <a:latin typeface="Arial" panose="020B0604020202020204" pitchFamily="34" charset="0"/>
                <a:cs typeface="Arial" panose="020B0604020202020204" pitchFamily="34" charset="0"/>
              </a:endParaRPr>
            </a:p>
          </p:txBody>
        </p:sp>
        <p:sp>
          <p:nvSpPr>
            <p:cNvPr id="22" name="순서도: 대체 처리 21">
              <a:extLst>
                <a:ext uri="{FF2B5EF4-FFF2-40B4-BE49-F238E27FC236}">
                  <a16:creationId xmlns="" xmlns:xdr="http://schemas.openxmlformats.org/drawingml/2006/spreadsheetDrawing" xmlns:a16="http://schemas.microsoft.com/office/drawing/2014/main" xmlns:lc="http://schemas.openxmlformats.org/drawingml/2006/lockedCanvas" id="{00000000-0008-0000-0300-0000AF010000}"/>
                </a:ext>
              </a:extLst>
            </p:cNvPr>
            <p:cNvSpPr/>
            <p:nvPr/>
          </p:nvSpPr>
          <p:spPr>
            <a:xfrm>
              <a:off x="1837879" y="1927871"/>
              <a:ext cx="1497543" cy="342843"/>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latin typeface="Arial" panose="020B0604020202020204" pitchFamily="34" charset="0"/>
                  <a:cs typeface="Arial" panose="020B0604020202020204" pitchFamily="34" charset="0"/>
                </a:rPr>
                <a:t> SIZE RANGE :</a:t>
              </a:r>
              <a:endParaRPr lang="ko-KR" altLang="en-US" b="1">
                <a:latin typeface="Arial" panose="020B0604020202020204" pitchFamily="34" charset="0"/>
                <a:cs typeface="Arial" panose="020B0604020202020204" pitchFamily="34" charset="0"/>
              </a:endParaRPr>
            </a:p>
          </p:txBody>
        </p:sp>
        <p:sp>
          <p:nvSpPr>
            <p:cNvPr id="23" name="순서도: 대체 처리 22">
              <a:extLst>
                <a:ext uri="{FF2B5EF4-FFF2-40B4-BE49-F238E27FC236}">
                  <a16:creationId xmlns="" xmlns:xdr="http://schemas.openxmlformats.org/drawingml/2006/spreadsheetDrawing" xmlns:a16="http://schemas.microsoft.com/office/drawing/2014/main" xmlns:lc="http://schemas.openxmlformats.org/drawingml/2006/lockedCanvas" id="{00000000-0008-0000-0300-0000B0010000}"/>
                </a:ext>
              </a:extLst>
            </p:cNvPr>
            <p:cNvSpPr/>
            <p:nvPr/>
          </p:nvSpPr>
          <p:spPr>
            <a:xfrm>
              <a:off x="1873032" y="2171525"/>
              <a:ext cx="1156230" cy="343957"/>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latin typeface="Arial" panose="020B0604020202020204" pitchFamily="34" charset="0"/>
                  <a:cs typeface="Arial" panose="020B0604020202020204" pitchFamily="34" charset="0"/>
                </a:rPr>
                <a:t>SEAT MAT'L :</a:t>
              </a:r>
              <a:endParaRPr lang="ko-KR" altLang="en-US" b="1">
                <a:latin typeface="Arial" panose="020B0604020202020204" pitchFamily="34" charset="0"/>
                <a:cs typeface="Arial" panose="020B0604020202020204" pitchFamily="34" charset="0"/>
              </a:endParaRPr>
            </a:p>
          </p:txBody>
        </p:sp>
        <p:sp>
          <p:nvSpPr>
            <p:cNvPr id="24" name="순서도: 대체 처리 23">
              <a:extLst>
                <a:ext uri="{FF2B5EF4-FFF2-40B4-BE49-F238E27FC236}">
                  <a16:creationId xmlns="" xmlns:xdr="http://schemas.openxmlformats.org/drawingml/2006/spreadsheetDrawing" xmlns:a16="http://schemas.microsoft.com/office/drawing/2014/main" xmlns:lc="http://schemas.openxmlformats.org/drawingml/2006/lockedCanvas" id="{00000000-0008-0000-0300-0000B1010000}"/>
                </a:ext>
              </a:extLst>
            </p:cNvPr>
            <p:cNvSpPr/>
            <p:nvPr/>
          </p:nvSpPr>
          <p:spPr>
            <a:xfrm>
              <a:off x="3250756" y="1704507"/>
              <a:ext cx="2276024" cy="33866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latin typeface="Arial" panose="020B0604020202020204" pitchFamily="34" charset="0"/>
                  <a:cs typeface="Arial" panose="020B0604020202020204" pitchFamily="34" charset="0"/>
                </a:rPr>
                <a:t> 125LB,150LB, JIS 5K,10K,16K </a:t>
              </a:r>
              <a:endParaRPr lang="ko-KR" altLang="en-US" b="1">
                <a:latin typeface="Arial" panose="020B0604020202020204" pitchFamily="34" charset="0"/>
                <a:cs typeface="Arial" panose="020B0604020202020204" pitchFamily="34" charset="0"/>
              </a:endParaRPr>
            </a:p>
          </p:txBody>
        </p:sp>
        <p:sp>
          <p:nvSpPr>
            <p:cNvPr id="25" name="순서도: 대체 처리 24">
              <a:extLst>
                <a:ext uri="{FF2B5EF4-FFF2-40B4-BE49-F238E27FC236}">
                  <a16:creationId xmlns="" xmlns:xdr="http://schemas.openxmlformats.org/drawingml/2006/spreadsheetDrawing" xmlns:a16="http://schemas.microsoft.com/office/drawing/2014/main" xmlns:lc="http://schemas.openxmlformats.org/drawingml/2006/lockedCanvas" id="{00000000-0008-0000-0300-0000B2010000}"/>
                </a:ext>
              </a:extLst>
            </p:cNvPr>
            <p:cNvSpPr/>
            <p:nvPr/>
          </p:nvSpPr>
          <p:spPr>
            <a:xfrm>
              <a:off x="3242818" y="1927871"/>
              <a:ext cx="2046901" cy="342843"/>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latin typeface="Arial" panose="020B0604020202020204" pitchFamily="34" charset="0"/>
                  <a:cs typeface="Arial" panose="020B0604020202020204" pitchFamily="34" charset="0"/>
                </a:rPr>
                <a:t> DN50 (2") ~  DN1200 (48")</a:t>
              </a:r>
              <a:endParaRPr lang="ko-KR" altLang="en-US" b="1" dirty="0">
                <a:latin typeface="Arial" panose="020B0604020202020204" pitchFamily="34" charset="0"/>
                <a:cs typeface="Arial" panose="020B0604020202020204" pitchFamily="34" charset="0"/>
              </a:endParaRPr>
            </a:p>
          </p:txBody>
        </p:sp>
        <p:sp>
          <p:nvSpPr>
            <p:cNvPr id="26" name="모서리가 둥근 직사각형 25">
              <a:extLst>
                <a:ext uri="{FF2B5EF4-FFF2-40B4-BE49-F238E27FC236}">
                  <a16:creationId xmlns="" xmlns:xdr="http://schemas.openxmlformats.org/drawingml/2006/spreadsheetDrawing" xmlns:a16="http://schemas.microsoft.com/office/drawing/2014/main" xmlns:lc="http://schemas.openxmlformats.org/drawingml/2006/lockedCanvas" id="{00000000-0008-0000-0300-0000B4010000}"/>
                </a:ext>
              </a:extLst>
            </p:cNvPr>
            <p:cNvSpPr/>
            <p:nvPr/>
          </p:nvSpPr>
          <p:spPr>
            <a:xfrm>
              <a:off x="174634" y="1458096"/>
              <a:ext cx="1294967" cy="1069961"/>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ko-KR" altLang="en-US">
                <a:latin typeface="Arial" panose="020B0604020202020204" pitchFamily="34" charset="0"/>
                <a:cs typeface="Arial" panose="020B0604020202020204" pitchFamily="34" charset="0"/>
              </a:endParaRPr>
            </a:p>
          </p:txBody>
        </p:sp>
        <p:pic>
          <p:nvPicPr>
            <p:cNvPr id="27" name="그림 26">
              <a:extLst>
                <a:ext uri="{FF2B5EF4-FFF2-40B4-BE49-F238E27FC236}">
                  <a16:creationId xmlns="" xmlns:xdr="http://schemas.openxmlformats.org/drawingml/2006/spreadsheetDrawing" xmlns:a16="http://schemas.microsoft.com/office/drawing/2014/main" xmlns:lc="http://schemas.openxmlformats.org/drawingml/2006/lockedCanvas" id="{00000000-0008-0000-0300-000022010000}"/>
                </a:ext>
              </a:extLst>
            </p:cNvPr>
            <p:cNvPicPr>
              <a:picLocks noChangeAspect="1"/>
            </p:cNvPicPr>
            <p:nvPr/>
          </p:nvPicPr>
          <p:blipFill>
            <a:blip r:embed="rId5" cstate="print">
              <a:extLst>
                <a:ext uri="{28A0092B-C50C-407E-A947-70E740481C1C}">
                  <a14:useLocalDpi xmlns:a14="http://schemas.microsoft.com/office/drawing/2010/main" val="0"/>
                </a:ext>
              </a:extLst>
            </a:blip>
            <a:srcRect l="20764" t="38188" r="25194" b="7475"/>
            <a:stretch>
              <a:fillRect/>
            </a:stretch>
          </p:blipFill>
          <p:spPr bwMode="auto">
            <a:xfrm>
              <a:off x="192950" y="1495404"/>
              <a:ext cx="1214019" cy="996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그룹 9"/>
          <p:cNvGrpSpPr/>
          <p:nvPr/>
        </p:nvGrpSpPr>
        <p:grpSpPr>
          <a:xfrm>
            <a:off x="1621095" y="3212976"/>
            <a:ext cx="6380949" cy="1006103"/>
            <a:chOff x="0" y="2757300"/>
            <a:chExt cx="5521230" cy="1233822"/>
          </a:xfrm>
        </p:grpSpPr>
        <p:sp>
          <p:nvSpPr>
            <p:cNvPr id="11" name="모서리가 둥근 직사각형 10">
              <a:extLst>
                <a:ext uri="{FF2B5EF4-FFF2-40B4-BE49-F238E27FC236}">
                  <a16:creationId xmlns="" xmlns:xdr="http://schemas.openxmlformats.org/drawingml/2006/spreadsheetDrawing" xmlns:a16="http://schemas.microsoft.com/office/drawing/2014/main" xmlns:lc="http://schemas.openxmlformats.org/drawingml/2006/lockedCanvas" id="{00000000-0008-0000-0300-0000B5010000}"/>
                </a:ext>
              </a:extLst>
            </p:cNvPr>
            <p:cNvSpPr/>
            <p:nvPr/>
          </p:nvSpPr>
          <p:spPr>
            <a:xfrm>
              <a:off x="0" y="2769973"/>
              <a:ext cx="5521230" cy="1221149"/>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ko-KR" altLang="en-US">
                <a:latin typeface="Arial" panose="020B0604020202020204" pitchFamily="34" charset="0"/>
                <a:cs typeface="Arial" panose="020B0604020202020204" pitchFamily="34" charset="0"/>
              </a:endParaRPr>
            </a:p>
          </p:txBody>
        </p:sp>
        <p:sp>
          <p:nvSpPr>
            <p:cNvPr id="12" name="순서도: 대체 처리 11">
              <a:extLst>
                <a:ext uri="{FF2B5EF4-FFF2-40B4-BE49-F238E27FC236}">
                  <a16:creationId xmlns="" xmlns:xdr="http://schemas.openxmlformats.org/drawingml/2006/spreadsheetDrawing" xmlns:a16="http://schemas.microsoft.com/office/drawing/2014/main" xmlns:lc="http://schemas.openxmlformats.org/drawingml/2006/lockedCanvas" id="{00000000-0008-0000-0300-0000B6010000}"/>
                </a:ext>
              </a:extLst>
            </p:cNvPr>
            <p:cNvSpPr/>
            <p:nvPr/>
          </p:nvSpPr>
          <p:spPr>
            <a:xfrm>
              <a:off x="1810602" y="2757300"/>
              <a:ext cx="3423904" cy="350931"/>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sz="1200" b="1" dirty="0">
                  <a:latin typeface="Arial" panose="020B0604020202020204" pitchFamily="34" charset="0"/>
                  <a:cs typeface="Arial" panose="020B0604020202020204" pitchFamily="34" charset="0"/>
                </a:rPr>
                <a:t> WATER</a:t>
              </a:r>
              <a:r>
                <a:rPr lang="en-US" altLang="ko-KR" sz="1200" b="1" baseline="0" dirty="0">
                  <a:latin typeface="Arial" panose="020B0604020202020204" pitchFamily="34" charset="0"/>
                  <a:cs typeface="Arial" panose="020B0604020202020204" pitchFamily="34" charset="0"/>
                </a:rPr>
                <a:t> WORKS BUTTERFLY VALVE</a:t>
              </a:r>
              <a:endParaRPr lang="ko-KR" altLang="en-US" sz="1200" b="1" dirty="0">
                <a:latin typeface="Arial" panose="020B0604020202020204" pitchFamily="34" charset="0"/>
                <a:cs typeface="Arial" panose="020B0604020202020204" pitchFamily="34" charset="0"/>
              </a:endParaRPr>
            </a:p>
          </p:txBody>
        </p:sp>
        <p:sp>
          <p:nvSpPr>
            <p:cNvPr id="13" name="순서도: 대체 처리 12">
              <a:extLst>
                <a:ext uri="{FF2B5EF4-FFF2-40B4-BE49-F238E27FC236}">
                  <a16:creationId xmlns="" xmlns:xdr="http://schemas.openxmlformats.org/drawingml/2006/spreadsheetDrawing" xmlns:a16="http://schemas.microsoft.com/office/drawing/2014/main" xmlns:lc="http://schemas.openxmlformats.org/drawingml/2006/lockedCanvas" id="{00000000-0008-0000-0300-0000B7010000}"/>
                </a:ext>
              </a:extLst>
            </p:cNvPr>
            <p:cNvSpPr/>
            <p:nvPr/>
          </p:nvSpPr>
          <p:spPr>
            <a:xfrm>
              <a:off x="1810603" y="3084418"/>
              <a:ext cx="1595535" cy="347443"/>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latin typeface="Arial" panose="020B0604020202020204" pitchFamily="34" charset="0"/>
                  <a:cs typeface="Arial" panose="020B0604020202020204" pitchFamily="34" charset="0"/>
                </a:rPr>
                <a:t> PRESSURE</a:t>
              </a:r>
              <a:r>
                <a:rPr lang="en-US" altLang="ko-KR" baseline="0">
                  <a:latin typeface="Arial" panose="020B0604020202020204" pitchFamily="34" charset="0"/>
                  <a:cs typeface="Arial" panose="020B0604020202020204" pitchFamily="34" charset="0"/>
                </a:rPr>
                <a:t> RATING</a:t>
              </a:r>
              <a:r>
                <a:rPr lang="en-US" altLang="ko-KR">
                  <a:latin typeface="Arial" panose="020B0604020202020204" pitchFamily="34" charset="0"/>
                  <a:cs typeface="Arial" panose="020B0604020202020204" pitchFamily="34" charset="0"/>
                </a:rPr>
                <a:t> :</a:t>
              </a:r>
              <a:endParaRPr lang="ko-KR" altLang="en-US" b="1">
                <a:latin typeface="Arial" panose="020B0604020202020204" pitchFamily="34" charset="0"/>
                <a:cs typeface="Arial" panose="020B0604020202020204" pitchFamily="34" charset="0"/>
              </a:endParaRPr>
            </a:p>
          </p:txBody>
        </p:sp>
        <p:sp>
          <p:nvSpPr>
            <p:cNvPr id="14" name="순서도: 대체 처리 13">
              <a:extLst>
                <a:ext uri="{FF2B5EF4-FFF2-40B4-BE49-F238E27FC236}">
                  <a16:creationId xmlns="" xmlns:xdr="http://schemas.openxmlformats.org/drawingml/2006/spreadsheetDrawing" xmlns:a16="http://schemas.microsoft.com/office/drawing/2014/main" xmlns:lc="http://schemas.openxmlformats.org/drawingml/2006/lockedCanvas" id="{00000000-0008-0000-0300-0000B8010000}"/>
                </a:ext>
              </a:extLst>
            </p:cNvPr>
            <p:cNvSpPr/>
            <p:nvPr/>
          </p:nvSpPr>
          <p:spPr>
            <a:xfrm>
              <a:off x="1802665" y="3316560"/>
              <a:ext cx="1444723" cy="360399"/>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latin typeface="Arial" panose="020B0604020202020204" pitchFamily="34" charset="0"/>
                  <a:cs typeface="Arial" panose="020B0604020202020204" pitchFamily="34" charset="0"/>
                </a:rPr>
                <a:t> SIZE RANGE :</a:t>
              </a:r>
              <a:endParaRPr lang="ko-KR" altLang="en-US" b="1">
                <a:latin typeface="Arial" panose="020B0604020202020204" pitchFamily="34" charset="0"/>
                <a:cs typeface="Arial" panose="020B0604020202020204" pitchFamily="34" charset="0"/>
              </a:endParaRPr>
            </a:p>
          </p:txBody>
        </p:sp>
        <p:sp>
          <p:nvSpPr>
            <p:cNvPr id="15" name="순서도: 대체 처리 14">
              <a:extLst>
                <a:ext uri="{FF2B5EF4-FFF2-40B4-BE49-F238E27FC236}">
                  <a16:creationId xmlns="" xmlns:xdr="http://schemas.openxmlformats.org/drawingml/2006/spreadsheetDrawing" xmlns:a16="http://schemas.microsoft.com/office/drawing/2014/main" xmlns:lc="http://schemas.openxmlformats.org/drawingml/2006/lockedCanvas" id="{00000000-0008-0000-0300-0000BB010000}"/>
                </a:ext>
              </a:extLst>
            </p:cNvPr>
            <p:cNvSpPr/>
            <p:nvPr/>
          </p:nvSpPr>
          <p:spPr>
            <a:xfrm>
              <a:off x="3172390" y="3354660"/>
              <a:ext cx="2270078" cy="360399"/>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latin typeface="Arial" panose="020B0604020202020204" pitchFamily="34" charset="0"/>
                  <a:cs typeface="Arial" panose="020B0604020202020204" pitchFamily="34" charset="0"/>
                </a:rPr>
                <a:t> DN80 (3") ~ DN4000 (160")</a:t>
              </a:r>
              <a:endParaRPr lang="ko-KR" altLang="en-US" b="1" dirty="0">
                <a:latin typeface="Arial" panose="020B0604020202020204" pitchFamily="34" charset="0"/>
                <a:cs typeface="Arial" panose="020B0604020202020204" pitchFamily="34" charset="0"/>
              </a:endParaRPr>
            </a:p>
          </p:txBody>
        </p:sp>
        <p:sp>
          <p:nvSpPr>
            <p:cNvPr id="16" name="순서도: 대체 처리 15">
              <a:extLst>
                <a:ext uri="{FF2B5EF4-FFF2-40B4-BE49-F238E27FC236}">
                  <a16:creationId xmlns="" xmlns:xdr="http://schemas.openxmlformats.org/drawingml/2006/spreadsheetDrawing" xmlns:a16="http://schemas.microsoft.com/office/drawing/2014/main" xmlns:lc="http://schemas.openxmlformats.org/drawingml/2006/lockedCanvas" id="{00000000-0008-0000-0300-0000BC010000}"/>
                </a:ext>
              </a:extLst>
            </p:cNvPr>
            <p:cNvSpPr/>
            <p:nvPr/>
          </p:nvSpPr>
          <p:spPr>
            <a:xfrm>
              <a:off x="3180328" y="3592117"/>
              <a:ext cx="2300240" cy="352043"/>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b="0" baseline="0">
                  <a:latin typeface="Arial" panose="020B0604020202020204" pitchFamily="34" charset="0"/>
                  <a:cs typeface="Arial" panose="020B0604020202020204" pitchFamily="34" charset="0"/>
                </a:rPr>
                <a:t>EPDM / NBR</a:t>
              </a:r>
              <a:endParaRPr lang="ko-KR" altLang="en-US" b="0">
                <a:latin typeface="Arial" panose="020B0604020202020204" pitchFamily="34" charset="0"/>
                <a:cs typeface="Arial" panose="020B0604020202020204" pitchFamily="34" charset="0"/>
              </a:endParaRPr>
            </a:p>
          </p:txBody>
        </p:sp>
        <p:pic>
          <p:nvPicPr>
            <p:cNvPr id="17" name="그림 16">
              <a:extLst>
                <a:ext uri="{FF2B5EF4-FFF2-40B4-BE49-F238E27FC236}">
                  <a16:creationId xmlns="" xmlns:xdr="http://schemas.openxmlformats.org/drawingml/2006/spreadsheetDrawing" xmlns:a16="http://schemas.microsoft.com/office/drawing/2014/main" xmlns:lc="http://schemas.openxmlformats.org/drawingml/2006/lockedCanvas" id="{00000000-0008-0000-0300-0000E101000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927" t="5904" r="9683"/>
            <a:stretch/>
          </p:blipFill>
          <p:spPr>
            <a:xfrm>
              <a:off x="167827" y="2883610"/>
              <a:ext cx="1262753" cy="9840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39" name="순서도: 대체 처리 38">
            <a:extLst>
              <a:ext uri="{FF2B5EF4-FFF2-40B4-BE49-F238E27FC236}">
                <a16:creationId xmlns="" xmlns:xdr="http://schemas.openxmlformats.org/drawingml/2006/spreadsheetDrawing" xmlns:a16="http://schemas.microsoft.com/office/drawing/2014/main" xmlns:lc="http://schemas.openxmlformats.org/drawingml/2006/lockedCanvas" id="{00000000-0008-0000-0300-0000B9010000}"/>
              </a:ext>
            </a:extLst>
          </p:cNvPr>
          <p:cNvSpPr/>
          <p:nvPr/>
        </p:nvSpPr>
        <p:spPr>
          <a:xfrm>
            <a:off x="3779912" y="3901066"/>
            <a:ext cx="1183804" cy="294791"/>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latin typeface="Arial" panose="020B0604020202020204" pitchFamily="34" charset="0"/>
                <a:cs typeface="Arial" panose="020B0604020202020204" pitchFamily="34" charset="0"/>
              </a:rPr>
              <a:t>SEAT MAT'L :</a:t>
            </a:r>
            <a:endParaRPr lang="ko-KR" altLang="en-US" b="1" dirty="0">
              <a:latin typeface="Arial" panose="020B0604020202020204" pitchFamily="34" charset="0"/>
              <a:cs typeface="Arial" panose="020B0604020202020204" pitchFamily="34" charset="0"/>
            </a:endParaRPr>
          </a:p>
        </p:txBody>
      </p:sp>
      <p:sp>
        <p:nvSpPr>
          <p:cNvPr id="40" name="순서도: 대체 처리 39">
            <a:extLst>
              <a:ext uri="{FF2B5EF4-FFF2-40B4-BE49-F238E27FC236}">
                <a16:creationId xmlns="" xmlns:xdr="http://schemas.openxmlformats.org/drawingml/2006/spreadsheetDrawing" xmlns:a16="http://schemas.microsoft.com/office/drawing/2014/main" xmlns:lc="http://schemas.openxmlformats.org/drawingml/2006/lockedCanvas" id="{00000000-0008-0000-0300-0000BA010000}"/>
              </a:ext>
            </a:extLst>
          </p:cNvPr>
          <p:cNvSpPr/>
          <p:nvPr/>
        </p:nvSpPr>
        <p:spPr>
          <a:xfrm>
            <a:off x="5492482" y="3473732"/>
            <a:ext cx="1957817" cy="28331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latin typeface="Arial" panose="020B0604020202020204" pitchFamily="34" charset="0"/>
                <a:cs typeface="Arial" panose="020B0604020202020204" pitchFamily="34" charset="0"/>
              </a:rPr>
              <a:t> AWWA C207 </a:t>
            </a:r>
            <a:endParaRPr lang="ko-KR" altLang="en-US" b="1" dirty="0">
              <a:latin typeface="Arial" panose="020B0604020202020204" pitchFamily="34" charset="0"/>
              <a:cs typeface="Arial" panose="020B0604020202020204" pitchFamily="34" charset="0"/>
            </a:endParaRPr>
          </a:p>
        </p:txBody>
      </p:sp>
      <p:grpSp>
        <p:nvGrpSpPr>
          <p:cNvPr id="103" name="그룹 102">
            <a:extLst>
              <a:ext uri="{FF2B5EF4-FFF2-40B4-BE49-F238E27FC236}">
                <a16:creationId xmlns="" xmlns:xdr="http://schemas.openxmlformats.org/drawingml/2006/spreadsheetDrawing" xmlns:a16="http://schemas.microsoft.com/office/drawing/2014/main" xmlns:lc="http://schemas.openxmlformats.org/drawingml/2006/lockedCanvas" id="{00000000-0008-0000-0300-0000BE010000}"/>
              </a:ext>
            </a:extLst>
          </p:cNvPr>
          <p:cNvGrpSpPr/>
          <p:nvPr/>
        </p:nvGrpSpPr>
        <p:grpSpPr>
          <a:xfrm>
            <a:off x="1635912" y="4149080"/>
            <a:ext cx="6393895" cy="1083488"/>
            <a:chOff x="0" y="0"/>
            <a:chExt cx="5662084" cy="1186446"/>
          </a:xfrm>
        </p:grpSpPr>
        <p:sp>
          <p:nvSpPr>
            <p:cNvPr id="105" name="모서리가 둥근 직사각형 104">
              <a:extLst>
                <a:ext uri="{FF2B5EF4-FFF2-40B4-BE49-F238E27FC236}">
                  <a16:creationId xmlns="" xmlns:xdr="http://schemas.openxmlformats.org/drawingml/2006/spreadsheetDrawing" xmlns:a16="http://schemas.microsoft.com/office/drawing/2014/main" xmlns:lc="http://schemas.openxmlformats.org/drawingml/2006/lockedCanvas" id="{00000000-0008-0000-0300-0000BF010000}"/>
                </a:ext>
              </a:extLst>
            </p:cNvPr>
            <p:cNvSpPr/>
            <p:nvPr/>
          </p:nvSpPr>
          <p:spPr>
            <a:xfrm>
              <a:off x="0" y="12673"/>
              <a:ext cx="5662084" cy="1173773"/>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ko-KR" altLang="en-US"/>
            </a:p>
          </p:txBody>
        </p:sp>
        <p:sp>
          <p:nvSpPr>
            <p:cNvPr id="106" name="모서리가 둥근 직사각형 105">
              <a:extLst>
                <a:ext uri="{FF2B5EF4-FFF2-40B4-BE49-F238E27FC236}">
                  <a16:creationId xmlns="" xmlns:xdr="http://schemas.openxmlformats.org/drawingml/2006/spreadsheetDrawing" xmlns:a16="http://schemas.microsoft.com/office/drawing/2014/main" xmlns:lc="http://schemas.openxmlformats.org/drawingml/2006/lockedCanvas" id="{00000000-0008-0000-0300-0000C0010000}"/>
                </a:ext>
              </a:extLst>
            </p:cNvPr>
            <p:cNvSpPr/>
            <p:nvPr/>
          </p:nvSpPr>
          <p:spPr>
            <a:xfrm>
              <a:off x="102285" y="55214"/>
              <a:ext cx="1349960" cy="1069961"/>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ko-KR" altLang="en-US"/>
            </a:p>
          </p:txBody>
        </p:sp>
        <p:sp>
          <p:nvSpPr>
            <p:cNvPr id="107" name="순서도: 대체 처리 106">
              <a:extLst>
                <a:ext uri="{FF2B5EF4-FFF2-40B4-BE49-F238E27FC236}">
                  <a16:creationId xmlns="" xmlns:xdr="http://schemas.openxmlformats.org/drawingml/2006/spreadsheetDrawing" xmlns:a16="http://schemas.microsoft.com/office/drawing/2014/main" xmlns:lc="http://schemas.openxmlformats.org/drawingml/2006/lockedCanvas" id="{00000000-0008-0000-0300-0000C1010000}"/>
                </a:ext>
              </a:extLst>
            </p:cNvPr>
            <p:cNvSpPr/>
            <p:nvPr/>
          </p:nvSpPr>
          <p:spPr>
            <a:xfrm>
              <a:off x="1845816" y="0"/>
              <a:ext cx="3529544" cy="338666"/>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b="1" dirty="0"/>
                <a:t> TRIPLE OFFSET</a:t>
              </a:r>
              <a:r>
                <a:rPr lang="en-US" altLang="ko-KR" b="1" baseline="0" dirty="0"/>
                <a:t> BUTTERFLY VALVE</a:t>
              </a:r>
              <a:endParaRPr lang="ko-KR" altLang="en-US" b="1" dirty="0"/>
            </a:p>
          </p:txBody>
        </p:sp>
        <p:sp>
          <p:nvSpPr>
            <p:cNvPr id="108" name="순서도: 대체 처리 107">
              <a:extLst>
                <a:ext uri="{FF2B5EF4-FFF2-40B4-BE49-F238E27FC236}">
                  <a16:creationId xmlns="" xmlns:xdr="http://schemas.openxmlformats.org/drawingml/2006/spreadsheetDrawing" xmlns:a16="http://schemas.microsoft.com/office/drawing/2014/main" xmlns:lc="http://schemas.openxmlformats.org/drawingml/2006/lockedCanvas" id="{00000000-0008-0000-0300-0000C2010000}"/>
                </a:ext>
              </a:extLst>
            </p:cNvPr>
            <p:cNvSpPr/>
            <p:nvPr/>
          </p:nvSpPr>
          <p:spPr>
            <a:xfrm>
              <a:off x="1845817" y="309562"/>
              <a:ext cx="1648355" cy="33866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t> PRESSURE</a:t>
              </a:r>
              <a:r>
                <a:rPr lang="en-US" altLang="ko-KR" baseline="0" dirty="0"/>
                <a:t> RATING</a:t>
              </a:r>
              <a:r>
                <a:rPr lang="en-US" altLang="ko-KR" dirty="0"/>
                <a:t> :</a:t>
              </a:r>
              <a:endParaRPr lang="ko-KR" altLang="en-US" b="1" dirty="0"/>
            </a:p>
          </p:txBody>
        </p:sp>
        <p:sp>
          <p:nvSpPr>
            <p:cNvPr id="109" name="순서도: 대체 처리 108">
              <a:extLst>
                <a:ext uri="{FF2B5EF4-FFF2-40B4-BE49-F238E27FC236}">
                  <a16:creationId xmlns="" xmlns:xdr="http://schemas.openxmlformats.org/drawingml/2006/spreadsheetDrawing" xmlns:a16="http://schemas.microsoft.com/office/drawing/2014/main" xmlns:lc="http://schemas.openxmlformats.org/drawingml/2006/lockedCanvas" id="{00000000-0008-0000-0300-0000C3010000}"/>
                </a:ext>
              </a:extLst>
            </p:cNvPr>
            <p:cNvSpPr/>
            <p:nvPr/>
          </p:nvSpPr>
          <p:spPr>
            <a:xfrm>
              <a:off x="1837879" y="532926"/>
              <a:ext cx="1497543" cy="342843"/>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t> SIZE RANGE :</a:t>
              </a:r>
              <a:endParaRPr lang="ko-KR" altLang="en-US" b="1"/>
            </a:p>
          </p:txBody>
        </p:sp>
        <p:sp>
          <p:nvSpPr>
            <p:cNvPr id="110" name="순서도: 대체 처리 109">
              <a:extLst>
                <a:ext uri="{FF2B5EF4-FFF2-40B4-BE49-F238E27FC236}">
                  <a16:creationId xmlns="" xmlns:xdr="http://schemas.openxmlformats.org/drawingml/2006/spreadsheetDrawing" xmlns:a16="http://schemas.microsoft.com/office/drawing/2014/main" xmlns:lc="http://schemas.openxmlformats.org/drawingml/2006/lockedCanvas" id="{00000000-0008-0000-0300-0000C4010000}"/>
                </a:ext>
              </a:extLst>
            </p:cNvPr>
            <p:cNvSpPr/>
            <p:nvPr/>
          </p:nvSpPr>
          <p:spPr>
            <a:xfrm>
              <a:off x="1873032" y="781872"/>
              <a:ext cx="1156230" cy="33866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t>SEAT MAT'L :</a:t>
              </a:r>
              <a:endParaRPr lang="ko-KR" altLang="en-US" b="1"/>
            </a:p>
          </p:txBody>
        </p:sp>
        <p:sp>
          <p:nvSpPr>
            <p:cNvPr id="111" name="순서도: 대체 처리 110">
              <a:extLst>
                <a:ext uri="{FF2B5EF4-FFF2-40B4-BE49-F238E27FC236}">
                  <a16:creationId xmlns="" xmlns:xdr="http://schemas.openxmlformats.org/drawingml/2006/spreadsheetDrawing" xmlns:a16="http://schemas.microsoft.com/office/drawing/2014/main" xmlns:lc="http://schemas.openxmlformats.org/drawingml/2006/lockedCanvas" id="{00000000-0008-0000-0300-0000C5010000}"/>
                </a:ext>
              </a:extLst>
            </p:cNvPr>
            <p:cNvSpPr/>
            <p:nvPr/>
          </p:nvSpPr>
          <p:spPr>
            <a:xfrm>
              <a:off x="3250756" y="309562"/>
              <a:ext cx="2351883" cy="33866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t> 150LB ~ 1500LB, JIS10K~30K </a:t>
              </a:r>
              <a:endParaRPr lang="ko-KR" altLang="en-US" b="1" dirty="0"/>
            </a:p>
          </p:txBody>
        </p:sp>
        <p:sp>
          <p:nvSpPr>
            <p:cNvPr id="112" name="순서도: 대체 처리 111">
              <a:extLst>
                <a:ext uri="{FF2B5EF4-FFF2-40B4-BE49-F238E27FC236}">
                  <a16:creationId xmlns="" xmlns:xdr="http://schemas.openxmlformats.org/drawingml/2006/spreadsheetDrawing" xmlns:a16="http://schemas.microsoft.com/office/drawing/2014/main" xmlns:lc="http://schemas.openxmlformats.org/drawingml/2006/lockedCanvas" id="{00000000-0008-0000-0300-0000C6010000}"/>
                </a:ext>
              </a:extLst>
            </p:cNvPr>
            <p:cNvSpPr/>
            <p:nvPr/>
          </p:nvSpPr>
          <p:spPr>
            <a:xfrm>
              <a:off x="3242817" y="532926"/>
              <a:ext cx="2141725" cy="342843"/>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t>DN80 (3")  ~ DN3600 (144")</a:t>
              </a:r>
              <a:endParaRPr lang="ko-KR" altLang="en-US" b="1"/>
            </a:p>
          </p:txBody>
        </p:sp>
        <p:sp>
          <p:nvSpPr>
            <p:cNvPr id="113" name="순서도: 대체 처리 112">
              <a:extLst>
                <a:ext uri="{FF2B5EF4-FFF2-40B4-BE49-F238E27FC236}">
                  <a16:creationId xmlns="" xmlns:xdr="http://schemas.openxmlformats.org/drawingml/2006/spreadsheetDrawing" xmlns:a16="http://schemas.microsoft.com/office/drawing/2014/main" xmlns:lc="http://schemas.openxmlformats.org/drawingml/2006/lockedCanvas" id="{00000000-0008-0000-0300-0000C7010000}"/>
                </a:ext>
              </a:extLst>
            </p:cNvPr>
            <p:cNvSpPr/>
            <p:nvPr/>
          </p:nvSpPr>
          <p:spPr>
            <a:xfrm>
              <a:off x="2795831" y="771759"/>
              <a:ext cx="2854039" cy="334487"/>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b="0" baseline="0"/>
                <a:t>METAL / METAL+GRAPHITE / METAL+PTFE</a:t>
              </a:r>
              <a:endParaRPr lang="ko-KR" altLang="en-US" b="0"/>
            </a:p>
          </p:txBody>
        </p:sp>
      </p:grpSp>
      <p:pic>
        <p:nvPicPr>
          <p:cNvPr id="104" name="그림 103">
            <a:extLst>
              <a:ext uri="{FF2B5EF4-FFF2-40B4-BE49-F238E27FC236}">
                <a16:creationId xmlns="" xmlns:xdr="http://schemas.openxmlformats.org/drawingml/2006/spreadsheetDrawing" xmlns:a16="http://schemas.microsoft.com/office/drawing/2014/main" xmlns:lc="http://schemas.openxmlformats.org/drawingml/2006/lockedCanvas" id="{00000000-0008-0000-0300-00004501000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439" t="6250" r="2557" b="4404"/>
          <a:stretch/>
        </p:blipFill>
        <p:spPr>
          <a:xfrm>
            <a:off x="1815055" y="4221088"/>
            <a:ext cx="1460801" cy="932116"/>
          </a:xfrm>
          <a:prstGeom prst="rect">
            <a:avLst/>
          </a:prstGeom>
          <a:ln>
            <a:noFill/>
          </a:ln>
          <a:effectLst>
            <a:outerShdw blurRad="190500" algn="tl" rotWithShape="0">
              <a:srgbClr val="000000">
                <a:alpha val="70000"/>
              </a:srgbClr>
            </a:outerShdw>
          </a:effectLst>
        </p:spPr>
      </p:pic>
      <p:grpSp>
        <p:nvGrpSpPr>
          <p:cNvPr id="124" name="그룹 123">
            <a:extLst>
              <a:ext uri="{FF2B5EF4-FFF2-40B4-BE49-F238E27FC236}">
                <a16:creationId xmlns="" xmlns:xdr="http://schemas.openxmlformats.org/drawingml/2006/spreadsheetDrawing" xmlns:a16="http://schemas.microsoft.com/office/drawing/2014/main" xmlns:lc="http://schemas.openxmlformats.org/drawingml/2006/lockedCanvas" id="{00000000-0008-0000-0300-0000D4010000}"/>
              </a:ext>
            </a:extLst>
          </p:cNvPr>
          <p:cNvGrpSpPr/>
          <p:nvPr/>
        </p:nvGrpSpPr>
        <p:grpSpPr>
          <a:xfrm>
            <a:off x="1645886" y="5210280"/>
            <a:ext cx="6383921" cy="1133410"/>
            <a:chOff x="0" y="0"/>
            <a:chExt cx="5662084" cy="1168481"/>
          </a:xfrm>
        </p:grpSpPr>
        <p:sp>
          <p:nvSpPr>
            <p:cNvPr id="126" name="모서리가 둥근 직사각형 125">
              <a:extLst>
                <a:ext uri="{FF2B5EF4-FFF2-40B4-BE49-F238E27FC236}">
                  <a16:creationId xmlns="" xmlns:xdr="http://schemas.openxmlformats.org/drawingml/2006/spreadsheetDrawing" xmlns:a16="http://schemas.microsoft.com/office/drawing/2014/main" xmlns:lc="http://schemas.openxmlformats.org/drawingml/2006/lockedCanvas" id="{00000000-0008-0000-0300-0000D5010000}"/>
                </a:ext>
              </a:extLst>
            </p:cNvPr>
            <p:cNvSpPr/>
            <p:nvPr/>
          </p:nvSpPr>
          <p:spPr>
            <a:xfrm>
              <a:off x="0" y="0"/>
              <a:ext cx="5662084" cy="1168481"/>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ko-KR" altLang="en-US"/>
            </a:p>
          </p:txBody>
        </p:sp>
        <p:sp>
          <p:nvSpPr>
            <p:cNvPr id="127" name="순서도: 대체 처리 126">
              <a:extLst>
                <a:ext uri="{FF2B5EF4-FFF2-40B4-BE49-F238E27FC236}">
                  <a16:creationId xmlns="" xmlns:xdr="http://schemas.openxmlformats.org/drawingml/2006/spreadsheetDrawing" xmlns:a16="http://schemas.microsoft.com/office/drawing/2014/main" xmlns:lc="http://schemas.openxmlformats.org/drawingml/2006/lockedCanvas" id="{00000000-0008-0000-0300-0000D6010000}"/>
                </a:ext>
              </a:extLst>
            </p:cNvPr>
            <p:cNvSpPr/>
            <p:nvPr/>
          </p:nvSpPr>
          <p:spPr>
            <a:xfrm>
              <a:off x="1883168" y="3202"/>
              <a:ext cx="3500941" cy="33337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sz="1200" b="1" dirty="0"/>
                <a:t> </a:t>
              </a:r>
              <a:r>
                <a:rPr lang="en-US" altLang="ko-KR" sz="1200" b="1" dirty="0" smtClean="0"/>
                <a:t>COMBINED </a:t>
              </a:r>
              <a:r>
                <a:rPr lang="en-US" altLang="ko-KR" sz="1200" b="1" dirty="0"/>
                <a:t>NON RETURN</a:t>
              </a:r>
              <a:r>
                <a:rPr lang="en-US" altLang="ko-KR" sz="1200" b="1" baseline="0" dirty="0"/>
                <a:t> </a:t>
              </a:r>
              <a:r>
                <a:rPr lang="en-US" altLang="ko-KR" sz="1200" b="1" baseline="0" dirty="0" smtClean="0"/>
                <a:t>CHECK </a:t>
              </a:r>
              <a:r>
                <a:rPr lang="en-US" altLang="ko-KR" sz="1200" b="1" baseline="0" dirty="0"/>
                <a:t>VALVE</a:t>
              </a:r>
              <a:endParaRPr lang="ko-KR" altLang="en-US" sz="1200" b="1" dirty="0"/>
            </a:p>
          </p:txBody>
        </p:sp>
        <p:sp>
          <p:nvSpPr>
            <p:cNvPr id="128" name="순서도: 대체 처리 127">
              <a:extLst>
                <a:ext uri="{FF2B5EF4-FFF2-40B4-BE49-F238E27FC236}">
                  <a16:creationId xmlns="" xmlns:xdr="http://schemas.openxmlformats.org/drawingml/2006/spreadsheetDrawing" xmlns:a16="http://schemas.microsoft.com/office/drawing/2014/main" xmlns:lc="http://schemas.openxmlformats.org/drawingml/2006/lockedCanvas" id="{00000000-0008-0000-0300-0000D7010000}"/>
                </a:ext>
              </a:extLst>
            </p:cNvPr>
            <p:cNvSpPr/>
            <p:nvPr/>
          </p:nvSpPr>
          <p:spPr>
            <a:xfrm>
              <a:off x="1845817" y="296889"/>
              <a:ext cx="1648355" cy="33866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t> PRESSURE</a:t>
              </a:r>
              <a:r>
                <a:rPr lang="en-US" altLang="ko-KR" baseline="0"/>
                <a:t> RATING</a:t>
              </a:r>
              <a:r>
                <a:rPr lang="en-US" altLang="ko-KR"/>
                <a:t> :</a:t>
              </a:r>
              <a:endParaRPr lang="ko-KR" altLang="en-US" b="1"/>
            </a:p>
          </p:txBody>
        </p:sp>
        <p:sp>
          <p:nvSpPr>
            <p:cNvPr id="129" name="순서도: 대체 처리 128">
              <a:extLst>
                <a:ext uri="{FF2B5EF4-FFF2-40B4-BE49-F238E27FC236}">
                  <a16:creationId xmlns="" xmlns:xdr="http://schemas.openxmlformats.org/drawingml/2006/spreadsheetDrawing" xmlns:a16="http://schemas.microsoft.com/office/drawing/2014/main" xmlns:lc="http://schemas.openxmlformats.org/drawingml/2006/lockedCanvas" id="{00000000-0008-0000-0300-0000D8010000}"/>
                </a:ext>
              </a:extLst>
            </p:cNvPr>
            <p:cNvSpPr/>
            <p:nvPr/>
          </p:nvSpPr>
          <p:spPr>
            <a:xfrm>
              <a:off x="1837879" y="520253"/>
              <a:ext cx="1497543" cy="342843"/>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t> SIZE RANGE :</a:t>
              </a:r>
              <a:endParaRPr lang="ko-KR" altLang="en-US" b="1"/>
            </a:p>
          </p:txBody>
        </p:sp>
        <p:sp>
          <p:nvSpPr>
            <p:cNvPr id="130" name="순서도: 대체 처리 129">
              <a:extLst>
                <a:ext uri="{FF2B5EF4-FFF2-40B4-BE49-F238E27FC236}">
                  <a16:creationId xmlns="" xmlns:xdr="http://schemas.openxmlformats.org/drawingml/2006/spreadsheetDrawing" xmlns:a16="http://schemas.microsoft.com/office/drawing/2014/main" xmlns:lc="http://schemas.openxmlformats.org/drawingml/2006/lockedCanvas" id="{00000000-0008-0000-0300-0000D9010000}"/>
                </a:ext>
              </a:extLst>
            </p:cNvPr>
            <p:cNvSpPr/>
            <p:nvPr/>
          </p:nvSpPr>
          <p:spPr>
            <a:xfrm>
              <a:off x="1873032" y="763907"/>
              <a:ext cx="1156230" cy="343957"/>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a:t>SEAT MAT'L :</a:t>
              </a:r>
              <a:endParaRPr lang="ko-KR" altLang="en-US" b="1"/>
            </a:p>
          </p:txBody>
        </p:sp>
        <p:sp>
          <p:nvSpPr>
            <p:cNvPr id="131" name="순서도: 대체 처리 130">
              <a:extLst>
                <a:ext uri="{FF2B5EF4-FFF2-40B4-BE49-F238E27FC236}">
                  <a16:creationId xmlns="" xmlns:xdr="http://schemas.openxmlformats.org/drawingml/2006/spreadsheetDrawing" xmlns:a16="http://schemas.microsoft.com/office/drawing/2014/main" xmlns:lc="http://schemas.openxmlformats.org/drawingml/2006/lockedCanvas" id="{00000000-0008-0000-0300-0000DA010000}"/>
                </a:ext>
              </a:extLst>
            </p:cNvPr>
            <p:cNvSpPr/>
            <p:nvPr/>
          </p:nvSpPr>
          <p:spPr>
            <a:xfrm>
              <a:off x="3250755" y="296889"/>
              <a:ext cx="2304471" cy="33866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t> 125LB,150LB, JIS 5K,10K,16K</a:t>
              </a:r>
              <a:endParaRPr lang="ko-KR" altLang="en-US" b="1" dirty="0"/>
            </a:p>
          </p:txBody>
        </p:sp>
        <p:sp>
          <p:nvSpPr>
            <p:cNvPr id="132" name="순서도: 대체 처리 131">
              <a:extLst>
                <a:ext uri="{FF2B5EF4-FFF2-40B4-BE49-F238E27FC236}">
                  <a16:creationId xmlns="" xmlns:xdr="http://schemas.openxmlformats.org/drawingml/2006/spreadsheetDrawing" xmlns:a16="http://schemas.microsoft.com/office/drawing/2014/main" xmlns:lc="http://schemas.openxmlformats.org/drawingml/2006/lockedCanvas" id="{00000000-0008-0000-0300-0000DB010000}"/>
                </a:ext>
              </a:extLst>
            </p:cNvPr>
            <p:cNvSpPr/>
            <p:nvPr/>
          </p:nvSpPr>
          <p:spPr>
            <a:xfrm>
              <a:off x="3242818" y="520253"/>
              <a:ext cx="2312410" cy="342843"/>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dirty="0"/>
                <a:t> DN80 (3") ~  DN4000 (160")</a:t>
              </a:r>
              <a:endParaRPr lang="ko-KR" altLang="en-US" b="1" dirty="0"/>
            </a:p>
          </p:txBody>
        </p:sp>
        <p:sp>
          <p:nvSpPr>
            <p:cNvPr id="133" name="순서도: 대체 처리 132">
              <a:extLst>
                <a:ext uri="{FF2B5EF4-FFF2-40B4-BE49-F238E27FC236}">
                  <a16:creationId xmlns="" xmlns:xdr="http://schemas.openxmlformats.org/drawingml/2006/spreadsheetDrawing" xmlns:a16="http://schemas.microsoft.com/office/drawing/2014/main" xmlns:lc="http://schemas.openxmlformats.org/drawingml/2006/lockedCanvas" id="{00000000-0008-0000-0300-0000DC010000}"/>
                </a:ext>
              </a:extLst>
            </p:cNvPr>
            <p:cNvSpPr/>
            <p:nvPr/>
          </p:nvSpPr>
          <p:spPr>
            <a:xfrm>
              <a:off x="3250755" y="806082"/>
              <a:ext cx="2370667" cy="334487"/>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ko-KR" b="0" baseline="0"/>
                <a:t>EPDM / NBR</a:t>
              </a:r>
              <a:endParaRPr lang="ko-KR" altLang="en-US" b="0"/>
            </a:p>
          </p:txBody>
        </p:sp>
        <p:sp>
          <p:nvSpPr>
            <p:cNvPr id="134" name="모서리가 둥근 직사각형 133">
              <a:extLst>
                <a:ext uri="{FF2B5EF4-FFF2-40B4-BE49-F238E27FC236}">
                  <a16:creationId xmlns="" xmlns:xdr="http://schemas.openxmlformats.org/drawingml/2006/spreadsheetDrawing" xmlns:a16="http://schemas.microsoft.com/office/drawing/2014/main" xmlns:lc="http://schemas.openxmlformats.org/drawingml/2006/lockedCanvas" id="{00000000-0008-0000-0300-0000DD010000}"/>
                </a:ext>
              </a:extLst>
            </p:cNvPr>
            <p:cNvSpPr/>
            <p:nvPr/>
          </p:nvSpPr>
          <p:spPr>
            <a:xfrm>
              <a:off x="102285" y="50478"/>
              <a:ext cx="1343382" cy="1069961"/>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ko-KR" altLang="en-US"/>
            </a:p>
          </p:txBody>
        </p:sp>
      </p:grpSp>
      <p:pic>
        <p:nvPicPr>
          <p:cNvPr id="125" name="그림 124">
            <a:extLst>
              <a:ext uri="{FF2B5EF4-FFF2-40B4-BE49-F238E27FC236}">
                <a16:creationId xmlns="" xmlns:xdr="http://schemas.openxmlformats.org/drawingml/2006/spreadsheetDrawing" xmlns:a16="http://schemas.microsoft.com/office/drawing/2014/main" xmlns:lc="http://schemas.openxmlformats.org/drawingml/2006/lockedCanvas" id="{00000000-0008-0000-0300-00009501000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165" r="17716"/>
          <a:stretch/>
        </p:blipFill>
        <p:spPr>
          <a:xfrm>
            <a:off x="1859166" y="5294179"/>
            <a:ext cx="1416690" cy="9907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348983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ctrTitle"/>
          </p:nvPr>
        </p:nvSpPr>
        <p:spPr>
          <a:xfrm>
            <a:off x="179512" y="260648"/>
            <a:ext cx="6620272" cy="576063"/>
          </a:xfrm>
        </p:spPr>
        <p:txBody>
          <a:bodyPr>
            <a:normAutofit/>
          </a:bodyPr>
          <a:lstStyle/>
          <a:p>
            <a:pPr algn="l"/>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Trouble Shooting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a:p>
        </p:txBody>
      </p:sp>
      <p:sp>
        <p:nvSpPr>
          <p:cNvPr id="10" name="제목 1"/>
          <p:cNvSpPr txBox="1">
            <a:spLocks/>
          </p:cNvSpPr>
          <p:nvPr/>
        </p:nvSpPr>
        <p:spPr>
          <a:xfrm>
            <a:off x="428358" y="737750"/>
            <a:ext cx="6159866"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7.6 Recommended Spare Parts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aphicFrame>
        <p:nvGraphicFramePr>
          <p:cNvPr id="4" name="표 3"/>
          <p:cNvGraphicFramePr>
            <a:graphicFrameLocks noGrp="1"/>
          </p:cNvGraphicFramePr>
          <p:nvPr>
            <p:extLst>
              <p:ext uri="{D42A27DB-BD31-4B8C-83A1-F6EECF244321}">
                <p14:modId xmlns:p14="http://schemas.microsoft.com/office/powerpoint/2010/main" val="116710441"/>
              </p:ext>
            </p:extLst>
          </p:nvPr>
        </p:nvGraphicFramePr>
        <p:xfrm>
          <a:off x="539552" y="1412776"/>
          <a:ext cx="8208912" cy="4402314"/>
        </p:xfrm>
        <a:graphic>
          <a:graphicData uri="http://schemas.openxmlformats.org/drawingml/2006/table">
            <a:tbl>
              <a:tblPr firstRow="1" bandRow="1">
                <a:tableStyleId>{5C22544A-7EE6-4342-B048-85BDC9FD1C3A}</a:tableStyleId>
              </a:tblPr>
              <a:tblGrid>
                <a:gridCol w="576064"/>
                <a:gridCol w="1368152"/>
                <a:gridCol w="360040"/>
                <a:gridCol w="1656184"/>
                <a:gridCol w="1224136"/>
                <a:gridCol w="864096"/>
                <a:gridCol w="1152128"/>
                <a:gridCol w="1008112"/>
              </a:tblGrid>
              <a:tr h="375365">
                <a:tc>
                  <a:txBody>
                    <a:bodyPr/>
                    <a:lstStyle/>
                    <a:p>
                      <a:pPr algn="ctr" latinLnBrk="1"/>
                      <a:r>
                        <a:rPr lang="en-US" altLang="ko-KR" sz="1100" dirty="0" smtClean="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100" dirty="0" smtClean="0"/>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latinLnBrk="1"/>
                      <a:r>
                        <a:rPr lang="en-US" altLang="ko-KR" sz="1200" dirty="0" smtClean="0"/>
                        <a:t>Description</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ko-KR" altLang="en-US"/>
                    </a:p>
                  </a:txBody>
                  <a:tcPr/>
                </a:tc>
                <a:tc>
                  <a:txBody>
                    <a:bodyPr/>
                    <a:lstStyle/>
                    <a:p>
                      <a:pPr algn="ctr" latinLnBrk="1"/>
                      <a:r>
                        <a:rPr lang="en-US" altLang="ko-KR" sz="1200" dirty="0" smtClean="0"/>
                        <a:t>Part No.</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err="1" smtClean="0"/>
                        <a:t>Qty</a:t>
                      </a:r>
                      <a:r>
                        <a:rPr lang="en-US" altLang="ko-KR" sz="1200" dirty="0" smtClean="0"/>
                        <a:t> (set)</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smtClean="0"/>
                        <a:t>Lead Time</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smtClean="0"/>
                        <a:t>Origin</a:t>
                      </a: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5416">
                <a:tc gridSpan="8">
                  <a:txBody>
                    <a:bodyPr/>
                    <a:lstStyle/>
                    <a:p>
                      <a:pPr algn="l" latinLnBrk="1"/>
                      <a:r>
                        <a:rPr lang="en-US" altLang="ko-KR" sz="1000" b="1" baseline="0" dirty="0" err="1" smtClean="0"/>
                        <a:t>Rubberlined</a:t>
                      </a:r>
                      <a:r>
                        <a:rPr lang="en-US" altLang="ko-KR" sz="1000" b="1" baseline="0" dirty="0" smtClean="0"/>
                        <a:t> Butterfly Valve (Concentric Design)</a:t>
                      </a:r>
                      <a:endParaRPr lang="en-US" altLang="ko-KR" sz="10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5416">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latinLnBrk="1"/>
                      <a:r>
                        <a:rPr lang="en-US" altLang="ko-KR" sz="1000" dirty="0" smtClean="0"/>
                        <a:t>EPDM or NBR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chemeClr val="tx1"/>
                          </a:solidFill>
                          <a:effectLst/>
                          <a:uLnTx/>
                          <a:uFillTx/>
                          <a:latin typeface="+mn-lt"/>
                          <a:ea typeface="+mn-ea"/>
                          <a:cs typeface="+mn-cs"/>
                        </a:rPr>
                        <a:t>SEAT RING</a:t>
                      </a: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SRS91X-ST-02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6 Weeks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Korea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a:txBody>
                    <a:bodyPr/>
                    <a:lstStyle/>
                    <a:p>
                      <a:pPr algn="ctr" latinLnBrk="1"/>
                      <a:r>
                        <a:rPr lang="en-US" altLang="ko-KR" sz="1000" dirty="0" smtClean="0"/>
                        <a:t>2</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latinLnBrk="1"/>
                      <a:r>
                        <a:rPr lang="en-US" altLang="ko-KR" sz="1000" dirty="0" smtClean="0"/>
                        <a:t>EPDM or NBR</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PACKING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smtClean="0"/>
                        <a:t>SRS91X-ST-11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6 Weeks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Korea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gridSpan="8">
                  <a:txBody>
                    <a:bodyPr/>
                    <a:lstStyle/>
                    <a:p>
                      <a:pPr algn="l" latinLnBrk="1"/>
                      <a:r>
                        <a:rPr lang="en-US" altLang="ko-KR" sz="1000" b="1" baseline="0" dirty="0" smtClean="0"/>
                        <a:t>High Performance Butterfly Valve (Double Offset Design)</a:t>
                      </a:r>
                      <a:endParaRPr lang="en-US" altLang="ko-KR" sz="10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latinLnBrk="1"/>
                      <a:r>
                        <a:rPr lang="en-US" altLang="ko-KR" sz="1000" dirty="0" smtClean="0"/>
                        <a:t>EPDM or TEFLON or METAL or TEFLON+METAL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chemeClr val="tx1"/>
                          </a:solidFill>
                          <a:effectLst/>
                          <a:uLnTx/>
                          <a:uFillTx/>
                          <a:latin typeface="+mn-lt"/>
                          <a:ea typeface="+mn-ea"/>
                          <a:cs typeface="+mn-cs"/>
                        </a:rPr>
                        <a:t>SEAT RING</a:t>
                      </a: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SRS92X-ST-02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8 Weeks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Korea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a:txBody>
                    <a:bodyPr/>
                    <a:lstStyle/>
                    <a:p>
                      <a:pPr algn="ctr" latinLnBrk="1"/>
                      <a:r>
                        <a:rPr lang="en-US" altLang="ko-KR" sz="1000" dirty="0" smtClean="0"/>
                        <a:t>2</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latinLnBrk="1"/>
                      <a:r>
                        <a:rPr lang="en-US" altLang="ko-KR" sz="1000" dirty="0" smtClean="0"/>
                        <a:t>EPDM or</a:t>
                      </a:r>
                      <a:r>
                        <a:rPr lang="en-US" altLang="ko-KR" sz="1000" baseline="0" dirty="0" smtClean="0"/>
                        <a:t> TEFLON or GRAPHITE</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PACKING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smtClean="0"/>
                        <a:t>SRS92X-ST-11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6 Weeks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Korea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gridSpan="8">
                  <a:txBody>
                    <a:bodyPr/>
                    <a:lstStyle/>
                    <a:p>
                      <a:pPr algn="l" latinLnBrk="1"/>
                      <a:r>
                        <a:rPr lang="en-US" altLang="ko-KR" sz="1000" b="1" baseline="0" dirty="0" smtClean="0"/>
                        <a:t>Water Works Butterfly Valve (Double Offset Design)</a:t>
                      </a:r>
                      <a:endParaRPr lang="en-US" altLang="ko-KR" sz="10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latinLnBrk="1"/>
                      <a:r>
                        <a:rPr lang="en-US" altLang="ko-KR" sz="1000" dirty="0" smtClean="0"/>
                        <a:t>EPDM or</a:t>
                      </a:r>
                      <a:r>
                        <a:rPr lang="en-US" altLang="ko-KR" sz="1000" baseline="0" dirty="0" smtClean="0"/>
                        <a:t> NBR</a:t>
                      </a:r>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chemeClr val="tx1"/>
                          </a:solidFill>
                          <a:effectLst/>
                          <a:uLnTx/>
                          <a:uFillTx/>
                          <a:latin typeface="+mn-lt"/>
                          <a:ea typeface="+mn-ea"/>
                          <a:cs typeface="+mn-cs"/>
                        </a:rPr>
                        <a:t>SEAT RING</a:t>
                      </a: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SRS913-ST-02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8 Weeks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Korea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a:txBody>
                    <a:bodyPr/>
                    <a:lstStyle/>
                    <a:p>
                      <a:pPr algn="ctr" latinLnBrk="1"/>
                      <a:r>
                        <a:rPr lang="en-US" altLang="ko-KR" sz="1000" dirty="0" smtClean="0"/>
                        <a:t>2</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latinLnBrk="1"/>
                      <a:r>
                        <a:rPr lang="en-US" altLang="ko-KR" sz="1000" dirty="0" smtClean="0"/>
                        <a:t>EPDM or</a:t>
                      </a:r>
                      <a:r>
                        <a:rPr lang="en-US" altLang="ko-KR" sz="1000" baseline="0" dirty="0" smtClean="0"/>
                        <a:t> TEFLON or GRAPHITE</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PACKING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smtClean="0"/>
                        <a:t>SRS913-ST-11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6 Weeks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Korea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gridSpan="8">
                  <a:txBody>
                    <a:bodyPr/>
                    <a:lstStyle/>
                    <a:p>
                      <a:pPr algn="l" latinLnBrk="1"/>
                      <a:r>
                        <a:rPr lang="en-US" altLang="ko-KR" sz="1000" b="1" baseline="0" dirty="0" smtClean="0"/>
                        <a:t>High Performance Butterfly Valve (Triple Offset Design)</a:t>
                      </a:r>
                      <a:endParaRPr lang="en-US" altLang="ko-KR" sz="10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latinLnBrk="1"/>
                      <a:r>
                        <a:rPr lang="en-US" altLang="ko-KR" sz="1000" dirty="0" smtClean="0"/>
                        <a:t>LAMINATED</a:t>
                      </a:r>
                      <a:r>
                        <a:rPr lang="en-US" altLang="ko-KR" sz="1000" baseline="0" dirty="0" smtClean="0"/>
                        <a:t> or METAL</a:t>
                      </a:r>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chemeClr val="tx1"/>
                          </a:solidFill>
                          <a:effectLst/>
                          <a:uLnTx/>
                          <a:uFillTx/>
                          <a:latin typeface="+mn-lt"/>
                          <a:ea typeface="+mn-ea"/>
                          <a:cs typeface="+mn-cs"/>
                        </a:rPr>
                        <a:t>SEAT RING</a:t>
                      </a:r>
                      <a:endParaRPr kumimoji="0" lang="ko-KR" altLang="en-US" sz="1000" b="0" i="0" u="none" strike="noStrike" kern="1200" cap="none" spc="0" normalizeH="0" baseline="0" noProof="0" dirty="0" smtClean="0">
                        <a:ln>
                          <a:noFill/>
                        </a:ln>
                        <a:solidFill>
                          <a:schemeClr val="tx1"/>
                        </a:solidFill>
                        <a:effectLst/>
                        <a:uLnTx/>
                        <a:uFillTx/>
                        <a:latin typeface="+mn-lt"/>
                        <a:ea typeface="+mn-ea"/>
                        <a:cs typeface="+mn-cs"/>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SRS92X-ST-02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8 Weeks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Korea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71">
                <a:tc>
                  <a:txBody>
                    <a:bodyPr/>
                    <a:lstStyle/>
                    <a:p>
                      <a:pPr algn="ctr" latinLnBrk="1"/>
                      <a:r>
                        <a:rPr lang="en-US" altLang="ko-KR" sz="1000" dirty="0" smtClean="0"/>
                        <a:t>2</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latinLnBrk="1"/>
                      <a:r>
                        <a:rPr lang="en-US" altLang="ko-KR" sz="1000" baseline="0" dirty="0" smtClean="0"/>
                        <a:t>GRAPHITE</a:t>
                      </a:r>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en-US" altLang="ko-KR" sz="1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PACKING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smtClean="0"/>
                        <a:t>SRS92X-ST-11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000"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6 Weeks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smtClean="0"/>
                        <a:t>Korea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9675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a:spLocks noGrp="1"/>
          </p:cNvSpPr>
          <p:nvPr>
            <p:ph type="ctrTitle"/>
          </p:nvPr>
        </p:nvSpPr>
        <p:spPr>
          <a:xfrm>
            <a:off x="1979712" y="2852936"/>
            <a:ext cx="5400600" cy="576063"/>
          </a:xfrm>
        </p:spPr>
        <p:txBody>
          <a:bodyPr>
            <a:noAutofit/>
          </a:bodyPr>
          <a:lstStyle/>
          <a:p>
            <a:pPr algn="l"/>
            <a:r>
              <a:rPr lang="en-US" altLang="ko-KR" sz="80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Thank You</a:t>
            </a:r>
            <a:endParaRPr lang="ko-KR" altLang="en-US" sz="80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5" name="슬라이드 번호 개체 틀 4"/>
          <p:cNvSpPr>
            <a:spLocks noGrp="1"/>
          </p:cNvSpPr>
          <p:nvPr>
            <p:ph type="sldNum" sz="quarter" idx="12"/>
          </p:nvPr>
        </p:nvSpPr>
        <p:spPr/>
        <p:txBody>
          <a:bodyPr/>
          <a:lstStyle/>
          <a:p>
            <a:fld id="{659C021C-FACB-412C-BD0B-65620431C599}" type="slidenum">
              <a:rPr lang="ko-KR" altLang="en-US" smtClean="0"/>
              <a:pPr/>
              <a:t>51</a:t>
            </a:fld>
            <a:endParaRPr lang="ko-KR" altLang="en-US" dirty="0"/>
          </a:p>
        </p:txBody>
      </p:sp>
    </p:spTree>
    <p:extLst>
      <p:ext uri="{BB962C8B-B14F-4D97-AF65-F5344CB8AC3E}">
        <p14:creationId xmlns:p14="http://schemas.microsoft.com/office/powerpoint/2010/main" val="1272066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표 30"/>
          <p:cNvGraphicFramePr>
            <a:graphicFrameLocks noGrp="1"/>
          </p:cNvGraphicFramePr>
          <p:nvPr>
            <p:extLst>
              <p:ext uri="{D42A27DB-BD31-4B8C-83A1-F6EECF244321}">
                <p14:modId xmlns:p14="http://schemas.microsoft.com/office/powerpoint/2010/main" val="3109248772"/>
              </p:ext>
            </p:extLst>
          </p:nvPr>
        </p:nvGraphicFramePr>
        <p:xfrm>
          <a:off x="323850" y="1268413"/>
          <a:ext cx="8496300" cy="5391148"/>
        </p:xfrm>
        <a:graphic>
          <a:graphicData uri="http://schemas.openxmlformats.org/drawingml/2006/table">
            <a:tbl>
              <a:tblPr/>
              <a:tblGrid>
                <a:gridCol w="1008063"/>
                <a:gridCol w="1581150"/>
                <a:gridCol w="1443037"/>
                <a:gridCol w="1439863"/>
                <a:gridCol w="1439862"/>
                <a:gridCol w="1584325"/>
              </a:tblGrid>
              <a:tr h="54133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ITEM</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REF. Photo</a:t>
                      </a:r>
                      <a:endParaRPr kumimoji="0" lang="ko-KR" altLang="en-US" sz="1000" b="1" i="0" u="none" strike="noStrike" cap="none" normalizeH="0" baseline="0" dirty="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Basic Design</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굴림" pitchFamily="50" charset="-127"/>
                        </a:rPr>
                        <a:t>Face to Face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굴림" pitchFamily="50" charset="-127"/>
                        </a:rPr>
                        <a:t>Flange Dimension</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맑은 고딕" pitchFamily="50" charset="-127"/>
                        </a:rPr>
                        <a:t>Test</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r>
              <a:tr h="969962">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CONCENTRIC</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BTV</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600" b="0"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MSS SP-67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ASME B16.34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ISO5752 Series 20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API609 Category A</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JIS F 7480</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JIS B2220</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ASME B16.5, 16.47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BSEN 1092</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API 598</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FF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969962">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DOUBLE</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OFFSET</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BTV</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600" b="0"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ASME B16.34</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AWWA C504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AWWA C504</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JIS B2220</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ASME B16.5, 16.47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BSEN 1092</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AWWA C207</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굴림" pitchFamily="50" charset="-127"/>
                        </a:rPr>
                        <a:t>EN 12266</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굴림" pitchFamily="50" charset="-127"/>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굴림" pitchFamily="50" charset="-127"/>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굴림" pitchFamily="50" charset="-127"/>
                        </a:rPr>
                        <a:t>ANSI/FCI 70.2 Class Ⅵ</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smtClean="0">
                        <a:ln>
                          <a:noFill/>
                        </a:ln>
                        <a:solidFill>
                          <a:srgbClr val="FF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969962">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TRIPLE</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OFFSET</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BTV</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600" b="0"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ASME B16.34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AWWA C504</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ASME B16.5, 16.47</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굴림" pitchFamily="50" charset="-127"/>
                        </a:rPr>
                        <a:t>EN 12266</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굴림" pitchFamily="50" charset="-127"/>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굴림" pitchFamily="50" charset="-127"/>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굴림" pitchFamily="50" charset="-127"/>
                        </a:rPr>
                        <a:t>ANSI/FCI 70.2 Class Ⅵ</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smtClean="0">
                        <a:ln>
                          <a:noFill/>
                        </a:ln>
                        <a:solidFill>
                          <a:srgbClr val="FF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969962">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CRYOGENIC</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BTV</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600" b="0"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ASME B16.34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AWWA C504</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ASME B16.5, 16.47</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chemeClr val="tx1"/>
                          </a:solidFill>
                          <a:effectLst/>
                          <a:latin typeface="맑은 고딕" pitchFamily="50" charset="-127"/>
                          <a:ea typeface="굴림" pitchFamily="50" charset="-127"/>
                        </a:rPr>
                        <a:t>BS6364</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chemeClr val="tx1"/>
                          </a:solidFill>
                          <a:effectLst/>
                          <a:latin typeface="맑은 고딕" pitchFamily="50" charset="-127"/>
                          <a:ea typeface="굴림" pitchFamily="50" charset="-127"/>
                        </a:rPr>
                        <a:t>MSS SP-134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969962">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COMBIND</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NON-RETURN</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BTV</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600" b="0"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ASME B16.34</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AWWA C504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AWWA C504</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JIS B2220</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ASME B16.5, 16.47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BSEN 1092</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AWWA C207</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EN 12266</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ANSI/FCI 70.2 Class Ⅵ</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FF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21" name="그림 20"/>
          <p:cNvPicPr>
            <a:picLocks noChangeAspect="1"/>
          </p:cNvPicPr>
          <p:nvPr/>
        </p:nvPicPr>
        <p:blipFill rotWithShape="1">
          <a:blip r:embed="rId2"/>
          <a:srcRect l="1391" t="14881" r="14715"/>
          <a:stretch/>
        </p:blipFill>
        <p:spPr>
          <a:xfrm>
            <a:off x="1476375" y="1857375"/>
            <a:ext cx="1295400" cy="850900"/>
          </a:xfrm>
          <a:prstGeom prst="rect">
            <a:avLst/>
          </a:prstGeom>
          <a:ln>
            <a:noFill/>
          </a:ln>
          <a:effectLst>
            <a:outerShdw blurRad="190500" algn="tl" rotWithShape="0">
              <a:srgbClr val="000000">
                <a:alpha val="70000"/>
              </a:srgbClr>
            </a:outerShdw>
          </a:effectLst>
        </p:spPr>
      </p:pic>
      <p:pic>
        <p:nvPicPr>
          <p:cNvPr id="22" name="그림 21"/>
          <p:cNvPicPr>
            <a:picLocks noChangeAspect="1"/>
          </p:cNvPicPr>
          <p:nvPr/>
        </p:nvPicPr>
        <p:blipFill rotWithShape="1">
          <a:blip r:embed="rId3"/>
          <a:srcRect l="13673" t="38188" r="21728" b="7475"/>
          <a:stretch/>
        </p:blipFill>
        <p:spPr bwMode="auto">
          <a:xfrm>
            <a:off x="1476375" y="2863850"/>
            <a:ext cx="1339850" cy="8651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그림 22"/>
          <p:cNvPicPr>
            <a:picLocks noChangeAspect="1"/>
          </p:cNvPicPr>
          <p:nvPr/>
        </p:nvPicPr>
        <p:blipFill rotWithShape="1">
          <a:blip r:embed="rId4"/>
          <a:srcRect t="3165" r="17716"/>
          <a:stretch/>
        </p:blipFill>
        <p:spPr>
          <a:xfrm>
            <a:off x="1568450" y="5738813"/>
            <a:ext cx="1111250" cy="900112"/>
          </a:xfrm>
          <a:prstGeom prst="rect">
            <a:avLst/>
          </a:prstGeom>
          <a:ln>
            <a:noFill/>
          </a:ln>
          <a:effectLst>
            <a:outerShdw blurRad="190500" algn="tl" rotWithShape="0">
              <a:srgbClr val="000000">
                <a:alpha val="70000"/>
              </a:srgbClr>
            </a:outerShdw>
          </a:effectLst>
        </p:spPr>
      </p:pic>
      <p:pic>
        <p:nvPicPr>
          <p:cNvPr id="24" name="그림 23"/>
          <p:cNvPicPr>
            <a:picLocks noChangeAspect="1"/>
          </p:cNvPicPr>
          <p:nvPr/>
        </p:nvPicPr>
        <p:blipFill rotWithShape="1">
          <a:blip r:embed="rId5"/>
          <a:srcRect l="14903" t="18941" r="17388" b="7837"/>
          <a:stretch/>
        </p:blipFill>
        <p:spPr bwMode="auto">
          <a:xfrm>
            <a:off x="1763713" y="4737100"/>
            <a:ext cx="666750" cy="9191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그림 24"/>
          <p:cNvPicPr>
            <a:picLocks noChangeAspect="1"/>
          </p:cNvPicPr>
          <p:nvPr/>
        </p:nvPicPr>
        <p:blipFill rotWithShape="1">
          <a:blip r:embed="rId6"/>
          <a:srcRect l="6439" t="6250" r="2557" b="4404"/>
          <a:stretch/>
        </p:blipFill>
        <p:spPr>
          <a:xfrm>
            <a:off x="1476375" y="3779838"/>
            <a:ext cx="1376363" cy="904875"/>
          </a:xfrm>
          <a:prstGeom prst="rect">
            <a:avLst/>
          </a:prstGeom>
          <a:ln>
            <a:noFill/>
          </a:ln>
          <a:effectLst>
            <a:outerShdw blurRad="190500" algn="tl" rotWithShape="0">
              <a:srgbClr val="000000">
                <a:alpha val="70000"/>
              </a:srgbClr>
            </a:outerShdw>
          </a:effectLst>
        </p:spPr>
      </p:pic>
      <p:sp>
        <p:nvSpPr>
          <p:cNvPr id="14" name="Rectangle 2"/>
          <p:cNvSpPr txBox="1">
            <a:spLocks noChangeArrowheads="1"/>
          </p:cNvSpPr>
          <p:nvPr/>
        </p:nvSpPr>
        <p:spPr bwMode="auto">
          <a:xfrm>
            <a:off x="395288" y="760512"/>
            <a:ext cx="6553200" cy="307777"/>
          </a:xfrm>
          <a:prstGeom prst="rect">
            <a:avLst/>
          </a:prstGeom>
          <a:noFill/>
          <a:ln>
            <a:noFill/>
          </a:ln>
          <a:extLst/>
        </p:spPr>
        <p:txBody>
          <a:bodyPr anchor="ctr">
            <a:spAutoFit/>
          </a:bodyPr>
          <a:lstStyle>
            <a:lvl1pPr algn="l" rtl="0" eaLnBrk="0" fontAlgn="base" latinLnBrk="1" hangingPunct="0">
              <a:spcBef>
                <a:spcPct val="0"/>
              </a:spcBef>
              <a:spcAft>
                <a:spcPct val="0"/>
              </a:spcAft>
              <a:defRPr kumimoji="1" sz="3500">
                <a:solidFill>
                  <a:srgbClr val="28345A"/>
                </a:solidFill>
                <a:latin typeface="+mj-lt"/>
                <a:ea typeface="+mj-ea"/>
                <a:cs typeface="+mj-cs"/>
              </a:defRPr>
            </a:lvl1pPr>
            <a:lvl2pPr algn="l" rtl="0" eaLnBrk="0" fontAlgn="base" latinLnBrk="1" hangingPunct="0">
              <a:spcBef>
                <a:spcPct val="0"/>
              </a:spcBef>
              <a:spcAft>
                <a:spcPct val="0"/>
              </a:spcAft>
              <a:defRPr kumimoji="1" sz="3500">
                <a:solidFill>
                  <a:srgbClr val="28345A"/>
                </a:solidFill>
                <a:latin typeface="HY견고딕" pitchFamily="18" charset="-127"/>
                <a:ea typeface="HY견고딕" pitchFamily="18" charset="-127"/>
              </a:defRPr>
            </a:lvl2pPr>
            <a:lvl3pPr algn="l" rtl="0" eaLnBrk="0" fontAlgn="base" latinLnBrk="1" hangingPunct="0">
              <a:spcBef>
                <a:spcPct val="0"/>
              </a:spcBef>
              <a:spcAft>
                <a:spcPct val="0"/>
              </a:spcAft>
              <a:defRPr kumimoji="1" sz="3500">
                <a:solidFill>
                  <a:srgbClr val="28345A"/>
                </a:solidFill>
                <a:latin typeface="HY견고딕" pitchFamily="18" charset="-127"/>
                <a:ea typeface="HY견고딕" pitchFamily="18" charset="-127"/>
              </a:defRPr>
            </a:lvl3pPr>
            <a:lvl4pPr algn="l" rtl="0" eaLnBrk="0" fontAlgn="base" latinLnBrk="1" hangingPunct="0">
              <a:spcBef>
                <a:spcPct val="0"/>
              </a:spcBef>
              <a:spcAft>
                <a:spcPct val="0"/>
              </a:spcAft>
              <a:defRPr kumimoji="1" sz="3500">
                <a:solidFill>
                  <a:srgbClr val="28345A"/>
                </a:solidFill>
                <a:latin typeface="HY견고딕" pitchFamily="18" charset="-127"/>
                <a:ea typeface="HY견고딕" pitchFamily="18" charset="-127"/>
              </a:defRPr>
            </a:lvl4pPr>
            <a:lvl5pPr algn="l" rtl="0" eaLnBrk="0" fontAlgn="base" latinLnBrk="1" hangingPunct="0">
              <a:spcBef>
                <a:spcPct val="0"/>
              </a:spcBef>
              <a:spcAft>
                <a:spcPct val="0"/>
              </a:spcAft>
              <a:defRPr kumimoji="1" sz="3500">
                <a:solidFill>
                  <a:srgbClr val="28345A"/>
                </a:solidFill>
                <a:latin typeface="HY견고딕" pitchFamily="18" charset="-127"/>
                <a:ea typeface="HY견고딕" pitchFamily="18" charset="-127"/>
              </a:defRPr>
            </a:lvl5pPr>
            <a:lvl6pPr marL="457200" algn="l" rtl="0" fontAlgn="base" latinLnBrk="1">
              <a:spcBef>
                <a:spcPct val="0"/>
              </a:spcBef>
              <a:spcAft>
                <a:spcPct val="0"/>
              </a:spcAft>
              <a:defRPr kumimoji="1" sz="3500">
                <a:solidFill>
                  <a:srgbClr val="28345A"/>
                </a:solidFill>
                <a:latin typeface="HY견고딕" pitchFamily="18" charset="-127"/>
                <a:ea typeface="HY견고딕" pitchFamily="18" charset="-127"/>
              </a:defRPr>
            </a:lvl6pPr>
            <a:lvl7pPr marL="914400" algn="l" rtl="0" fontAlgn="base" latinLnBrk="1">
              <a:spcBef>
                <a:spcPct val="0"/>
              </a:spcBef>
              <a:spcAft>
                <a:spcPct val="0"/>
              </a:spcAft>
              <a:defRPr kumimoji="1" sz="3500">
                <a:solidFill>
                  <a:srgbClr val="28345A"/>
                </a:solidFill>
                <a:latin typeface="HY견고딕" pitchFamily="18" charset="-127"/>
                <a:ea typeface="HY견고딕" pitchFamily="18" charset="-127"/>
              </a:defRPr>
            </a:lvl7pPr>
            <a:lvl8pPr marL="1371600" algn="l" rtl="0" fontAlgn="base" latinLnBrk="1">
              <a:spcBef>
                <a:spcPct val="0"/>
              </a:spcBef>
              <a:spcAft>
                <a:spcPct val="0"/>
              </a:spcAft>
              <a:defRPr kumimoji="1" sz="3500">
                <a:solidFill>
                  <a:srgbClr val="28345A"/>
                </a:solidFill>
                <a:latin typeface="HY견고딕" pitchFamily="18" charset="-127"/>
                <a:ea typeface="HY견고딕" pitchFamily="18" charset="-127"/>
              </a:defRPr>
            </a:lvl8pPr>
            <a:lvl9pPr marL="1828800" algn="l" rtl="0" fontAlgn="base" latinLnBrk="1">
              <a:spcBef>
                <a:spcPct val="0"/>
              </a:spcBef>
              <a:spcAft>
                <a:spcPct val="0"/>
              </a:spcAft>
              <a:defRPr kumimoji="1" sz="3500">
                <a:solidFill>
                  <a:srgbClr val="28345A"/>
                </a:solidFill>
                <a:latin typeface="HY견고딕" pitchFamily="18" charset="-127"/>
                <a:ea typeface="HY견고딕" pitchFamily="18" charset="-127"/>
              </a:defRPr>
            </a:lvl9pPr>
          </a:lstStyle>
          <a:p>
            <a:pPr eaLnBrk="1" hangingPunct="1">
              <a:defRPr/>
            </a:pP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1.3 Standards &amp; Codes for valve type</a:t>
            </a:r>
            <a:endParaRPr lang="ko-KR" altLang="en-US" sz="1400" b="1" kern="0" dirty="0" smtClean="0">
              <a:solidFill>
                <a:schemeClr val="tx2"/>
              </a:solidFill>
              <a:latin typeface="HY헤드라인M" panose="02030600000101010101" pitchFamily="18" charset="-127"/>
              <a:ea typeface="HY헤드라인M" panose="02030600000101010101" pitchFamily="18" charset="-127"/>
            </a:endParaRPr>
          </a:p>
        </p:txBody>
      </p:sp>
      <p:sp>
        <p:nvSpPr>
          <p:cNvPr id="12" name="제목 1"/>
          <p:cNvSpPr>
            <a:spLocks noGrp="1"/>
          </p:cNvSpPr>
          <p:nvPr>
            <p:ph type="ctrTitle"/>
          </p:nvPr>
        </p:nvSpPr>
        <p:spPr>
          <a:xfrm>
            <a:off x="328216" y="184350"/>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565403348"/>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표 30"/>
          <p:cNvGraphicFramePr>
            <a:graphicFrameLocks noGrp="1"/>
          </p:cNvGraphicFramePr>
          <p:nvPr>
            <p:extLst>
              <p:ext uri="{D42A27DB-BD31-4B8C-83A1-F6EECF244321}">
                <p14:modId xmlns:p14="http://schemas.microsoft.com/office/powerpoint/2010/main" val="2305448620"/>
              </p:ext>
            </p:extLst>
          </p:nvPr>
        </p:nvGraphicFramePr>
        <p:xfrm>
          <a:off x="219075" y="1268413"/>
          <a:ext cx="8313366" cy="5391148"/>
        </p:xfrm>
        <a:graphic>
          <a:graphicData uri="http://schemas.openxmlformats.org/drawingml/2006/table">
            <a:tbl>
              <a:tblPr/>
              <a:tblGrid>
                <a:gridCol w="895128"/>
                <a:gridCol w="1403249"/>
                <a:gridCol w="961949"/>
                <a:gridCol w="1236615"/>
                <a:gridCol w="936104"/>
                <a:gridCol w="1080120"/>
                <a:gridCol w="1008112"/>
                <a:gridCol w="792089"/>
              </a:tblGrid>
              <a:tr h="54133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ITEM</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맑은 고딕" pitchFamily="50" charset="-127"/>
                        </a:rPr>
                        <a:t>REF. Photo</a:t>
                      </a:r>
                      <a:endParaRPr kumimoji="0" lang="ko-KR" altLang="en-US" sz="1000" b="1"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굴림" pitchFamily="50" charset="-127"/>
                        </a:rPr>
                        <a:t>Size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Flange End</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Rating</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Main Material</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Seat Material</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Body style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r>
              <a:tr h="969962">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smtClean="0">
                          <a:ln>
                            <a:noFill/>
                          </a:ln>
                          <a:solidFill>
                            <a:srgbClr val="000000"/>
                          </a:solidFill>
                          <a:effectLst/>
                          <a:latin typeface="맑은 고딕" pitchFamily="50" charset="-127"/>
                          <a:ea typeface="굴림" pitchFamily="50" charset="-127"/>
                        </a:rPr>
                        <a:t>CONCENTRIC</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smtClean="0">
                          <a:ln>
                            <a:noFill/>
                          </a:ln>
                          <a:solidFill>
                            <a:srgbClr val="000000"/>
                          </a:solidFill>
                          <a:effectLst/>
                          <a:latin typeface="맑은 고딕" pitchFamily="50" charset="-127"/>
                          <a:ea typeface="굴림" pitchFamily="50" charset="-127"/>
                        </a:rPr>
                        <a:t>BTV</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600" b="0"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DN50 (2“)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DN4000(160“)</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50" b="1" i="0" u="none" strike="noStrike" cap="none" normalizeH="0" baseline="0" dirty="0" smtClean="0">
                          <a:ln>
                            <a:noFill/>
                          </a:ln>
                          <a:solidFill>
                            <a:srgbClr val="000000"/>
                          </a:solidFill>
                          <a:effectLst/>
                          <a:latin typeface="맑은 고딕" pitchFamily="50" charset="-127"/>
                          <a:ea typeface="굴림" pitchFamily="50" charset="-127"/>
                        </a:rPr>
                        <a:t> </a:t>
                      </a: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ASME B16.5,  ASME B16.47,  AWWA C207D, PN6,10,16,  JIS5K,10K,16K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CLASS 125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JIS 5K,10,16K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Cast Iron,</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Ductile Iron,</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Aluminum Bronze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EPDM,</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NBR,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VITON</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SILICONE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Wafer,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Lug,</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Flange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969962">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DOUBLE</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OFFSET</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dirty="0" smtClean="0">
                          <a:ln>
                            <a:noFill/>
                          </a:ln>
                          <a:solidFill>
                            <a:srgbClr val="000000"/>
                          </a:solidFill>
                          <a:effectLst/>
                          <a:latin typeface="맑은 고딕" pitchFamily="50" charset="-127"/>
                          <a:ea typeface="굴림" pitchFamily="50" charset="-127"/>
                        </a:rPr>
                        <a:t>BTV</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600" b="0"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DN50 (2“)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DN1200(48“)</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50" b="1" i="0" u="none" strike="noStrike" cap="none" normalizeH="0" baseline="0" dirty="0" smtClean="0">
                          <a:ln>
                            <a:noFill/>
                          </a:ln>
                          <a:solidFill>
                            <a:srgbClr val="000000"/>
                          </a:solidFill>
                          <a:effectLst/>
                          <a:latin typeface="맑은 고딕" pitchFamily="50" charset="-127"/>
                          <a:ea typeface="굴림" pitchFamily="50" charset="-127"/>
                        </a:rPr>
                        <a:t> </a:t>
                      </a: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ASME B16.5,  ASME B16.47,  AWWA C207D, PN6,10,16,  JIS5K,10K,16K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CLASS 125,150,300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JIS 5K,10,16K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Aluminum Bronze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Stainless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Duplex</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RUBBER,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PTFE,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METAL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METAL+PTFE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Wafer,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Lug,</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Flange</a:t>
                      </a:r>
                      <a:endParaRPr kumimoji="0" lang="ko-KR" altLang="en-US" sz="1000" b="0" i="0" u="none" strike="noStrike" cap="none" normalizeH="0" baseline="0" dirty="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969962">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smtClean="0">
                          <a:ln>
                            <a:noFill/>
                          </a:ln>
                          <a:solidFill>
                            <a:srgbClr val="000000"/>
                          </a:solidFill>
                          <a:effectLst/>
                          <a:latin typeface="맑은 고딕" pitchFamily="50" charset="-127"/>
                          <a:ea typeface="굴림" pitchFamily="50" charset="-127"/>
                        </a:rPr>
                        <a:t>TRIPLE</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smtClean="0">
                          <a:ln>
                            <a:noFill/>
                          </a:ln>
                          <a:solidFill>
                            <a:srgbClr val="000000"/>
                          </a:solidFill>
                          <a:effectLst/>
                          <a:latin typeface="맑은 고딕" pitchFamily="50" charset="-127"/>
                          <a:ea typeface="굴림" pitchFamily="50" charset="-127"/>
                        </a:rPr>
                        <a:t>OFFSET</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smtClean="0">
                          <a:ln>
                            <a:noFill/>
                          </a:ln>
                          <a:solidFill>
                            <a:srgbClr val="000000"/>
                          </a:solidFill>
                          <a:effectLst/>
                          <a:latin typeface="맑은 고딕" pitchFamily="50" charset="-127"/>
                          <a:ea typeface="굴림" pitchFamily="50" charset="-127"/>
                        </a:rPr>
                        <a:t>BTV</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nn-NO" altLang="ko-KR" sz="1000" b="1" i="0" u="none" strike="noStrike" cap="none" normalizeH="0" baseline="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600" b="0"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DN80 (3“)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DN3600(144“)</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ASME B16.5,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ASME B16.47,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AWWA C207D, PN6,10,16,20  JIS5K,10K,16K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CLASS 150LB~2500LB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JIS 5K~30K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Aluminum Bronze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Stainless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Duplex</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METAL,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METAL+GRAPHITE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METAL+PTFE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Lug,</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Flange</a:t>
                      </a:r>
                      <a:endParaRPr kumimoji="0" lang="ko-KR" altLang="en-US" sz="1000" b="0" i="0" u="none" strike="noStrike" cap="none" normalizeH="0" baseline="0" dirty="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969962">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smtClean="0">
                          <a:ln>
                            <a:noFill/>
                          </a:ln>
                          <a:solidFill>
                            <a:srgbClr val="000000"/>
                          </a:solidFill>
                          <a:effectLst/>
                          <a:latin typeface="맑은 고딕" pitchFamily="50" charset="-127"/>
                          <a:ea typeface="굴림" pitchFamily="50" charset="-127"/>
                        </a:rPr>
                        <a:t>CRYOGENIC</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smtClean="0">
                          <a:ln>
                            <a:noFill/>
                          </a:ln>
                          <a:solidFill>
                            <a:srgbClr val="000000"/>
                          </a:solidFill>
                          <a:effectLst/>
                          <a:latin typeface="맑은 고딕" pitchFamily="50" charset="-127"/>
                          <a:ea typeface="굴림" pitchFamily="50" charset="-127"/>
                        </a:rPr>
                        <a:t>BTV</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nn-NO" altLang="ko-KR" sz="1000" b="1" i="0" u="none" strike="noStrike" cap="none" normalizeH="0" baseline="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600" b="0"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DN80 (3“)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rPr>
                        <a:t>DN1200(48“)</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CLASS 125,150,300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JIS 5K,10,16K</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CLASS 125,150,300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JIS 5K,10,16K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Stainless Steel,</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METAL,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METAL+GRAPHITE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RTFE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 Flange,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Butt-welding</a:t>
                      </a:r>
                      <a:endParaRPr kumimoji="0" lang="ko-KR" altLang="en-US" sz="1000" b="0" i="0" u="none" strike="noStrike" cap="none" normalizeH="0" baseline="0" dirty="0" smtClean="0">
                        <a:ln>
                          <a:noFill/>
                        </a:ln>
                        <a:solidFill>
                          <a:srgbClr val="000000"/>
                        </a:solidFill>
                        <a:effectLst/>
                        <a:latin typeface="맑은 고딕" pitchFamily="50" charset="-127"/>
                        <a:ea typeface="맑은 고딕" pitchFamily="50" charset="-127"/>
                      </a:endParaRPr>
                    </a:p>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1000" b="0" i="0" u="none" strike="noStrike" cap="none" normalizeH="0" baseline="0" dirty="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969962">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smtClean="0">
                          <a:ln>
                            <a:noFill/>
                          </a:ln>
                          <a:solidFill>
                            <a:srgbClr val="000000"/>
                          </a:solidFill>
                          <a:effectLst/>
                          <a:latin typeface="맑은 고딕" pitchFamily="50" charset="-127"/>
                          <a:ea typeface="굴림" pitchFamily="50" charset="-127"/>
                        </a:rPr>
                        <a:t>COMBIND</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smtClean="0">
                          <a:ln>
                            <a:noFill/>
                          </a:ln>
                          <a:solidFill>
                            <a:srgbClr val="000000"/>
                          </a:solidFill>
                          <a:effectLst/>
                          <a:latin typeface="맑은 고딕" pitchFamily="50" charset="-127"/>
                          <a:ea typeface="굴림" pitchFamily="50" charset="-127"/>
                        </a:rPr>
                        <a:t>NON-RETURN</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1000" b="1" i="0" u="none" strike="noStrike" cap="none" normalizeH="0" baseline="0" smtClean="0">
                          <a:ln>
                            <a:noFill/>
                          </a:ln>
                          <a:solidFill>
                            <a:srgbClr val="000000"/>
                          </a:solidFill>
                          <a:effectLst/>
                          <a:latin typeface="맑은 고딕" pitchFamily="50" charset="-127"/>
                          <a:ea typeface="굴림" pitchFamily="50" charset="-127"/>
                        </a:rPr>
                        <a:t>BTV</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nn-NO" altLang="ko-KR" sz="1000" b="1" i="0" u="none" strike="noStrike" cap="none" normalizeH="0" baseline="0" smtClean="0">
                        <a:ln>
                          <a:noFill/>
                        </a:ln>
                        <a:solidFill>
                          <a:srgbClr val="000000"/>
                        </a:solidFill>
                        <a:effectLst/>
                        <a:latin typeface="맑은 고딕" pitchFamily="50" charset="-127"/>
                        <a:ea typeface="굴림"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600" b="0"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맑은 고딕" pitchFamily="50" charset="-127"/>
                        </a:rPr>
                        <a:t>DN80 (3“)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smtClean="0">
                          <a:ln>
                            <a:noFill/>
                          </a:ln>
                          <a:solidFill>
                            <a:srgbClr val="000000"/>
                          </a:solidFill>
                          <a:effectLst/>
                          <a:latin typeface="맑은 고딕" pitchFamily="50" charset="-127"/>
                          <a:ea typeface="맑은 고딕" pitchFamily="50" charset="-127"/>
                        </a:rPr>
                        <a:t>DN4000(160“)</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1000" b="1" i="0" u="none" strike="noStrike" cap="none" normalizeH="0" baseline="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ASME B16.5,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ASME B16.47,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AWWA C207D, </a:t>
                      </a:r>
                    </a:p>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PN6,10, JIS5K,10K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CLASS 125,150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JIS 5K,10,16K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Aluminum Bronze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Stainless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Duplex</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EPDM</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NBR</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000" b="1" i="0" u="none" strike="noStrike" cap="none" normalizeH="0" baseline="0" dirty="0" smtClean="0">
                          <a:ln>
                            <a:noFill/>
                          </a:ln>
                          <a:solidFill>
                            <a:srgbClr val="000000"/>
                          </a:solidFill>
                          <a:effectLst/>
                          <a:latin typeface="맑은 고딕" pitchFamily="50" charset="-127"/>
                          <a:ea typeface="굴림" pitchFamily="50" charset="-127"/>
                        </a:rPr>
                        <a:t>Flange</a:t>
                      </a:r>
                      <a:endParaRPr kumimoji="0" lang="ko-KR" altLang="en-US" sz="1000" b="0" i="0" u="none" strike="noStrike" cap="none" normalizeH="0" baseline="0" dirty="0" smtClean="0">
                        <a:ln>
                          <a:noFill/>
                        </a:ln>
                        <a:solidFill>
                          <a:srgbClr val="000000"/>
                        </a:solidFill>
                        <a:effectLst/>
                        <a:latin typeface="맑은 고딕" pitchFamily="50" charset="-127"/>
                        <a:ea typeface="맑은 고딕" pitchFamily="50" charset="-127"/>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21" name="그림 20"/>
          <p:cNvPicPr>
            <a:picLocks noChangeAspect="1"/>
          </p:cNvPicPr>
          <p:nvPr/>
        </p:nvPicPr>
        <p:blipFill rotWithShape="1">
          <a:blip r:embed="rId3"/>
          <a:srcRect l="1391" t="14881" r="14715"/>
          <a:stretch/>
        </p:blipFill>
        <p:spPr>
          <a:xfrm>
            <a:off x="1188368" y="1857375"/>
            <a:ext cx="1295400" cy="850900"/>
          </a:xfrm>
          <a:prstGeom prst="rect">
            <a:avLst/>
          </a:prstGeom>
          <a:ln>
            <a:noFill/>
          </a:ln>
          <a:effectLst>
            <a:outerShdw blurRad="190500" algn="tl" rotWithShape="0">
              <a:srgbClr val="000000">
                <a:alpha val="70000"/>
              </a:srgbClr>
            </a:outerShdw>
          </a:effectLst>
        </p:spPr>
      </p:pic>
      <p:pic>
        <p:nvPicPr>
          <p:cNvPr id="22" name="그림 21"/>
          <p:cNvPicPr>
            <a:picLocks noChangeAspect="1"/>
          </p:cNvPicPr>
          <p:nvPr/>
        </p:nvPicPr>
        <p:blipFill rotWithShape="1">
          <a:blip r:embed="rId4"/>
          <a:srcRect l="13673" t="38188" r="21728" b="7475"/>
          <a:stretch/>
        </p:blipFill>
        <p:spPr bwMode="auto">
          <a:xfrm>
            <a:off x="1155564" y="2863850"/>
            <a:ext cx="1339850" cy="8651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그림 22"/>
          <p:cNvPicPr>
            <a:picLocks noChangeAspect="1"/>
          </p:cNvPicPr>
          <p:nvPr/>
        </p:nvPicPr>
        <p:blipFill rotWithShape="1">
          <a:blip r:embed="rId5"/>
          <a:srcRect t="3165" r="17716"/>
          <a:stretch/>
        </p:blipFill>
        <p:spPr>
          <a:xfrm>
            <a:off x="1227138" y="5733256"/>
            <a:ext cx="1111250" cy="900112"/>
          </a:xfrm>
          <a:prstGeom prst="rect">
            <a:avLst/>
          </a:prstGeom>
          <a:ln>
            <a:noFill/>
          </a:ln>
          <a:effectLst>
            <a:outerShdw blurRad="190500" algn="tl" rotWithShape="0">
              <a:srgbClr val="000000">
                <a:alpha val="70000"/>
              </a:srgbClr>
            </a:outerShdw>
          </a:effectLst>
        </p:spPr>
      </p:pic>
      <p:pic>
        <p:nvPicPr>
          <p:cNvPr id="24" name="그림 23"/>
          <p:cNvPicPr>
            <a:picLocks noChangeAspect="1"/>
          </p:cNvPicPr>
          <p:nvPr/>
        </p:nvPicPr>
        <p:blipFill rotWithShape="1">
          <a:blip r:embed="rId6"/>
          <a:srcRect l="14903" t="18941" r="17388" b="7837"/>
          <a:stretch/>
        </p:blipFill>
        <p:spPr bwMode="auto">
          <a:xfrm>
            <a:off x="1428484" y="4762110"/>
            <a:ext cx="666750" cy="9191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그림 24"/>
          <p:cNvPicPr>
            <a:picLocks noChangeAspect="1"/>
          </p:cNvPicPr>
          <p:nvPr/>
        </p:nvPicPr>
        <p:blipFill rotWithShape="1">
          <a:blip r:embed="rId7"/>
          <a:srcRect l="6439" t="6250" r="2557" b="4404"/>
          <a:stretch/>
        </p:blipFill>
        <p:spPr>
          <a:xfrm>
            <a:off x="1155564" y="3779837"/>
            <a:ext cx="1376363" cy="904875"/>
          </a:xfrm>
          <a:prstGeom prst="rect">
            <a:avLst/>
          </a:prstGeom>
          <a:ln>
            <a:noFill/>
          </a:ln>
          <a:effectLst>
            <a:outerShdw blurRad="190500" algn="tl" rotWithShape="0">
              <a:srgbClr val="000000">
                <a:alpha val="70000"/>
              </a:srgbClr>
            </a:outerShdw>
          </a:effectLst>
        </p:spPr>
      </p:pic>
      <p:sp>
        <p:nvSpPr>
          <p:cNvPr id="11" name="제목 1"/>
          <p:cNvSpPr>
            <a:spLocks noGrp="1"/>
          </p:cNvSpPr>
          <p:nvPr>
            <p:ph type="ctrTitle"/>
          </p:nvPr>
        </p:nvSpPr>
        <p:spPr>
          <a:xfrm>
            <a:off x="328216" y="184350"/>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14" name="Rectangle 2"/>
          <p:cNvSpPr txBox="1">
            <a:spLocks noChangeArrowheads="1"/>
          </p:cNvSpPr>
          <p:nvPr/>
        </p:nvSpPr>
        <p:spPr bwMode="auto">
          <a:xfrm>
            <a:off x="395288" y="760512"/>
            <a:ext cx="6553200" cy="307777"/>
          </a:xfrm>
          <a:prstGeom prst="rect">
            <a:avLst/>
          </a:prstGeom>
          <a:noFill/>
          <a:ln>
            <a:noFill/>
          </a:ln>
          <a:extLst/>
        </p:spPr>
        <p:txBody>
          <a:bodyPr anchor="ctr">
            <a:spAutoFit/>
          </a:bodyPr>
          <a:lstStyle>
            <a:lvl1pPr algn="l" rtl="0" eaLnBrk="0" fontAlgn="base" latinLnBrk="1" hangingPunct="0">
              <a:spcBef>
                <a:spcPct val="0"/>
              </a:spcBef>
              <a:spcAft>
                <a:spcPct val="0"/>
              </a:spcAft>
              <a:defRPr kumimoji="1" sz="3500">
                <a:solidFill>
                  <a:srgbClr val="28345A"/>
                </a:solidFill>
                <a:latin typeface="+mj-lt"/>
                <a:ea typeface="+mj-ea"/>
                <a:cs typeface="+mj-cs"/>
              </a:defRPr>
            </a:lvl1pPr>
            <a:lvl2pPr algn="l" rtl="0" eaLnBrk="0" fontAlgn="base" latinLnBrk="1" hangingPunct="0">
              <a:spcBef>
                <a:spcPct val="0"/>
              </a:spcBef>
              <a:spcAft>
                <a:spcPct val="0"/>
              </a:spcAft>
              <a:defRPr kumimoji="1" sz="3500">
                <a:solidFill>
                  <a:srgbClr val="28345A"/>
                </a:solidFill>
                <a:latin typeface="HY견고딕" pitchFamily="18" charset="-127"/>
                <a:ea typeface="HY견고딕" pitchFamily="18" charset="-127"/>
              </a:defRPr>
            </a:lvl2pPr>
            <a:lvl3pPr algn="l" rtl="0" eaLnBrk="0" fontAlgn="base" latinLnBrk="1" hangingPunct="0">
              <a:spcBef>
                <a:spcPct val="0"/>
              </a:spcBef>
              <a:spcAft>
                <a:spcPct val="0"/>
              </a:spcAft>
              <a:defRPr kumimoji="1" sz="3500">
                <a:solidFill>
                  <a:srgbClr val="28345A"/>
                </a:solidFill>
                <a:latin typeface="HY견고딕" pitchFamily="18" charset="-127"/>
                <a:ea typeface="HY견고딕" pitchFamily="18" charset="-127"/>
              </a:defRPr>
            </a:lvl3pPr>
            <a:lvl4pPr algn="l" rtl="0" eaLnBrk="0" fontAlgn="base" latinLnBrk="1" hangingPunct="0">
              <a:spcBef>
                <a:spcPct val="0"/>
              </a:spcBef>
              <a:spcAft>
                <a:spcPct val="0"/>
              </a:spcAft>
              <a:defRPr kumimoji="1" sz="3500">
                <a:solidFill>
                  <a:srgbClr val="28345A"/>
                </a:solidFill>
                <a:latin typeface="HY견고딕" pitchFamily="18" charset="-127"/>
                <a:ea typeface="HY견고딕" pitchFamily="18" charset="-127"/>
              </a:defRPr>
            </a:lvl4pPr>
            <a:lvl5pPr algn="l" rtl="0" eaLnBrk="0" fontAlgn="base" latinLnBrk="1" hangingPunct="0">
              <a:spcBef>
                <a:spcPct val="0"/>
              </a:spcBef>
              <a:spcAft>
                <a:spcPct val="0"/>
              </a:spcAft>
              <a:defRPr kumimoji="1" sz="3500">
                <a:solidFill>
                  <a:srgbClr val="28345A"/>
                </a:solidFill>
                <a:latin typeface="HY견고딕" pitchFamily="18" charset="-127"/>
                <a:ea typeface="HY견고딕" pitchFamily="18" charset="-127"/>
              </a:defRPr>
            </a:lvl5pPr>
            <a:lvl6pPr marL="457200" algn="l" rtl="0" fontAlgn="base" latinLnBrk="1">
              <a:spcBef>
                <a:spcPct val="0"/>
              </a:spcBef>
              <a:spcAft>
                <a:spcPct val="0"/>
              </a:spcAft>
              <a:defRPr kumimoji="1" sz="3500">
                <a:solidFill>
                  <a:srgbClr val="28345A"/>
                </a:solidFill>
                <a:latin typeface="HY견고딕" pitchFamily="18" charset="-127"/>
                <a:ea typeface="HY견고딕" pitchFamily="18" charset="-127"/>
              </a:defRPr>
            </a:lvl6pPr>
            <a:lvl7pPr marL="914400" algn="l" rtl="0" fontAlgn="base" latinLnBrk="1">
              <a:spcBef>
                <a:spcPct val="0"/>
              </a:spcBef>
              <a:spcAft>
                <a:spcPct val="0"/>
              </a:spcAft>
              <a:defRPr kumimoji="1" sz="3500">
                <a:solidFill>
                  <a:srgbClr val="28345A"/>
                </a:solidFill>
                <a:latin typeface="HY견고딕" pitchFamily="18" charset="-127"/>
                <a:ea typeface="HY견고딕" pitchFamily="18" charset="-127"/>
              </a:defRPr>
            </a:lvl7pPr>
            <a:lvl8pPr marL="1371600" algn="l" rtl="0" fontAlgn="base" latinLnBrk="1">
              <a:spcBef>
                <a:spcPct val="0"/>
              </a:spcBef>
              <a:spcAft>
                <a:spcPct val="0"/>
              </a:spcAft>
              <a:defRPr kumimoji="1" sz="3500">
                <a:solidFill>
                  <a:srgbClr val="28345A"/>
                </a:solidFill>
                <a:latin typeface="HY견고딕" pitchFamily="18" charset="-127"/>
                <a:ea typeface="HY견고딕" pitchFamily="18" charset="-127"/>
              </a:defRPr>
            </a:lvl8pPr>
            <a:lvl9pPr marL="1828800" algn="l" rtl="0" fontAlgn="base" latinLnBrk="1">
              <a:spcBef>
                <a:spcPct val="0"/>
              </a:spcBef>
              <a:spcAft>
                <a:spcPct val="0"/>
              </a:spcAft>
              <a:defRPr kumimoji="1" sz="3500">
                <a:solidFill>
                  <a:srgbClr val="28345A"/>
                </a:solidFill>
                <a:latin typeface="HY견고딕" pitchFamily="18" charset="-127"/>
                <a:ea typeface="HY견고딕" pitchFamily="18" charset="-127"/>
              </a:defRPr>
            </a:lvl9pPr>
          </a:lstStyle>
          <a:p>
            <a:pPr eaLnBrk="1" hangingPunct="1">
              <a:defRPr/>
            </a:pPr>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1.4 product Range</a:t>
            </a:r>
            <a:endParaRPr lang="ko-KR" altLang="en-US" sz="1400" b="1" kern="0" dirty="0" smtClean="0">
              <a:solidFill>
                <a:schemeClr val="tx2"/>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448424396"/>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ctrTitle"/>
          </p:nvPr>
        </p:nvSpPr>
        <p:spPr>
          <a:xfrm>
            <a:off x="179512" y="404664"/>
            <a:ext cx="6620272" cy="576063"/>
          </a:xfrm>
        </p:spPr>
        <p:txBody>
          <a:bodyPr>
            <a:normAutofit/>
          </a:bodyPr>
          <a:lstStyle/>
          <a:p>
            <a:pPr algn="l"/>
            <a:r>
              <a:rPr lang="en-US" altLang="ko-KR"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a:t>
            </a:r>
            <a:r>
              <a:rPr lang="ko-KR" altLang="en-US"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sp>
        <p:nvSpPr>
          <p:cNvPr id="7" name="바닥글 개체 틀 6"/>
          <p:cNvSpPr>
            <a:spLocks noGrp="1"/>
          </p:cNvSpPr>
          <p:nvPr>
            <p:ph type="ftr" sz="quarter" idx="11"/>
          </p:nvPr>
        </p:nvSpPr>
        <p:spPr/>
        <p:txBody>
          <a:bodyPr/>
          <a:lstStyle/>
          <a:p>
            <a:r>
              <a:rPr lang="en-US" altLang="ko-KR" b="1" smtClean="0"/>
              <a:t>CEPHAS PIPELINES CORP.</a:t>
            </a:r>
            <a:endParaRPr lang="ko-KR" altLang="en-US" b="1"/>
          </a:p>
        </p:txBody>
      </p:sp>
      <p:sp>
        <p:nvSpPr>
          <p:cNvPr id="73" name="제목 1"/>
          <p:cNvSpPr txBox="1">
            <a:spLocks/>
          </p:cNvSpPr>
          <p:nvPr/>
        </p:nvSpPr>
        <p:spPr>
          <a:xfrm>
            <a:off x="445968" y="890599"/>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1.5   Features of Butterfly valves</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6" name="図 24">
            <a:extLst>
              <a:ext uri="{FF2B5EF4-FFF2-40B4-BE49-F238E27FC236}">
                <a16:creationId xmlns="" xmlns:a16="http://schemas.microsoft.com/office/drawing/2014/main" id="{EB24F9A9-4358-449B-8BB1-8054A2536C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표 3"/>
          <p:cNvGraphicFramePr>
            <a:graphicFrameLocks noGrp="1"/>
          </p:cNvGraphicFramePr>
          <p:nvPr>
            <p:extLst>
              <p:ext uri="{D42A27DB-BD31-4B8C-83A1-F6EECF244321}">
                <p14:modId xmlns:p14="http://schemas.microsoft.com/office/powerpoint/2010/main" val="34860180"/>
              </p:ext>
            </p:extLst>
          </p:nvPr>
        </p:nvGraphicFramePr>
        <p:xfrm>
          <a:off x="457201" y="1484784"/>
          <a:ext cx="8291265" cy="4824538"/>
        </p:xfrm>
        <a:graphic>
          <a:graphicData uri="http://schemas.openxmlformats.org/drawingml/2006/table">
            <a:tbl>
              <a:tblPr/>
              <a:tblGrid>
                <a:gridCol w="340313"/>
                <a:gridCol w="340313"/>
                <a:gridCol w="340313"/>
                <a:gridCol w="340313"/>
                <a:gridCol w="340313"/>
                <a:gridCol w="297001"/>
                <a:gridCol w="297001"/>
                <a:gridCol w="297001"/>
                <a:gridCol w="297001"/>
                <a:gridCol w="297001"/>
                <a:gridCol w="340313"/>
                <a:gridCol w="340313"/>
                <a:gridCol w="340313"/>
                <a:gridCol w="340313"/>
                <a:gridCol w="340313"/>
                <a:gridCol w="340313"/>
                <a:gridCol w="340313"/>
                <a:gridCol w="340313"/>
                <a:gridCol w="340313"/>
                <a:gridCol w="340313"/>
                <a:gridCol w="340313"/>
                <a:gridCol w="340313"/>
                <a:gridCol w="340313"/>
                <a:gridCol w="340313"/>
                <a:gridCol w="340313"/>
              </a:tblGrid>
              <a:tr h="226893">
                <a:tc>
                  <a:txBody>
                    <a:bodyPr/>
                    <a:lstStyle/>
                    <a:p>
                      <a:pPr algn="l" fontAlgn="ctr"/>
                      <a:r>
                        <a:rPr lang="ko-KR" altLang="en-US" sz="1000" b="0" i="0" u="none" strike="noStrike" dirty="0">
                          <a:solidFill>
                            <a:srgbClr val="000000"/>
                          </a:solidFill>
                          <a:effectLst/>
                          <a:latin typeface="Meiryo UI"/>
                        </a:rPr>
                        <a:t>　</a:t>
                      </a:r>
                    </a:p>
                  </a:txBody>
                  <a:tcPr marL="7182" marR="7182" marT="718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gridSpan="5">
                  <a:txBody>
                    <a:bodyPr/>
                    <a:lstStyle/>
                    <a:p>
                      <a:pPr algn="l" fontAlgn="ctr"/>
                      <a:r>
                        <a:rPr lang="en-US" sz="1000" b="0" i="0" u="none" strike="noStrike">
                          <a:solidFill>
                            <a:srgbClr val="000000"/>
                          </a:solidFill>
                          <a:effectLst/>
                          <a:latin typeface="Meiryo UI"/>
                        </a:rPr>
                        <a:t>Expanding Gate valve</a:t>
                      </a:r>
                    </a:p>
                  </a:txBody>
                  <a:tcPr marL="7182" marR="7182" marT="7182"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4472C4"/>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r>
              <a:tr h="265409">
                <a:tc>
                  <a:txBody>
                    <a:bodyPr/>
                    <a:lstStyle/>
                    <a:p>
                      <a:pPr algn="l" fontAlgn="ctr"/>
                      <a:r>
                        <a:rPr lang="ko-KR" altLang="en-US" sz="1000" b="0" i="0" u="none" strike="noStrike">
                          <a:solidFill>
                            <a:srgbClr val="000000"/>
                          </a:solidFill>
                          <a:effectLst/>
                          <a:latin typeface="Meiryo UI"/>
                        </a:rPr>
                        <a:t>　</a:t>
                      </a:r>
                    </a:p>
                  </a:txBody>
                  <a:tcPr marL="7182" marR="7182" marT="7182"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4472C4"/>
                    </a:solidFill>
                  </a:tcPr>
                </a:tc>
                <a:tc gridSpan="4">
                  <a:txBody>
                    <a:bodyPr/>
                    <a:lstStyle/>
                    <a:p>
                      <a:pPr algn="l" fontAlgn="ctr"/>
                      <a:r>
                        <a:rPr lang="en-US" sz="1000" b="0" i="0" u="none" strike="noStrike">
                          <a:solidFill>
                            <a:srgbClr val="000000"/>
                          </a:solidFill>
                          <a:effectLst/>
                          <a:latin typeface="Meiryo UI"/>
                        </a:rPr>
                        <a:t>Parallel Slide valve</a:t>
                      </a:r>
                    </a:p>
                  </a:txBody>
                  <a:tcPr marL="7182" marR="7182" marT="718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6E0B4"/>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r>
              <a:tr h="270647">
                <a:tc>
                  <a:txBody>
                    <a:bodyPr/>
                    <a:lstStyle/>
                    <a:p>
                      <a:pPr algn="l" fontAlgn="ctr"/>
                      <a:r>
                        <a:rPr lang="ko-KR" altLang="en-US" sz="1000" b="0" i="0" u="none" strike="noStrike">
                          <a:solidFill>
                            <a:srgbClr val="000000"/>
                          </a:solidFill>
                          <a:effectLst/>
                          <a:latin typeface="Meiryo UI"/>
                        </a:rPr>
                        <a:t> </a:t>
                      </a:r>
                    </a:p>
                  </a:txBody>
                  <a:tcPr marL="7182" marR="7182" marT="7182"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6E0B4"/>
                    </a:solidFill>
                  </a:tcPr>
                </a:tc>
                <a:tc gridSpan="3">
                  <a:txBody>
                    <a:bodyPr/>
                    <a:lstStyle/>
                    <a:p>
                      <a:pPr algn="l" fontAlgn="ctr"/>
                      <a:r>
                        <a:rPr lang="en-US" sz="1000" b="0" i="0" u="none" strike="noStrike" dirty="0">
                          <a:solidFill>
                            <a:srgbClr val="000000"/>
                          </a:solidFill>
                          <a:effectLst/>
                          <a:latin typeface="Meiryo UI"/>
                        </a:rPr>
                        <a:t>Plug </a:t>
                      </a:r>
                      <a:r>
                        <a:rPr lang="en-US" sz="1000" b="0" i="0" u="none" strike="noStrike" dirty="0" smtClean="0">
                          <a:solidFill>
                            <a:srgbClr val="000000"/>
                          </a:solidFill>
                          <a:effectLst/>
                          <a:latin typeface="Meiryo UI"/>
                        </a:rPr>
                        <a:t>valve</a:t>
                      </a:r>
                      <a:endParaRPr lang="en-US" sz="1000" b="0" i="0" u="none" strike="noStrike" dirty="0">
                        <a:solidFill>
                          <a:srgbClr val="000000"/>
                        </a:solidFill>
                        <a:effectLst/>
                        <a:latin typeface="Meiryo UI"/>
                      </a:endParaRPr>
                    </a:p>
                  </a:txBody>
                  <a:tcPr marL="7182" marR="7182" marT="718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CCFF"/>
                    </a:solidFill>
                  </a:tcPr>
                </a:tc>
                <a:tc hMerge="1">
                  <a:txBody>
                    <a:bodyPr/>
                    <a:lstStyle/>
                    <a:p>
                      <a:pPr latinLnBrk="1"/>
                      <a:endParaRPr lang="ko-KR" altLang="en-US"/>
                    </a:p>
                  </a:txBody>
                  <a:tcPr/>
                </a:tc>
                <a:tc hMerge="1">
                  <a:txBody>
                    <a:bodyPr/>
                    <a:lstStyle/>
                    <a:p>
                      <a:pPr algn="l" fontAlgn="ctr"/>
                      <a:endParaRPr lang="ko-KR" altLang="en-US" sz="1000" b="0" i="0" u="none" strike="noStrike" dirty="0">
                        <a:solidFill>
                          <a:srgbClr val="000000"/>
                        </a:solidFill>
                        <a:effectLst/>
                        <a:latin typeface="Meiryo UI"/>
                      </a:endParaRP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r>
              <a:tr h="188377">
                <a:tc gridSpan="4">
                  <a:txBody>
                    <a:bodyPr/>
                    <a:lstStyle/>
                    <a:p>
                      <a:pPr algn="l" fontAlgn="ctr"/>
                      <a:r>
                        <a:rPr lang="en-US" sz="1000" b="0" i="0" u="none" strike="noStrike">
                          <a:solidFill>
                            <a:srgbClr val="000000"/>
                          </a:solidFill>
                          <a:effectLst/>
                          <a:latin typeface="Meiryo UI"/>
                        </a:rPr>
                        <a:t> ● :  EXECLLENT</a:t>
                      </a:r>
                    </a:p>
                  </a:txBody>
                  <a:tcPr marL="7182" marR="7182" marT="7182" marB="0" anchor="ctr">
                    <a:lnL w="12700" cap="flat" cmpd="sng" algn="ctr">
                      <a:solidFill>
                        <a:srgbClr val="000000"/>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CCFF"/>
                    </a:solidFill>
                  </a:tcPr>
                </a:tc>
                <a:tc gridSpan="9">
                  <a:txBody>
                    <a:bodyPr/>
                    <a:lstStyle/>
                    <a:p>
                      <a:pPr algn="l" fontAlgn="ctr"/>
                      <a:r>
                        <a:rPr lang="en-US" sz="1000" b="0" i="0" u="none" strike="noStrike">
                          <a:solidFill>
                            <a:srgbClr val="000000"/>
                          </a:solidFill>
                          <a:effectLst/>
                          <a:latin typeface="Meiryo UI"/>
                        </a:rPr>
                        <a:t> Triple offset &amp; Quadruple offset Butterfly valve</a:t>
                      </a:r>
                    </a:p>
                  </a:txBody>
                  <a:tcPr marL="7182" marR="7182" marT="718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CE4D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r>
              <a:tr h="188377">
                <a:tc gridSpan="3">
                  <a:txBody>
                    <a:bodyPr/>
                    <a:lstStyle/>
                    <a:p>
                      <a:pPr algn="l" fontAlgn="ctr"/>
                      <a:r>
                        <a:rPr lang="en-US" sz="1000" b="0" i="0" u="none" strike="noStrike" dirty="0">
                          <a:solidFill>
                            <a:srgbClr val="000000"/>
                          </a:solidFill>
                          <a:effectLst/>
                          <a:latin typeface="Meiryo UI"/>
                        </a:rPr>
                        <a:t> ○ :  GOOD</a:t>
                      </a:r>
                    </a:p>
                  </a:txBody>
                  <a:tcPr marL="7182" marR="7182" marT="7182" marB="0" anchor="ctr">
                    <a:lnL w="12700" cap="flat" cmpd="sng" algn="ctr">
                      <a:solidFill>
                        <a:srgbClr val="000000"/>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CE4D6"/>
                    </a:solidFill>
                  </a:tcPr>
                </a:tc>
                <a:tc gridSpan="8">
                  <a:txBody>
                    <a:bodyPr/>
                    <a:lstStyle/>
                    <a:p>
                      <a:pPr algn="l" fontAlgn="ctr"/>
                      <a:r>
                        <a:rPr lang="en-US" sz="1000" b="0" i="0" u="none" strike="noStrike" dirty="0">
                          <a:solidFill>
                            <a:srgbClr val="000000"/>
                          </a:solidFill>
                          <a:effectLst/>
                          <a:latin typeface="Meiryo UI"/>
                        </a:rPr>
                        <a:t> </a:t>
                      </a:r>
                      <a:r>
                        <a:rPr lang="en-US" sz="1000" b="0" i="0" u="none" strike="noStrike" dirty="0" smtClean="0">
                          <a:solidFill>
                            <a:srgbClr val="000000"/>
                          </a:solidFill>
                          <a:effectLst/>
                          <a:latin typeface="Meiryo UI"/>
                        </a:rPr>
                        <a:t>Double </a:t>
                      </a:r>
                      <a:r>
                        <a:rPr lang="en-US" sz="1000" b="0" i="0" u="none" strike="noStrike" dirty="0">
                          <a:solidFill>
                            <a:srgbClr val="000000"/>
                          </a:solidFill>
                          <a:effectLst/>
                          <a:latin typeface="Meiryo UI"/>
                        </a:rPr>
                        <a:t>offset Butterfly valve</a:t>
                      </a:r>
                    </a:p>
                  </a:txBody>
                  <a:tcPr marL="7182" marR="7182" marT="718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E699"/>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188377">
                <a:tc>
                  <a:txBody>
                    <a:bodyPr/>
                    <a:lstStyle/>
                    <a:p>
                      <a:pPr algn="l" fontAlgn="ctr"/>
                      <a:r>
                        <a:rPr lang="ko-KR" altLang="en-US" sz="1000" b="0" i="0" u="none" strike="noStrike">
                          <a:solidFill>
                            <a:srgbClr val="000000"/>
                          </a:solidFill>
                          <a:effectLst/>
                          <a:latin typeface="Meiryo UI"/>
                        </a:rPr>
                        <a:t> </a:t>
                      </a:r>
                    </a:p>
                  </a:txBody>
                  <a:tcPr marL="7182" marR="7182" marT="7182"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CE4D6"/>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699"/>
                    </a:solidFill>
                  </a:tcPr>
                </a:tc>
                <a:tc gridSpan="4">
                  <a:txBody>
                    <a:bodyPr/>
                    <a:lstStyle/>
                    <a:p>
                      <a:pPr algn="l" fontAlgn="ctr"/>
                      <a:r>
                        <a:rPr lang="en-US" sz="1000" b="0" i="0" u="none" strike="noStrike">
                          <a:solidFill>
                            <a:srgbClr val="000000"/>
                          </a:solidFill>
                          <a:effectLst/>
                          <a:latin typeface="Meiryo UI"/>
                        </a:rPr>
                        <a:t> Trunnion Ball valve</a:t>
                      </a:r>
                    </a:p>
                  </a:txBody>
                  <a:tcPr marL="7182" marR="7182" marT="718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CFF99"/>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r>
              <a:tr h="188377">
                <a:tc>
                  <a:txBody>
                    <a:bodyPr/>
                    <a:lstStyle/>
                    <a:p>
                      <a:pPr algn="l" fontAlgn="ctr"/>
                      <a:r>
                        <a:rPr lang="ko-KR" altLang="en-US" sz="1000" b="0" i="0" u="none" strike="noStrike">
                          <a:solidFill>
                            <a:srgbClr val="000000"/>
                          </a:solidFill>
                          <a:effectLst/>
                          <a:latin typeface="Meiryo UI"/>
                        </a:rPr>
                        <a:t>　</a:t>
                      </a:r>
                    </a:p>
                  </a:txBody>
                  <a:tcPr marL="7182" marR="7182" marT="7182"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CE4D6"/>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6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CFF99"/>
                    </a:solidFill>
                  </a:tcPr>
                </a:tc>
                <a:tc gridSpan="3">
                  <a:txBody>
                    <a:bodyPr/>
                    <a:lstStyle/>
                    <a:p>
                      <a:pPr algn="l" fontAlgn="ctr"/>
                      <a:r>
                        <a:rPr lang="en-US" sz="1000" b="0" i="0" u="none" strike="noStrike">
                          <a:solidFill>
                            <a:srgbClr val="000000"/>
                          </a:solidFill>
                          <a:effectLst/>
                          <a:latin typeface="Meiryo UI"/>
                        </a:rPr>
                        <a:t> Globe valve</a:t>
                      </a:r>
                    </a:p>
                  </a:txBody>
                  <a:tcPr marL="7182" marR="7182" marT="718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BDD7EE"/>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r>
              <a:tr h="188377">
                <a:tc>
                  <a:txBody>
                    <a:bodyPr/>
                    <a:lstStyle/>
                    <a:p>
                      <a:pPr algn="l" fontAlgn="ctr"/>
                      <a:r>
                        <a:rPr lang="ko-KR" altLang="en-US" sz="1000" b="0" i="0" u="none" strike="noStrike">
                          <a:solidFill>
                            <a:srgbClr val="000000"/>
                          </a:solidFill>
                          <a:effectLst/>
                          <a:latin typeface="Meiryo UI"/>
                        </a:rPr>
                        <a:t>　</a:t>
                      </a:r>
                    </a:p>
                  </a:txBody>
                  <a:tcPr marL="7182" marR="7182" marT="7182"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CE4D6"/>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6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DD7EE"/>
                    </a:solidFill>
                  </a:tcPr>
                </a:tc>
                <a:tc gridSpan="3">
                  <a:txBody>
                    <a:bodyPr/>
                    <a:lstStyle/>
                    <a:p>
                      <a:pPr algn="l" fontAlgn="ctr"/>
                      <a:r>
                        <a:rPr lang="en-US" sz="1000" b="0" i="0" u="none" strike="noStrike">
                          <a:solidFill>
                            <a:srgbClr val="000000"/>
                          </a:solidFill>
                          <a:effectLst/>
                          <a:latin typeface="Meiryo UI"/>
                        </a:rPr>
                        <a:t> Gate valve</a:t>
                      </a:r>
                    </a:p>
                  </a:txBody>
                  <a:tcPr marL="7182" marR="7182" marT="718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r>
              <a:tr h="196150">
                <a:tc>
                  <a:txBody>
                    <a:bodyPr/>
                    <a:lstStyle/>
                    <a:p>
                      <a:pPr algn="l" fontAlgn="ctr"/>
                      <a:r>
                        <a:rPr lang="ko-KR" altLang="en-US" sz="1000" b="0" i="0" u="none" strike="noStrike">
                          <a:solidFill>
                            <a:srgbClr val="000000"/>
                          </a:solidFill>
                          <a:effectLst/>
                          <a:latin typeface="Meiryo UI"/>
                        </a:rPr>
                        <a:t>　</a:t>
                      </a:r>
                    </a:p>
                  </a:txBody>
                  <a:tcPr marL="7182" marR="7182" marT="7182"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Meiryo UI"/>
                      </a:endParaRPr>
                    </a:p>
                  </a:txBody>
                  <a:tcPr marL="7182" marR="7182" marT="7182" marB="0" anchor="ctr">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4472C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CFF"/>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CE4D6"/>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E6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CFF99"/>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DD7EE"/>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1000" b="0" i="0" u="none" strike="noStrike">
                          <a:solidFill>
                            <a:srgbClr val="000000"/>
                          </a:solidFill>
                          <a:effectLst/>
                          <a:latin typeface="Meiryo UI"/>
                        </a:rPr>
                        <a:t>　</a:t>
                      </a:r>
                    </a:p>
                  </a:txBody>
                  <a:tcPr marL="7182" marR="7182" marT="7182"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377">
                <a:tc gridSpan="5">
                  <a:txBody>
                    <a:bodyPr/>
                    <a:lstStyle/>
                    <a:p>
                      <a:pPr algn="l" fontAlgn="ctr"/>
                      <a:r>
                        <a:rPr lang="en-US" sz="1000" b="0" i="0" u="none" strike="noStrike" dirty="0">
                          <a:solidFill>
                            <a:srgbClr val="000000"/>
                          </a:solidFill>
                          <a:effectLst/>
                          <a:latin typeface="Meiryo UI"/>
                        </a:rPr>
                        <a:t>PROCESS EXPERIENCE</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a:solidFill>
                            <a:srgbClr val="000000"/>
                          </a:solidFill>
                          <a:effectLst/>
                          <a:latin typeface="Meiryo UI"/>
                        </a:rPr>
                        <a:t> Experience of main process use</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8377">
                <a:tc gridSpan="5">
                  <a:txBody>
                    <a:bodyPr/>
                    <a:lstStyle/>
                    <a:p>
                      <a:pPr algn="l" fontAlgn="ctr"/>
                      <a:r>
                        <a:rPr lang="en-US" sz="1000" b="0" i="0" u="none" strike="noStrike">
                          <a:solidFill>
                            <a:srgbClr val="000000"/>
                          </a:solidFill>
                          <a:effectLst/>
                          <a:latin typeface="Meiryo UI"/>
                        </a:rPr>
                        <a:t>HIGH PRESSURE</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dirty="0">
                          <a:solidFill>
                            <a:srgbClr val="000000"/>
                          </a:solidFill>
                          <a:effectLst/>
                          <a:latin typeface="Meiryo UI"/>
                        </a:rPr>
                        <a:t> Available in high pressure (above 600LB)</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8377">
                <a:tc gridSpan="5">
                  <a:txBody>
                    <a:bodyPr/>
                    <a:lstStyle/>
                    <a:p>
                      <a:pPr algn="l" fontAlgn="ctr"/>
                      <a:r>
                        <a:rPr lang="en-US" sz="1000" b="0" i="0" u="none" strike="noStrike" dirty="0">
                          <a:solidFill>
                            <a:srgbClr val="000000"/>
                          </a:solidFill>
                          <a:effectLst/>
                          <a:latin typeface="Meiryo UI"/>
                        </a:rPr>
                        <a:t>HIGH TEMPERATURE</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a:solidFill>
                            <a:srgbClr val="000000"/>
                          </a:solidFill>
                          <a:effectLst/>
                          <a:latin typeface="Meiryo UI"/>
                        </a:rPr>
                        <a:t> Available in high temperature (200℃~560℃)</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8377">
                <a:tc gridSpan="5">
                  <a:txBody>
                    <a:bodyPr/>
                    <a:lstStyle/>
                    <a:p>
                      <a:pPr algn="l" fontAlgn="ctr"/>
                      <a:r>
                        <a:rPr lang="en-US" sz="1000" b="0" i="0" u="none" strike="noStrike">
                          <a:solidFill>
                            <a:srgbClr val="000000"/>
                          </a:solidFill>
                          <a:effectLst/>
                          <a:latin typeface="Meiryo UI"/>
                        </a:rPr>
                        <a:t>CRYOGENIC</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a:solidFill>
                            <a:srgbClr val="000000"/>
                          </a:solidFill>
                          <a:effectLst/>
                          <a:latin typeface="Meiryo UI"/>
                        </a:rPr>
                        <a:t> Great function in cryogenic condition (-196℃)</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8377">
                <a:tc gridSpan="5">
                  <a:txBody>
                    <a:bodyPr/>
                    <a:lstStyle/>
                    <a:p>
                      <a:pPr algn="l" fontAlgn="ctr"/>
                      <a:r>
                        <a:rPr lang="en-US" sz="1000" b="0" i="0" u="none" strike="noStrike" dirty="0">
                          <a:solidFill>
                            <a:srgbClr val="000000"/>
                          </a:solidFill>
                          <a:effectLst/>
                          <a:latin typeface="Meiryo UI"/>
                        </a:rPr>
                        <a:t>LARGE SIZE </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a:solidFill>
                            <a:srgbClr val="000000"/>
                          </a:solidFill>
                          <a:effectLst/>
                          <a:latin typeface="Meiryo UI"/>
                        </a:rPr>
                        <a:t> Available in large size above DN2000</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8377">
                <a:tc gridSpan="5">
                  <a:txBody>
                    <a:bodyPr/>
                    <a:lstStyle/>
                    <a:p>
                      <a:pPr algn="l" fontAlgn="ctr"/>
                      <a:r>
                        <a:rPr lang="en-US" sz="1000" b="0" i="0" u="none" strike="noStrike" dirty="0">
                          <a:solidFill>
                            <a:srgbClr val="000000"/>
                          </a:solidFill>
                          <a:effectLst/>
                          <a:latin typeface="Meiryo UI"/>
                        </a:rPr>
                        <a:t>CAVITY</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dirty="0">
                          <a:solidFill>
                            <a:srgbClr val="000000"/>
                          </a:solidFill>
                          <a:effectLst/>
                          <a:latin typeface="Meiryo UI"/>
                        </a:rPr>
                        <a:t> Non Cavity structure</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8377">
                <a:tc gridSpan="5">
                  <a:txBody>
                    <a:bodyPr/>
                    <a:lstStyle/>
                    <a:p>
                      <a:pPr algn="l" fontAlgn="ctr"/>
                      <a:r>
                        <a:rPr lang="en-US" sz="1000" b="0" i="0" u="none" strike="noStrike">
                          <a:solidFill>
                            <a:srgbClr val="000000"/>
                          </a:solidFill>
                          <a:effectLst/>
                          <a:latin typeface="Meiryo UI"/>
                        </a:rPr>
                        <a:t>RELIABLE SEAT</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dirty="0">
                          <a:solidFill>
                            <a:srgbClr val="000000"/>
                          </a:solidFill>
                          <a:effectLst/>
                          <a:latin typeface="Meiryo UI"/>
                        </a:rPr>
                        <a:t> Tightening seal structure</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8377">
                <a:tc gridSpan="5">
                  <a:txBody>
                    <a:bodyPr/>
                    <a:lstStyle/>
                    <a:p>
                      <a:pPr algn="l" fontAlgn="ctr"/>
                      <a:r>
                        <a:rPr lang="en-US" sz="1000" b="0" i="0" u="none" strike="noStrike">
                          <a:solidFill>
                            <a:srgbClr val="000000"/>
                          </a:solidFill>
                          <a:effectLst/>
                          <a:latin typeface="Meiryo UI"/>
                        </a:rPr>
                        <a:t>FLOW CONTROL</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a:solidFill>
                            <a:srgbClr val="000000"/>
                          </a:solidFill>
                          <a:effectLst/>
                          <a:latin typeface="Meiryo UI"/>
                        </a:rPr>
                        <a:t> Available in the condition of flow control </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222288">
                <a:tc gridSpan="5">
                  <a:txBody>
                    <a:bodyPr/>
                    <a:lstStyle/>
                    <a:p>
                      <a:pPr algn="l" fontAlgn="ctr"/>
                      <a:r>
                        <a:rPr lang="en-US" sz="1000" b="0" i="0" u="none" strike="noStrike" dirty="0">
                          <a:solidFill>
                            <a:srgbClr val="000000"/>
                          </a:solidFill>
                          <a:effectLst/>
                          <a:latin typeface="Meiryo UI"/>
                        </a:rPr>
                        <a:t>OPERATION STROK</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a:solidFill>
                            <a:srgbClr val="000000"/>
                          </a:solidFill>
                          <a:effectLst/>
                          <a:latin typeface="Meiryo UI"/>
                        </a:rPr>
                        <a:t> Available to quick OPEN/CLOSE based on  quarter turn operation</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8377">
                <a:tc gridSpan="5">
                  <a:txBody>
                    <a:bodyPr/>
                    <a:lstStyle/>
                    <a:p>
                      <a:pPr algn="l" fontAlgn="ctr"/>
                      <a:r>
                        <a:rPr lang="en-US" sz="1000" b="0" i="0" u="none" strike="noStrike">
                          <a:solidFill>
                            <a:srgbClr val="000000"/>
                          </a:solidFill>
                          <a:effectLst/>
                          <a:latin typeface="Meiryo UI"/>
                        </a:rPr>
                        <a:t>OPERATION TORQUE</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a:solidFill>
                            <a:srgbClr val="000000"/>
                          </a:solidFill>
                          <a:effectLst/>
                          <a:latin typeface="Meiryo UI"/>
                        </a:rPr>
                        <a:t> Available to choose small size actuator</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244592">
                <a:tc gridSpan="5">
                  <a:txBody>
                    <a:bodyPr/>
                    <a:lstStyle/>
                    <a:p>
                      <a:pPr algn="l" fontAlgn="ctr"/>
                      <a:r>
                        <a:rPr lang="en-US" sz="1000" b="0" i="0" u="none" strike="noStrike" dirty="0">
                          <a:solidFill>
                            <a:srgbClr val="000000"/>
                          </a:solidFill>
                          <a:effectLst/>
                          <a:latin typeface="Meiryo UI"/>
                        </a:rPr>
                        <a:t>EMERGENCY SHUT-DOWN</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a:solidFill>
                            <a:srgbClr val="000000"/>
                          </a:solidFill>
                          <a:effectLst/>
                          <a:latin typeface="Meiryo UI"/>
                        </a:rPr>
                        <a:t> Available to quick OPEN/CLOSE based on  quarter turn operation</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8377">
                <a:tc gridSpan="5">
                  <a:txBody>
                    <a:bodyPr/>
                    <a:lstStyle/>
                    <a:p>
                      <a:pPr algn="l" fontAlgn="ctr"/>
                      <a:r>
                        <a:rPr lang="en-US" sz="1000" b="0" i="0" u="none" strike="noStrike" dirty="0">
                          <a:solidFill>
                            <a:srgbClr val="000000"/>
                          </a:solidFill>
                          <a:effectLst/>
                          <a:latin typeface="Meiryo UI"/>
                        </a:rPr>
                        <a:t>DBB(DIB)</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a:solidFill>
                            <a:srgbClr val="000000"/>
                          </a:solidFill>
                          <a:effectLst/>
                          <a:latin typeface="Meiryo UI"/>
                        </a:rPr>
                        <a:t> Follow DBB or DIB definition</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8377">
                <a:tc gridSpan="5">
                  <a:txBody>
                    <a:bodyPr/>
                    <a:lstStyle/>
                    <a:p>
                      <a:pPr algn="l" fontAlgn="ctr"/>
                      <a:r>
                        <a:rPr lang="en-US" sz="1000" b="0" i="0" u="none" strike="noStrike">
                          <a:solidFill>
                            <a:srgbClr val="000000"/>
                          </a:solidFill>
                          <a:effectLst/>
                          <a:latin typeface="Meiryo UI"/>
                        </a:rPr>
                        <a:t>SPACE</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dirty="0">
                          <a:solidFill>
                            <a:srgbClr val="000000"/>
                          </a:solidFill>
                          <a:effectLst/>
                          <a:latin typeface="Meiryo UI"/>
                        </a:rPr>
                        <a:t> Compact size compared with other valve</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8377">
                <a:tc gridSpan="5">
                  <a:txBody>
                    <a:bodyPr/>
                    <a:lstStyle/>
                    <a:p>
                      <a:pPr algn="l" fontAlgn="ctr"/>
                      <a:r>
                        <a:rPr lang="en-US" sz="1000" b="0" i="0" u="none" strike="noStrike">
                          <a:solidFill>
                            <a:srgbClr val="000000"/>
                          </a:solidFill>
                          <a:effectLst/>
                          <a:latin typeface="Meiryo UI"/>
                        </a:rPr>
                        <a:t>WEIGHT</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gridSpan="12">
                  <a:txBody>
                    <a:bodyPr/>
                    <a:lstStyle/>
                    <a:p>
                      <a:pPr algn="l" fontAlgn="ctr"/>
                      <a:r>
                        <a:rPr lang="en-US" sz="1000" b="0" i="0" u="none" strike="noStrike">
                          <a:solidFill>
                            <a:srgbClr val="000000"/>
                          </a:solidFill>
                          <a:effectLst/>
                          <a:latin typeface="Meiryo UI"/>
                        </a:rPr>
                        <a:t> Low weight with piping installation</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96150">
                <a:tc gridSpan="5">
                  <a:txBody>
                    <a:bodyPr/>
                    <a:lstStyle/>
                    <a:p>
                      <a:pPr algn="l" fontAlgn="ctr"/>
                      <a:r>
                        <a:rPr lang="en-US" sz="1000" b="0" i="0" u="none" strike="noStrike">
                          <a:solidFill>
                            <a:srgbClr val="000000"/>
                          </a:solidFill>
                          <a:effectLst/>
                          <a:latin typeface="Meiryo UI"/>
                        </a:rPr>
                        <a:t>PRICE </a:t>
                      </a:r>
                    </a:p>
                  </a:txBody>
                  <a:tcPr marL="7182" marR="7182" marT="718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fontAlgn="ctr"/>
                      <a:r>
                        <a:rPr lang="ko-KR" altLang="en-US" sz="1000" b="0" i="0" u="none" strike="noStrike">
                          <a:solidFill>
                            <a:srgbClr val="000000"/>
                          </a:solidFill>
                          <a:effectLst/>
                          <a:latin typeface="Meiryo UI"/>
                        </a:rPr>
                        <a:t>○</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CCFF99"/>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ko-KR" altLang="en-US" sz="1000" b="0" i="0" u="none" strike="noStrike">
                          <a:solidFill>
                            <a:srgbClr val="000000"/>
                          </a:solidFill>
                          <a:effectLst/>
                          <a:latin typeface="Meiryo UI"/>
                        </a:rPr>
                        <a:t>　</a:t>
                      </a:r>
                    </a:p>
                  </a:txBody>
                  <a:tcPr marL="7182" marR="7182" marT="71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gridSpan="12">
                  <a:txBody>
                    <a:bodyPr/>
                    <a:lstStyle/>
                    <a:p>
                      <a:pPr algn="l" fontAlgn="ctr"/>
                      <a:r>
                        <a:rPr lang="en-US" sz="1000" b="0" i="0" u="none" strike="noStrike" dirty="0">
                          <a:solidFill>
                            <a:srgbClr val="000000"/>
                          </a:solidFill>
                          <a:effectLst/>
                          <a:latin typeface="Meiryo UI"/>
                        </a:rPr>
                        <a:t> Competitive price</a:t>
                      </a:r>
                    </a:p>
                  </a:txBody>
                  <a:tcPr marL="7182" marR="7182" marT="718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bl>
          </a:graphicData>
        </a:graphic>
      </p:graphicFrame>
    </p:spTree>
    <p:extLst>
      <p:ext uri="{BB962C8B-B14F-4D97-AF65-F5344CB8AC3E}">
        <p14:creationId xmlns:p14="http://schemas.microsoft.com/office/powerpoint/2010/main" val="3042323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1115615" y="3501008"/>
            <a:ext cx="6352933" cy="2676318"/>
            <a:chOff x="373959" y="4613992"/>
            <a:chExt cx="4431145" cy="1839343"/>
          </a:xfrm>
        </p:grpSpPr>
        <p:pic>
          <p:nvPicPr>
            <p:cNvPr id="20" name="그림 19"/>
            <p:cNvPicPr>
              <a:picLocks noChangeAspect="1"/>
            </p:cNvPicPr>
            <p:nvPr/>
          </p:nvPicPr>
          <p:blipFill rotWithShape="1">
            <a:blip r:embed="rId3" cstate="print">
              <a:extLst>
                <a:ext uri="{28A0092B-C50C-407E-A947-70E740481C1C}">
                  <a14:useLocalDpi xmlns:a14="http://schemas.microsoft.com/office/drawing/2010/main" val="0"/>
                </a:ext>
              </a:extLst>
            </a:blip>
            <a:srcRect l="18580" t="50267" r="23491" b="15709"/>
            <a:stretch/>
          </p:blipFill>
          <p:spPr>
            <a:xfrm>
              <a:off x="373959" y="4613992"/>
              <a:ext cx="4431145" cy="1839343"/>
            </a:xfrm>
            <a:prstGeom prst="rect">
              <a:avLst/>
            </a:prstGeom>
          </p:spPr>
        </p:pic>
        <p:sp>
          <p:nvSpPr>
            <p:cNvPr id="21" name="TextBox 523"/>
            <p:cNvSpPr txBox="1"/>
            <p:nvPr/>
          </p:nvSpPr>
          <p:spPr>
            <a:xfrm>
              <a:off x="656820" y="5775125"/>
              <a:ext cx="511696" cy="230832"/>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en-US" altLang="ko-KR" sz="900" b="1" kern="0" dirty="0" smtClean="0">
                  <a:solidFill>
                    <a:srgbClr val="800080"/>
                  </a:solidFill>
                  <a:latin typeface="Calibri"/>
                </a:rPr>
                <a:t>GATE</a:t>
              </a:r>
            </a:p>
          </p:txBody>
        </p:sp>
        <p:sp>
          <p:nvSpPr>
            <p:cNvPr id="22" name="TextBox 523"/>
            <p:cNvSpPr txBox="1"/>
            <p:nvPr/>
          </p:nvSpPr>
          <p:spPr>
            <a:xfrm>
              <a:off x="1675037" y="5788924"/>
              <a:ext cx="511696" cy="230832"/>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en-US" altLang="ko-KR" sz="900" b="1" kern="0" dirty="0" smtClean="0">
                  <a:solidFill>
                    <a:srgbClr val="800080"/>
                  </a:solidFill>
                  <a:latin typeface="Calibri"/>
                </a:rPr>
                <a:t>GLOBE</a:t>
              </a:r>
            </a:p>
          </p:txBody>
        </p:sp>
        <p:sp>
          <p:nvSpPr>
            <p:cNvPr id="23" name="TextBox 523"/>
            <p:cNvSpPr txBox="1"/>
            <p:nvPr/>
          </p:nvSpPr>
          <p:spPr>
            <a:xfrm>
              <a:off x="2922421" y="5851258"/>
              <a:ext cx="511696" cy="230832"/>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lang="en-US" altLang="ko-KR" sz="900" b="1" kern="0" dirty="0" smtClean="0">
                  <a:solidFill>
                    <a:srgbClr val="800080"/>
                  </a:solidFill>
                  <a:latin typeface="Calibri"/>
                </a:rPr>
                <a:t>BALL</a:t>
              </a:r>
              <a:endParaRPr kumimoji="0" lang="en-US" altLang="ko-KR" sz="900" b="1" kern="0" dirty="0" smtClean="0">
                <a:solidFill>
                  <a:srgbClr val="800080"/>
                </a:solidFill>
                <a:latin typeface="Calibri"/>
              </a:endParaRPr>
            </a:p>
          </p:txBody>
        </p:sp>
        <p:sp>
          <p:nvSpPr>
            <p:cNvPr id="24" name="TextBox 523"/>
            <p:cNvSpPr txBox="1"/>
            <p:nvPr/>
          </p:nvSpPr>
          <p:spPr>
            <a:xfrm>
              <a:off x="3866380" y="5095472"/>
              <a:ext cx="864096" cy="230832"/>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en-US" altLang="ko-KR" sz="900" b="1" kern="0" dirty="0" smtClean="0">
                  <a:solidFill>
                    <a:srgbClr val="800080"/>
                  </a:solidFill>
                  <a:latin typeface="Calibri"/>
                </a:rPr>
                <a:t>BUTTERFLAY</a:t>
              </a:r>
            </a:p>
          </p:txBody>
        </p:sp>
      </p:grpSp>
      <p:sp>
        <p:nvSpPr>
          <p:cNvPr id="7" name="바닥글 개체 틀 6"/>
          <p:cNvSpPr>
            <a:spLocks noGrp="1"/>
          </p:cNvSpPr>
          <p:nvPr>
            <p:ph type="ftr" sz="quarter" idx="11"/>
          </p:nvPr>
        </p:nvSpPr>
        <p:spPr/>
        <p:txBody>
          <a:bodyPr/>
          <a:lstStyle/>
          <a:p>
            <a:r>
              <a:rPr lang="en-US" altLang="ko-KR" b="1" dirty="0" smtClean="0"/>
              <a:t>CEPHAS PIPELINES CORP.</a:t>
            </a:r>
            <a:endParaRPr lang="ko-KR" altLang="en-US" b="1" dirty="0"/>
          </a:p>
        </p:txBody>
      </p:sp>
      <p:sp>
        <p:nvSpPr>
          <p:cNvPr id="33" name="제목 1"/>
          <p:cNvSpPr txBox="1">
            <a:spLocks/>
          </p:cNvSpPr>
          <p:nvPr/>
        </p:nvSpPr>
        <p:spPr>
          <a:xfrm>
            <a:off x="395536" y="880567"/>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400" b="1" dirty="0"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1.6  Benefits of butterfly valves </a:t>
            </a:r>
            <a:endParaRPr lang="ko-KR" altLang="en-US" sz="14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grpSp>
        <p:nvGrpSpPr>
          <p:cNvPr id="3" name="그룹 2"/>
          <p:cNvGrpSpPr/>
          <p:nvPr/>
        </p:nvGrpSpPr>
        <p:grpSpPr>
          <a:xfrm>
            <a:off x="546340" y="1570911"/>
            <a:ext cx="7914092" cy="1903367"/>
            <a:chOff x="539552" y="2260302"/>
            <a:chExt cx="7983625" cy="1529474"/>
          </a:xfrm>
        </p:grpSpPr>
        <p:sp>
          <p:nvSpPr>
            <p:cNvPr id="8" name="TextBox 523"/>
            <p:cNvSpPr txBox="1"/>
            <p:nvPr/>
          </p:nvSpPr>
          <p:spPr>
            <a:xfrm>
              <a:off x="4637394" y="3418799"/>
              <a:ext cx="3212012" cy="370977"/>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1" fontAlgn="auto" hangingPunct="1">
                <a:spcBef>
                  <a:spcPts val="0"/>
                </a:spcBef>
                <a:spcAft>
                  <a:spcPts val="0"/>
                </a:spcAft>
                <a:defRPr sz="1000"/>
              </a:pPr>
              <a:r>
                <a:rPr kumimoji="0" lang="en-US" altLang="ko-KR" sz="1200" b="1" kern="0" dirty="0" smtClean="0">
                  <a:solidFill>
                    <a:srgbClr val="FF0000"/>
                  </a:solidFill>
                  <a:latin typeface="맑은 고딕" panose="020B0503020000020004" pitchFamily="50" charset="-127"/>
                  <a:ea typeface="맑은 고딕" panose="020B0503020000020004" pitchFamily="50" charset="-127"/>
                </a:rPr>
                <a:t>▶ </a:t>
              </a:r>
              <a:r>
                <a:rPr kumimoji="0" lang="en-US" altLang="ko-KR" sz="1200" b="1" kern="0" dirty="0" smtClean="0">
                  <a:solidFill>
                    <a:srgbClr val="FF0000"/>
                  </a:solidFill>
                  <a:latin typeface="Calibri"/>
                </a:rPr>
                <a:t>Zero Leakage</a:t>
              </a:r>
            </a:p>
            <a:p>
              <a:pPr>
                <a:defRPr sz="1000"/>
              </a:pPr>
              <a:r>
                <a:rPr lang="en-US" altLang="ko-KR" sz="1200" b="1" kern="0" dirty="0" smtClean="0">
                  <a:solidFill>
                    <a:srgbClr val="800080"/>
                  </a:solidFill>
                  <a:latin typeface="Calibri"/>
                </a:rPr>
                <a:t>  Provides reliable zero leakage (API 598)</a:t>
              </a:r>
            </a:p>
          </p:txBody>
        </p:sp>
        <p:grpSp>
          <p:nvGrpSpPr>
            <p:cNvPr id="2" name="그룹 1"/>
            <p:cNvGrpSpPr/>
            <p:nvPr/>
          </p:nvGrpSpPr>
          <p:grpSpPr>
            <a:xfrm>
              <a:off x="539552" y="2260302"/>
              <a:ext cx="7983625" cy="1522911"/>
              <a:chOff x="431117" y="2059795"/>
              <a:chExt cx="7983625" cy="1522911"/>
            </a:xfrm>
          </p:grpSpPr>
          <p:sp>
            <p:nvSpPr>
              <p:cNvPr id="10" name="TextBox 523"/>
              <p:cNvSpPr txBox="1"/>
              <p:nvPr/>
            </p:nvSpPr>
            <p:spPr>
              <a:xfrm>
                <a:off x="445091" y="2063106"/>
                <a:ext cx="4848344" cy="370977"/>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kumimoji="0" lang="en-US" altLang="ko-KR" sz="1200" b="1" kern="0" dirty="0" smtClean="0">
                    <a:solidFill>
                      <a:srgbClr val="FF0000"/>
                    </a:solidFill>
                    <a:latin typeface="맑은 고딕" panose="020B0503020000020004" pitchFamily="50" charset="-127"/>
                    <a:ea typeface="맑은 고딕" panose="020B0503020000020004" pitchFamily="50" charset="-127"/>
                  </a:rPr>
                  <a:t>▶</a:t>
                </a:r>
                <a:r>
                  <a:rPr lang="en-US" altLang="ko-KR" sz="1200" b="1" kern="0" dirty="0" smtClean="0">
                    <a:solidFill>
                      <a:srgbClr val="FF0000"/>
                    </a:solidFill>
                    <a:latin typeface="Calibri"/>
                  </a:rPr>
                  <a:t> </a:t>
                </a:r>
                <a:r>
                  <a:rPr lang="en-US" altLang="ko-KR" sz="1200" b="1" kern="0" dirty="0">
                    <a:solidFill>
                      <a:srgbClr val="FF0000"/>
                    </a:solidFill>
                    <a:latin typeface="Calibri"/>
                  </a:rPr>
                  <a:t>Low torques</a:t>
                </a:r>
                <a:endParaRPr lang="en-US" altLang="ko-KR" sz="1200" b="1" kern="0" dirty="0" smtClean="0">
                  <a:solidFill>
                    <a:srgbClr val="FF0000"/>
                  </a:solidFill>
                  <a:latin typeface="Calibri"/>
                </a:endParaRPr>
              </a:p>
              <a:p>
                <a:pPr>
                  <a:defRPr sz="1000"/>
                </a:pPr>
                <a:r>
                  <a:rPr lang="en-US" altLang="ko-KR" sz="1200" b="1" kern="0" dirty="0" smtClean="0">
                    <a:solidFill>
                      <a:srgbClr val="800080"/>
                    </a:solidFill>
                    <a:latin typeface="Calibri"/>
                  </a:rPr>
                  <a:t>   Low </a:t>
                </a:r>
                <a:r>
                  <a:rPr lang="en-US" altLang="ko-KR" sz="1200" b="1" kern="0" dirty="0">
                    <a:solidFill>
                      <a:srgbClr val="800080"/>
                    </a:solidFill>
                    <a:latin typeface="Calibri"/>
                  </a:rPr>
                  <a:t>cost of automation.</a:t>
                </a:r>
                <a:endParaRPr lang="en-US" altLang="ko-KR" sz="1200" b="1" kern="0" dirty="0" smtClean="0">
                  <a:solidFill>
                    <a:srgbClr val="800080"/>
                  </a:solidFill>
                  <a:latin typeface="Calibri"/>
                </a:endParaRPr>
              </a:p>
            </p:txBody>
          </p:sp>
          <p:sp>
            <p:nvSpPr>
              <p:cNvPr id="12" name="TextBox 523"/>
              <p:cNvSpPr txBox="1"/>
              <p:nvPr/>
            </p:nvSpPr>
            <p:spPr>
              <a:xfrm>
                <a:off x="4528957" y="2059795"/>
                <a:ext cx="3166084" cy="370977"/>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kumimoji="0" lang="en-US" altLang="ko-KR" sz="1200" b="1" kern="0" dirty="0" smtClean="0">
                    <a:solidFill>
                      <a:srgbClr val="FF0000"/>
                    </a:solidFill>
                    <a:latin typeface="맑은 고딕" panose="020B0503020000020004" pitchFamily="50" charset="-127"/>
                    <a:ea typeface="맑은 고딕" panose="020B0503020000020004" pitchFamily="50" charset="-127"/>
                  </a:rPr>
                  <a:t>▶</a:t>
                </a:r>
                <a:r>
                  <a:rPr lang="en-US" altLang="ko-KR" sz="1200" b="1" kern="0" dirty="0" smtClean="0">
                    <a:solidFill>
                      <a:srgbClr val="FF0000"/>
                    </a:solidFill>
                    <a:latin typeface="Calibri"/>
                  </a:rPr>
                  <a:t> Easy to replace and install automate</a:t>
                </a:r>
              </a:p>
              <a:p>
                <a:pPr>
                  <a:defRPr sz="1000"/>
                </a:pPr>
                <a:r>
                  <a:rPr lang="en-US" altLang="ko-KR" sz="1200" b="1" kern="0" dirty="0" smtClean="0">
                    <a:solidFill>
                      <a:srgbClr val="800080"/>
                    </a:solidFill>
                    <a:latin typeface="Calibri"/>
                  </a:rPr>
                  <a:t>    Seat &amp; Valve available to replace</a:t>
                </a:r>
              </a:p>
            </p:txBody>
          </p:sp>
          <p:sp>
            <p:nvSpPr>
              <p:cNvPr id="15" name="TextBox 523"/>
              <p:cNvSpPr txBox="1"/>
              <p:nvPr/>
            </p:nvSpPr>
            <p:spPr>
              <a:xfrm>
                <a:off x="4528959" y="2585198"/>
                <a:ext cx="3885783" cy="370977"/>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kumimoji="0" lang="en-US" altLang="ko-KR" sz="1200" b="1" kern="0" dirty="0" smtClean="0">
                    <a:solidFill>
                      <a:srgbClr val="FF0000"/>
                    </a:solidFill>
                    <a:latin typeface="Calibri" pitchFamily="34" charset="0"/>
                    <a:ea typeface="맑은 고딕" panose="020B0503020000020004" pitchFamily="50" charset="-127"/>
                  </a:rPr>
                  <a:t>▶ Smaller and Lighter weight</a:t>
                </a:r>
                <a:endParaRPr lang="en-US" altLang="ko-KR" sz="1200" b="1" kern="0" dirty="0" smtClean="0">
                  <a:solidFill>
                    <a:srgbClr val="FF0000"/>
                  </a:solidFill>
                  <a:latin typeface="Calibri" pitchFamily="34" charset="0"/>
                </a:endParaRPr>
              </a:p>
              <a:p>
                <a:pPr>
                  <a:defRPr sz="1000"/>
                </a:pPr>
                <a:r>
                  <a:rPr lang="en-US" altLang="ko-KR" sz="1200" b="1" kern="0" dirty="0" smtClean="0">
                    <a:solidFill>
                      <a:srgbClr val="800080"/>
                    </a:solidFill>
                    <a:latin typeface="Calibri" pitchFamily="34" charset="0"/>
                  </a:rPr>
                  <a:t>    Piping weight achieve to reduce (Gate / Ball / Globe)</a:t>
                </a:r>
              </a:p>
            </p:txBody>
          </p:sp>
          <p:sp>
            <p:nvSpPr>
              <p:cNvPr id="16" name="TextBox 523"/>
              <p:cNvSpPr txBox="1"/>
              <p:nvPr/>
            </p:nvSpPr>
            <p:spPr>
              <a:xfrm>
                <a:off x="445091" y="2582049"/>
                <a:ext cx="4848344" cy="519367"/>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kumimoji="0" lang="en-US" altLang="ko-KR" sz="1200" b="1" kern="0" dirty="0" smtClean="0">
                    <a:solidFill>
                      <a:srgbClr val="FF0000"/>
                    </a:solidFill>
                    <a:latin typeface="맑은 고딕" panose="020B0503020000020004" pitchFamily="50" charset="-127"/>
                    <a:ea typeface="맑은 고딕" panose="020B0503020000020004" pitchFamily="50" charset="-127"/>
                  </a:rPr>
                  <a:t>▶</a:t>
                </a:r>
                <a:r>
                  <a:rPr lang="en-US" altLang="ko-KR" sz="1200" b="1" kern="0" dirty="0" smtClean="0">
                    <a:solidFill>
                      <a:srgbClr val="FF0000"/>
                    </a:solidFill>
                    <a:latin typeface="Calibri"/>
                  </a:rPr>
                  <a:t> </a:t>
                </a:r>
                <a:r>
                  <a:rPr lang="en-US" altLang="ko-KR" sz="1200" b="1" kern="0" dirty="0">
                    <a:solidFill>
                      <a:srgbClr val="FF0000"/>
                    </a:solidFill>
                    <a:latin typeface="Calibri"/>
                  </a:rPr>
                  <a:t>Low </a:t>
                </a:r>
                <a:r>
                  <a:rPr lang="en-US" altLang="ko-KR" sz="1200" b="1" kern="0" dirty="0" smtClean="0">
                    <a:solidFill>
                      <a:srgbClr val="FF0000"/>
                    </a:solidFill>
                    <a:latin typeface="Calibri"/>
                  </a:rPr>
                  <a:t> cost</a:t>
                </a:r>
              </a:p>
              <a:p>
                <a:pPr>
                  <a:defRPr sz="1000"/>
                </a:pPr>
                <a:r>
                  <a:rPr lang="en-US" altLang="ko-KR" sz="1200" b="1" kern="0" dirty="0" smtClean="0">
                    <a:solidFill>
                      <a:srgbClr val="800080"/>
                    </a:solidFill>
                    <a:latin typeface="Calibri"/>
                  </a:rPr>
                  <a:t>    Provides the same function to user with </a:t>
                </a:r>
              </a:p>
              <a:p>
                <a:pPr>
                  <a:defRPr sz="1000"/>
                </a:pPr>
                <a:r>
                  <a:rPr lang="en-US" altLang="ko-KR" sz="1200" b="1" kern="0" dirty="0">
                    <a:solidFill>
                      <a:srgbClr val="800080"/>
                    </a:solidFill>
                    <a:latin typeface="Calibri"/>
                  </a:rPr>
                  <a:t> </a:t>
                </a:r>
                <a:r>
                  <a:rPr lang="en-US" altLang="ko-KR" sz="1200" b="1" kern="0" dirty="0" smtClean="0">
                    <a:solidFill>
                      <a:srgbClr val="800080"/>
                    </a:solidFill>
                    <a:latin typeface="Calibri"/>
                  </a:rPr>
                  <a:t>   minimized cost</a:t>
                </a:r>
              </a:p>
            </p:txBody>
          </p:sp>
          <p:sp>
            <p:nvSpPr>
              <p:cNvPr id="17" name="TextBox 523"/>
              <p:cNvSpPr txBox="1"/>
              <p:nvPr/>
            </p:nvSpPr>
            <p:spPr>
              <a:xfrm>
                <a:off x="431117" y="3211729"/>
                <a:ext cx="4097840" cy="370977"/>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kumimoji="0" lang="en-US" altLang="ko-KR" sz="1200" b="1" kern="0" dirty="0" smtClean="0">
                    <a:solidFill>
                      <a:srgbClr val="FF0000"/>
                    </a:solidFill>
                    <a:latin typeface="맑은 고딕" panose="020B0503020000020004" pitchFamily="50" charset="-127"/>
                    <a:ea typeface="맑은 고딕" panose="020B0503020000020004" pitchFamily="50" charset="-127"/>
                  </a:rPr>
                  <a:t>▶</a:t>
                </a:r>
                <a:r>
                  <a:rPr lang="en-US" altLang="ko-KR" sz="1200" b="1" kern="0" dirty="0" smtClean="0">
                    <a:solidFill>
                      <a:srgbClr val="FF0000"/>
                    </a:solidFill>
                    <a:latin typeface="Calibri"/>
                  </a:rPr>
                  <a:t> Minimized installation space</a:t>
                </a:r>
              </a:p>
              <a:p>
                <a:pPr>
                  <a:defRPr sz="1000"/>
                </a:pPr>
                <a:r>
                  <a:rPr lang="en-US" altLang="ko-KR" sz="1200" b="1" kern="0" dirty="0">
                    <a:solidFill>
                      <a:srgbClr val="FF0000"/>
                    </a:solidFill>
                    <a:latin typeface="Calibri"/>
                  </a:rPr>
                  <a:t> </a:t>
                </a:r>
                <a:r>
                  <a:rPr lang="en-US" altLang="ko-KR" sz="1200" b="1" kern="0" dirty="0" smtClean="0">
                    <a:solidFill>
                      <a:srgbClr val="800080"/>
                    </a:solidFill>
                    <a:latin typeface="Calibri"/>
                  </a:rPr>
                  <a:t>   Compact size more than other valves(Gate / Ball / Globe)</a:t>
                </a:r>
              </a:p>
            </p:txBody>
          </p:sp>
        </p:grpSp>
      </p:grpSp>
      <p:sp>
        <p:nvSpPr>
          <p:cNvPr id="25" name="제목 1"/>
          <p:cNvSpPr txBox="1">
            <a:spLocks/>
          </p:cNvSpPr>
          <p:nvPr/>
        </p:nvSpPr>
        <p:spPr>
          <a:xfrm>
            <a:off x="179512" y="404664"/>
            <a:ext cx="6620272" cy="576063"/>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1.</a:t>
            </a:r>
            <a:r>
              <a:rPr lang="ko-KR" altLang="en-US"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 </a:t>
            </a:r>
            <a:r>
              <a:rPr lang="en-US" altLang="ko-KR" sz="1800" b="1" smtClean="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rPr>
              <a:t>Butterfly valves </a:t>
            </a:r>
            <a:endParaRPr lang="ko-KR" altLang="en-US" sz="1800" b="1" dirty="0">
              <a:ln w="12700">
                <a:solidFill>
                  <a:schemeClr val="tx2">
                    <a:satMod val="155000"/>
                  </a:schemeClr>
                </a:solidFill>
                <a:prstDash val="solid"/>
              </a:ln>
              <a:solidFill>
                <a:srgbClr val="0000CC"/>
              </a:solidFill>
              <a:effectLst>
                <a:outerShdw blurRad="41275" dist="20320" dir="1800000" algn="tl" rotWithShape="0">
                  <a:srgbClr val="000000">
                    <a:alpha val="40000"/>
                  </a:srgbClr>
                </a:outerShdw>
              </a:effectLst>
            </a:endParaRPr>
          </a:p>
        </p:txBody>
      </p:sp>
      <p:pic>
        <p:nvPicPr>
          <p:cNvPr id="19" name="図 24">
            <a:extLst>
              <a:ext uri="{FF2B5EF4-FFF2-40B4-BE49-F238E27FC236}">
                <a16:creationId xmlns="" xmlns:a16="http://schemas.microsoft.com/office/drawing/2014/main" id="{EB24F9A9-4358-449B-8BB1-8054A2536C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50" y="644207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52661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30195</TotalTime>
  <Words>5796</Words>
  <Application>Microsoft Office PowerPoint</Application>
  <PresentationFormat>화면 슬라이드 쇼(4:3)</PresentationFormat>
  <Paragraphs>1653</Paragraphs>
  <Slides>51</Slides>
  <Notes>50</Notes>
  <HiddenSlides>0</HiddenSlides>
  <MMClips>0</MMClips>
  <ScaleCrop>false</ScaleCrop>
  <HeadingPairs>
    <vt:vector size="4" baseType="variant">
      <vt:variant>
        <vt:lpstr>테마</vt:lpstr>
      </vt:variant>
      <vt:variant>
        <vt:i4>1</vt:i4>
      </vt:variant>
      <vt:variant>
        <vt:lpstr>슬라이드 제목</vt:lpstr>
      </vt:variant>
      <vt:variant>
        <vt:i4>51</vt:i4>
      </vt:variant>
    </vt:vector>
  </HeadingPairs>
  <TitlesOfParts>
    <vt:vector size="52" baseType="lpstr">
      <vt:lpstr>Office 테마</vt:lpstr>
      <vt:lpstr>Valve Training Material of CEPAHS</vt:lpstr>
      <vt:lpstr>PowerPoint 프레젠테이션</vt:lpstr>
      <vt:lpstr>PowerPoint 프레젠테이션</vt:lpstr>
      <vt:lpstr>1. Butterfly valves </vt:lpstr>
      <vt:lpstr>1. Butterfly valves </vt:lpstr>
      <vt:lpstr>1. Butterfly valves </vt:lpstr>
      <vt:lpstr>1. Butterfly valves </vt:lpstr>
      <vt:lpstr>1. Butterfly valves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  Triple offset Butterfly Valves</vt:lpstr>
      <vt:lpstr>4.  Triple offset Butterfly Valves</vt:lpstr>
      <vt:lpstr>PowerPoint 프레젠테이션</vt:lpstr>
      <vt:lpstr>4.  Triple offset Butterfly Valves</vt:lpstr>
      <vt:lpstr>4.  Triple offset Butterfly Valves</vt:lpstr>
      <vt:lpstr>4.  Triple offset Butterfly Valves</vt:lpstr>
      <vt:lpstr>5.  Applications  for Butterfly Valves</vt:lpstr>
      <vt:lpstr>5.  Applications  for Butterfly Valves</vt:lpstr>
      <vt:lpstr>5.  Applications  for Butterfly Valves</vt:lpstr>
      <vt:lpstr>5.  Applications  for Butterfly Valves</vt:lpstr>
      <vt:lpstr>PowerPoint 프레젠테이션</vt:lpstr>
      <vt:lpstr>6. Engineering Solution </vt:lpstr>
      <vt:lpstr>6. Engineering Solution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7. Trouble Shooting </vt:lpstr>
      <vt:lpstr>7. Trouble Shooting </vt:lpstr>
      <vt:lpstr>7. Trouble Shooting </vt:lpstr>
      <vt:lpstr>7. Trouble Shooting </vt:lpstr>
      <vt:lpstr>7. Trouble Shooting </vt:lpstr>
      <vt:lpstr>7. Trouble Shooting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박재석</dc:creator>
  <cp:lastModifiedBy>정성한</cp:lastModifiedBy>
  <cp:revision>1279</cp:revision>
  <cp:lastPrinted>2017-01-10T07:02:47Z</cp:lastPrinted>
  <dcterms:created xsi:type="dcterms:W3CDTF">2011-06-08T13:18:05Z</dcterms:created>
  <dcterms:modified xsi:type="dcterms:W3CDTF">2020-12-15T09:15:30Z</dcterms:modified>
</cp:coreProperties>
</file>